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7" r:id="rId3"/>
    <p:sldId id="261" r:id="rId4"/>
    <p:sldId id="262" r:id="rId5"/>
    <p:sldId id="259" r:id="rId6"/>
    <p:sldId id="260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9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579D3681-4FD2-445F-A9D2-82307470AB13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5820548-22CC-4838-A756-9746AFCE67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2549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62B4077-20E2-40AB-A8E0-F380975D7938}" type="slidenum">
              <a:rPr lang="ru-RU" altLang="ru-RU">
                <a:latin typeface="Verdana" panose="020B060403050404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ru-RU" altLang="ru-RU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220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FA6D9-35F4-4B52-B0D2-2DB7F237C8D6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00B11-22E2-4FEB-A119-515D04DFB9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1859519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E857B-AA3F-4D2E-A7AF-4835875752E3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88DCE-8871-4A54-9BC5-6F4FEB2BF4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540381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9E671-1F41-4B8E-95E7-94FDE5B06714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02DF8-4B50-4E35-BB68-08CF85C598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3466283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61C391-573F-4F21-87B2-D38B2DE3CE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843565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0D983-D3BA-4B0F-8CF0-E7FF03B4C97E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CAAC2-1F7F-4846-B0D2-A9556D7312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275081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BB4BB-1E0C-40DA-B195-28AD1121A3AB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CE641-4482-40E7-AAAA-40044E46C7D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663977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84D94-3828-40DC-B49B-457135B8E805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DE0053-329B-40C9-9A3F-E4552E0C01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2131702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2EB85-924D-4829-9184-38B4DEBEE57E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EB399-105A-4555-9C5D-750D2BA73C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34292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EDF2C-F418-49F5-9B0B-A5270F4470BB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E6648-6A8B-4342-98AF-0BADD153F9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9858864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3D7CE-79BB-4F2D-973C-C49C1846FD04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BEB2B-FCCE-420F-8575-7B58D47324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93144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4E207-ED58-4DF4-8717-08F4D28CEDE8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FA7CF-94C7-4616-815C-8108681808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678170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F2828-B444-461C-8D52-3543292D62E3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114E8-FEC3-437E-A0BF-1A2CB112DD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1043703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DA837F-D8A6-4F1B-A0FC-6C202121F9B8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A89F1F8-0F5E-4699-ADF4-9F75306ACB9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ransition spd="slow">
    <p:push dir="u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nastavnik-ryb@yandex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tiff"/><Relationship Id="rId7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hyperlink" Target="mailto:nastavnik-ryb@yandex.ru" TargetMode="External"/><Relationship Id="rId7" Type="http://schemas.openxmlformats.org/officeDocument/2006/relationships/image" Target="../media/image1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\\Basirat\общедоступные\Служба примирения\фон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229600" cy="3763963"/>
          </a:xfrm>
        </p:spPr>
        <p:txBody>
          <a:bodyPr/>
          <a:lstStyle/>
          <a:p>
            <a:r>
              <a:rPr lang="ru-RU" altLang="ru-RU" sz="3200" b="1" smtClean="0">
                <a:latin typeface="Georgia" panose="02040502050405020303" pitchFamily="18" charset="0"/>
              </a:rPr>
              <a:t>Использование инструментов медиации </a:t>
            </a:r>
            <a:br>
              <a:rPr lang="ru-RU" altLang="ru-RU" sz="3200" b="1" smtClean="0">
                <a:latin typeface="Georgia" panose="02040502050405020303" pitchFamily="18" charset="0"/>
              </a:rPr>
            </a:br>
            <a:r>
              <a:rPr lang="ru-RU" altLang="ru-RU" sz="3200" b="1" smtClean="0">
                <a:latin typeface="Georgia" panose="02040502050405020303" pitchFamily="18" charset="0"/>
              </a:rPr>
              <a:t>в процессе социально-психологического сопровождения семей воспитанников </a:t>
            </a:r>
            <a:br>
              <a:rPr lang="ru-RU" altLang="ru-RU" sz="3200" b="1" smtClean="0">
                <a:latin typeface="Georgia" panose="02040502050405020303" pitchFamily="18" charset="0"/>
              </a:rPr>
            </a:br>
            <a:r>
              <a:rPr lang="ru-RU" altLang="ru-RU" sz="3200" b="1" smtClean="0">
                <a:latin typeface="Georgia" panose="02040502050405020303" pitchFamily="18" charset="0"/>
              </a:rPr>
              <a:t>социально-реабилитационного центра для несовершеннолетних</a:t>
            </a:r>
            <a:endParaRPr lang="ru-RU" altLang="ru-RU" sz="3200" smtClean="0">
              <a:latin typeface="Georgia" panose="02040502050405020303" pitchFamily="18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431800" y="4316413"/>
            <a:ext cx="8229600" cy="2208212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b="1" i="1" smtClean="0"/>
              <a:t>                                            </a:t>
            </a:r>
            <a:r>
              <a:rPr lang="ru-RU" altLang="ru-RU" sz="2400" b="1" i="1" smtClean="0">
                <a:latin typeface="Georgia" panose="02040502050405020303" pitchFamily="18" charset="0"/>
              </a:rPr>
              <a:t>Кисина Т.С.</a:t>
            </a:r>
            <a:r>
              <a:rPr lang="ru-RU" altLang="ru-RU" sz="2400" smtClean="0">
                <a:latin typeface="Georgia" panose="02040502050405020303" pitchFamily="18" charset="0"/>
              </a:rPr>
              <a:t>– заместитель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ru-RU" altLang="ru-RU" sz="2400" smtClean="0">
                <a:latin typeface="Georgia" panose="02040502050405020303" pitchFamily="18" charset="0"/>
              </a:rPr>
              <a:t>                                                                  директора ГКУ СО ЯО</a:t>
            </a:r>
            <a:br>
              <a:rPr lang="ru-RU" altLang="ru-RU" sz="2400" smtClean="0">
                <a:latin typeface="Georgia" panose="02040502050405020303" pitchFamily="18" charset="0"/>
              </a:rPr>
            </a:br>
            <a:r>
              <a:rPr lang="ru-RU" altLang="ru-RU" sz="2400" smtClean="0">
                <a:latin typeface="Georgia" panose="02040502050405020303" pitchFamily="18" charset="0"/>
              </a:rPr>
              <a:t>                                                                  СРЦ «Наставник»</a:t>
            </a:r>
          </a:p>
        </p:txBody>
      </p:sp>
    </p:spTree>
    <p:custDataLst>
      <p:tags r:id="rId1"/>
    </p:custData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C:\Документы\Общедоступные\Служба примирения\фон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60338"/>
            <a:ext cx="9525000" cy="712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42988" y="609600"/>
            <a:ext cx="7491412" cy="5334000"/>
          </a:xfrm>
        </p:spPr>
        <p:txBody>
          <a:bodyPr/>
          <a:lstStyle/>
          <a:p>
            <a:pPr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Государственное казенное  учреждение социального обслуживания 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Ярославской области  Рыбинский социально-реабилитационный центр 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несовершеннолетних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«Наставник»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152934 Ярославская область  г.  Рыбинск 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улица Пушкина  61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тел: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(4855)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28 -25 – 44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nastavnik-ryb@yandex.ru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err="1" smtClean="0"/>
              <a:t>ww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 </a:t>
            </a:r>
            <a:br>
              <a:rPr lang="ru-RU" sz="2400" dirty="0" smtClean="0"/>
            </a:b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8313" y="188913"/>
            <a:ext cx="8496300" cy="66786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Georgia" pitchFamily="18" charset="0"/>
                <a:cs typeface="Arial" charset="0"/>
              </a:rPr>
              <a:t>Государственное  казённое учреждение социального обслуживания</a:t>
            </a:r>
            <a:r>
              <a:rPr lang="ru-RU" sz="2800" dirty="0">
                <a:latin typeface="Georgia" pitchFamily="18" charset="0"/>
                <a:cs typeface="Arial" charset="0"/>
              </a:rPr>
              <a:t/>
            </a:r>
            <a:br>
              <a:rPr lang="ru-RU" sz="2800" dirty="0">
                <a:latin typeface="Georgia" pitchFamily="18" charset="0"/>
                <a:cs typeface="Arial" charset="0"/>
              </a:rPr>
            </a:br>
            <a:r>
              <a:rPr lang="ru-RU" sz="2800" b="1" dirty="0">
                <a:latin typeface="Georgia" pitchFamily="18" charset="0"/>
                <a:cs typeface="Arial" charset="0"/>
              </a:rPr>
              <a:t>Ярославской области</a:t>
            </a:r>
            <a:r>
              <a:rPr lang="ru-RU" sz="2800" dirty="0">
                <a:latin typeface="Georgia" pitchFamily="18" charset="0"/>
                <a:cs typeface="Arial" charset="0"/>
              </a:rPr>
              <a:t/>
            </a:r>
            <a:br>
              <a:rPr lang="ru-RU" sz="2800" dirty="0">
                <a:latin typeface="Georgia" pitchFamily="18" charset="0"/>
                <a:cs typeface="Arial" charset="0"/>
              </a:rPr>
            </a:br>
            <a:r>
              <a:rPr lang="ru-RU" sz="2800" b="1" dirty="0">
                <a:latin typeface="Georgia" pitchFamily="18" charset="0"/>
                <a:cs typeface="Arial" charset="0"/>
              </a:rPr>
              <a:t>Рыбинский</a:t>
            </a:r>
            <a:r>
              <a:rPr lang="ru-RU" sz="2800" dirty="0">
                <a:latin typeface="Georgia" pitchFamily="18" charset="0"/>
                <a:cs typeface="Arial" charset="0"/>
              </a:rPr>
              <a:t/>
            </a:r>
            <a:br>
              <a:rPr lang="ru-RU" sz="2800" dirty="0">
                <a:latin typeface="Georgia" pitchFamily="18" charset="0"/>
                <a:cs typeface="Arial" charset="0"/>
              </a:rPr>
            </a:br>
            <a:r>
              <a:rPr lang="ru-RU" sz="2800" b="1" dirty="0">
                <a:latin typeface="Georgia" pitchFamily="18" charset="0"/>
                <a:cs typeface="Arial" charset="0"/>
              </a:rPr>
              <a:t>социально-реабилитационный центр</a:t>
            </a:r>
            <a:r>
              <a:rPr lang="ru-RU" sz="2800" dirty="0">
                <a:latin typeface="Georgia" pitchFamily="18" charset="0"/>
                <a:cs typeface="Arial" charset="0"/>
              </a:rPr>
              <a:t/>
            </a:r>
            <a:br>
              <a:rPr lang="ru-RU" sz="2800" dirty="0">
                <a:latin typeface="Georgia" pitchFamily="18" charset="0"/>
                <a:cs typeface="Arial" charset="0"/>
              </a:rPr>
            </a:br>
            <a:r>
              <a:rPr lang="ru-RU" sz="2800" b="1" dirty="0">
                <a:latin typeface="Georgia" pitchFamily="18" charset="0"/>
                <a:cs typeface="Arial" charset="0"/>
              </a:rPr>
              <a:t>для несовершеннолетних </a:t>
            </a:r>
            <a:r>
              <a:rPr lang="ru-RU" sz="2800" dirty="0">
                <a:latin typeface="Georgia" pitchFamily="18" charset="0"/>
                <a:cs typeface="Arial" charset="0"/>
              </a:rPr>
              <a:t/>
            </a:r>
            <a:br>
              <a:rPr lang="ru-RU" sz="2800" dirty="0">
                <a:latin typeface="Georgia" pitchFamily="18" charset="0"/>
                <a:cs typeface="Arial" charset="0"/>
              </a:rPr>
            </a:b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  <a:cs typeface="Arial" charset="0"/>
              </a:rPr>
              <a:t/>
            </a:r>
            <a:br>
              <a:rPr lang="en-US" sz="2800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  <a:cs typeface="Arial" charset="0"/>
              </a:rPr>
            </a:b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Georgia" pitchFamily="18" charset="0"/>
                <a:cs typeface="Arial" charset="0"/>
              </a:rPr>
              <a:t> 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Arial" charset="0"/>
              </a:rPr>
              <a:t>152934,Ярославская область,</a:t>
            </a:r>
            <a:b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Arial" charset="0"/>
              </a:rPr>
            </a:b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Arial" charset="0"/>
              </a:rPr>
              <a:t>г. Рыбинск, ул. Пушкина,61</a:t>
            </a:r>
          </a:p>
          <a:p>
            <a:pPr algn="ctr">
              <a:defRPr/>
            </a:pPr>
            <a:endParaRPr lang="ru-RU" sz="2800" b="1" dirty="0">
              <a:solidFill>
                <a:schemeClr val="accent1">
                  <a:lumMod val="50000"/>
                </a:schemeClr>
              </a:solidFill>
              <a:latin typeface="Georgia" pitchFamily="18" charset="0"/>
              <a:cs typeface="Arial" charset="0"/>
            </a:endParaRPr>
          </a:p>
          <a:p>
            <a:pPr algn="ctr"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Arial" charset="0"/>
              </a:rPr>
              <a:t/>
            </a:r>
            <a:b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Arial" charset="0"/>
              </a:rPr>
            </a:b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Arial" charset="0"/>
              </a:rPr>
              <a:t>e –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Arial" charset="0"/>
              </a:rPr>
              <a:t>mail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Arial" charset="0"/>
              </a:rPr>
              <a:t>: nastavnik-ryb@yandex.ru </a:t>
            </a:r>
          </a:p>
          <a:p>
            <a:pPr algn="ctr">
              <a:defRPr/>
            </a:pPr>
            <a:endParaRPr lang="ru-RU" sz="2800" b="1">
              <a:solidFill>
                <a:schemeClr val="accent1">
                  <a:lumMod val="50000"/>
                </a:schemeClr>
              </a:solidFill>
              <a:latin typeface="Georgia" pitchFamily="18" charset="0"/>
              <a:cs typeface="Arial" charset="0"/>
            </a:endParaRPr>
          </a:p>
          <a:p>
            <a:pPr algn="ctr">
              <a:defRPr/>
            </a:pPr>
            <a:r>
              <a:rPr lang="ru-RU" sz="2800" b="1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Arial" charset="0"/>
              </a:rPr>
              <a:t>www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Arial" charset="0"/>
              </a:rPr>
              <a:t>. nastavnik-ryb.ru</a:t>
            </a:r>
            <a:r>
              <a:rPr lang="ru-RU" sz="2800" b="1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  <a:cs typeface="Arial" charset="0"/>
              </a:rPr>
              <a:t/>
            </a:r>
            <a:br>
              <a:rPr lang="ru-RU" sz="2800" b="1" dirty="0">
                <a:solidFill>
                  <a:schemeClr val="bg2">
                    <a:lumMod val="50000"/>
                  </a:schemeClr>
                </a:solidFill>
                <a:latin typeface="Georgia" pitchFamily="18" charset="0"/>
                <a:cs typeface="Arial" charset="0"/>
              </a:rPr>
            </a:br>
            <a:r>
              <a:rPr lang="ru-RU" b="1" dirty="0">
                <a:solidFill>
                  <a:schemeClr val="bg2">
                    <a:lumMod val="50000"/>
                  </a:schemeClr>
                </a:solidFill>
                <a:cs typeface="Arial" charset="0"/>
              </a:rPr>
              <a:t> </a:t>
            </a:r>
            <a:r>
              <a:rPr lang="en-US" dirty="0">
                <a:cs typeface="Arial" charset="0"/>
              </a:rPr>
              <a:t/>
            </a:r>
            <a:br>
              <a:rPr lang="en-US" dirty="0">
                <a:cs typeface="Arial" charset="0"/>
              </a:rPr>
            </a:br>
            <a:endParaRPr lang="ru-RU" dirty="0">
              <a:cs typeface="Arial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\\Basirat\общедоступные\Служба примирения\фон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050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\\Basirat\общедоступные\P1230167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599" y="190430"/>
            <a:ext cx="8672719" cy="6362770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0225" y="4495800"/>
            <a:ext cx="7848600" cy="17367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Социальный проект</a:t>
            </a:r>
            <a:br>
              <a:rPr lang="ru-RU" sz="24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«СЛУЖБА ПРИМИРЕНИЯ» </a:t>
            </a:r>
            <a: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600" b="1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600" y="228600"/>
            <a:ext cx="8534400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Департамент труда и социальной  поддержки  населения Ярославской области</a:t>
            </a:r>
            <a:br>
              <a:rPr lang="ru-RU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</a:br>
            <a:r>
              <a:rPr lang="ru-RU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Государственное казенное  учреждение социального обслуживания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Ярославской области  Рыбинский социально-реабилитационный центр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для несовершеннолетних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ru-RU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«Наставник»</a:t>
            </a:r>
            <a:br>
              <a:rPr lang="ru-RU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</a:br>
            <a:endParaRPr lang="ru-RU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pic>
        <p:nvPicPr>
          <p:cNvPr id="4102" name="Picture 2" descr="C:\Users\Natasha\Desktop\i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685800"/>
            <a:ext cx="650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6" descr="C:\Документы\Общедоступные\Логотипы\Логожелтый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1000" y="685800"/>
            <a:ext cx="7604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0" descr="\\Basirat\общедоступные\Служба примирения\фон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\\Yulia\общедоступные\P1210601.T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0500" y="3961690"/>
            <a:ext cx="3365500" cy="2524125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91139" name="Picture 3" descr="\\Yulia\общедоступные\Служба примирения\Служба примирения\Служба примирения 2012\DSC_018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3165444"/>
            <a:ext cx="3190164" cy="1905000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9" name="Picture 7" descr="DSCF2459"/>
          <p:cNvPicPr>
            <a:picLocks noGrp="1" noChangeAspect="1" noChangeArrowheads="1"/>
          </p:cNvPicPr>
          <p:nvPr>
            <p:ph idx="1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6544" y="332656"/>
            <a:ext cx="3366655" cy="2522913"/>
          </a:xfrm>
          <a:effectLst>
            <a:softEdge rad="112500"/>
          </a:effectLst>
          <a:extLst/>
        </p:spPr>
      </p:pic>
      <p:pic>
        <p:nvPicPr>
          <p:cNvPr id="11" name="Picture 8" descr="прим 1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1787719"/>
            <a:ext cx="3124200" cy="2330225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 descr="\\Yulia\общедоступные\психолог волонтер родитель ребенок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64829" y="2852936"/>
            <a:ext cx="2956678" cy="2217508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10" name="Picture 8" descr="DSCF259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38206" y="332656"/>
            <a:ext cx="3209925" cy="240744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0" descr="\\Basirat\общедоступные\Служба примирения\фон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457200" y="333375"/>
            <a:ext cx="8153400" cy="6143625"/>
          </a:xfrm>
        </p:spPr>
        <p:txBody>
          <a:bodyPr/>
          <a:lstStyle/>
          <a:p>
            <a:pPr marL="742950" indent="-742950" eaLnBrk="1" hangingPunct="1">
              <a:spcBef>
                <a:spcPts val="0"/>
              </a:spcBef>
              <a:buFont typeface="+mj-lt"/>
              <a:buAutoNum type="arabicPeriod"/>
              <a:defRPr/>
            </a:pPr>
            <a:endParaRPr lang="ru-RU" dirty="0" smtClean="0">
              <a:latin typeface="Georgia" pitchFamily="18" charset="0"/>
            </a:endParaRPr>
          </a:p>
          <a:p>
            <a:pPr marL="742950" indent="-742950" eaLnBrk="1" hangingPunct="1">
              <a:spcBef>
                <a:spcPts val="0"/>
              </a:spcBef>
              <a:buFont typeface="+mj-lt"/>
              <a:buAutoNum type="arabicPeriod"/>
              <a:defRPr/>
            </a:pPr>
            <a:r>
              <a:rPr lang="ru-RU" dirty="0" smtClean="0">
                <a:latin typeface="Georgia" pitchFamily="18" charset="0"/>
              </a:rPr>
              <a:t>Необходимо постоянное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dirty="0" smtClean="0">
                <a:latin typeface="Georgia" pitchFamily="18" charset="0"/>
              </a:rPr>
              <a:t>непрерывное </a:t>
            </a:r>
            <a:r>
              <a:rPr lang="ru-RU" dirty="0">
                <a:latin typeface="Georgia" pitchFamily="18" charset="0"/>
              </a:rPr>
              <a:t>пополнение состава </a:t>
            </a:r>
            <a:r>
              <a:rPr lang="ru-RU" dirty="0" smtClean="0">
                <a:latin typeface="Georgia" pitchFamily="18" charset="0"/>
              </a:rPr>
              <a:t>посредников-волонтеров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endParaRPr lang="ru-RU" dirty="0" smtClean="0">
              <a:latin typeface="Georgia" pitchFamily="18" charset="0"/>
            </a:endParaRP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endParaRPr lang="ru-RU" dirty="0">
              <a:latin typeface="Georgia" pitchFamily="18" charset="0"/>
            </a:endParaRP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ru-RU" dirty="0" smtClean="0">
                <a:latin typeface="Georgia" pitchFamily="18" charset="0"/>
              </a:rPr>
              <a:t>2. </a:t>
            </a:r>
            <a:r>
              <a:rPr lang="ru-RU" dirty="0">
                <a:latin typeface="Georgia" pitchFamily="18" charset="0"/>
              </a:rPr>
              <a:t>Н</a:t>
            </a:r>
            <a:r>
              <a:rPr lang="ru-RU" dirty="0" smtClean="0">
                <a:latin typeface="Georgia" pitchFamily="18" charset="0"/>
              </a:rPr>
              <a:t>еобходимо </a:t>
            </a:r>
            <a:r>
              <a:rPr lang="ru-RU" dirty="0">
                <a:latin typeface="Georgia" pitchFamily="18" charset="0"/>
              </a:rPr>
              <a:t>постоянное сопровождение волонтеров, уже работающих в службе примирения, в том числе и для профилактики выгорания волонтера.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0" descr="\\Basirat\общедоступные\Служба примирения\фон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457200" y="1600200"/>
            <a:ext cx="8153400" cy="48768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ru-RU" sz="2200" b="1" dirty="0">
                <a:latin typeface="Georgia" pitchFamily="18" charset="0"/>
              </a:rPr>
              <a:t>Индивидуальная работа </a:t>
            </a:r>
            <a:r>
              <a:rPr lang="ru-RU" sz="2200" dirty="0">
                <a:latin typeface="Georgia" pitchFamily="18" charset="0"/>
              </a:rPr>
              <a:t>(обсуждаются трудности, которые испытывает волонтер-посредник при осуществлении посреднической деятельности</a:t>
            </a:r>
            <a:r>
              <a:rPr lang="ru-RU" sz="2200" dirty="0" smtClean="0">
                <a:latin typeface="Georgia" pitchFamily="18" charset="0"/>
              </a:rPr>
              <a:t>).</a:t>
            </a:r>
          </a:p>
          <a:p>
            <a:pPr marL="69850" indent="0" eaLnBrk="1" hangingPunct="1">
              <a:buFont typeface="Wingdings 2" pitchFamily="18" charset="2"/>
              <a:buNone/>
              <a:defRPr/>
            </a:pPr>
            <a:endParaRPr lang="ru-RU" sz="1800" dirty="0">
              <a:latin typeface="Georgia" pitchFamily="18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ru-RU" sz="2200" b="1" dirty="0">
                <a:latin typeface="Georgia" pitchFamily="18" charset="0"/>
              </a:rPr>
              <a:t>Групповая работа </a:t>
            </a:r>
            <a:r>
              <a:rPr lang="ru-RU" sz="2200" dirty="0">
                <a:latin typeface="Georgia" pitchFamily="18" charset="0"/>
              </a:rPr>
              <a:t>(направлена на более эффективную деятельность Службы примирения; взаимодействие участников Службы примирения; отработку и развитие навыков разрешения конфликтных ситуаций у волонтеров</a:t>
            </a:r>
            <a:r>
              <a:rPr lang="ru-RU" sz="2200" dirty="0" smtClean="0">
                <a:latin typeface="Georgia" pitchFamily="18" charset="0"/>
              </a:rPr>
              <a:t>).</a:t>
            </a:r>
          </a:p>
          <a:p>
            <a:pPr marL="69850" indent="0" eaLnBrk="1" hangingPunct="1">
              <a:buFont typeface="Wingdings 2" pitchFamily="18" charset="2"/>
              <a:buNone/>
              <a:defRPr/>
            </a:pPr>
            <a:endParaRPr lang="ru-RU" sz="1800" dirty="0">
              <a:latin typeface="Georgia" pitchFamily="18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ru-RU" sz="2200" b="1" dirty="0">
                <a:latin typeface="Georgia" pitchFamily="18" charset="0"/>
              </a:rPr>
              <a:t>Поощрение волонтеров </a:t>
            </a:r>
            <a:r>
              <a:rPr lang="ru-RU" sz="2200" dirty="0">
                <a:latin typeface="Georgia" pitchFamily="18" charset="0"/>
              </a:rPr>
              <a:t>(вручение значка и футболки с логотипом организации, выражение благодарности в течение всего периода работы, организация различных мероприятий для волонтеров-посредников).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smtClean="0"/>
              <a:t>  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001000" cy="1139825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latin typeface="Georgia" panose="02040502050405020303" pitchFamily="18" charset="0"/>
              </a:rPr>
              <a:t>Сопровождение </a:t>
            </a:r>
            <a:br>
              <a:rPr lang="ru-RU" altLang="ru-RU" sz="3600" b="1" smtClean="0">
                <a:latin typeface="Georgia" panose="02040502050405020303" pitchFamily="18" charset="0"/>
              </a:rPr>
            </a:br>
            <a:r>
              <a:rPr lang="ru-RU" altLang="ru-RU" sz="3600" b="1" smtClean="0">
                <a:latin typeface="Georgia" panose="02040502050405020303" pitchFamily="18" charset="0"/>
              </a:rPr>
              <a:t>волонтеров-посредников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0" descr="\\Basirat\общедоступные\Служба примирения\фон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588" y="19050"/>
            <a:ext cx="9140826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7924800" cy="1139825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latin typeface="Georgia" panose="02040502050405020303" pitchFamily="18" charset="0"/>
              </a:rPr>
              <a:t>Сопровождение </a:t>
            </a:r>
            <a:br>
              <a:rPr lang="ru-RU" altLang="ru-RU" sz="3600" b="1" smtClean="0">
                <a:latin typeface="Georgia" panose="02040502050405020303" pitchFamily="18" charset="0"/>
              </a:rPr>
            </a:br>
            <a:r>
              <a:rPr lang="ru-RU" altLang="ru-RU" sz="3600" b="1" smtClean="0">
                <a:latin typeface="Georgia" panose="02040502050405020303" pitchFamily="18" charset="0"/>
              </a:rPr>
              <a:t>волонтеров-посредников </a:t>
            </a:r>
          </a:p>
        </p:txBody>
      </p:sp>
      <p:pic>
        <p:nvPicPr>
          <p:cNvPr id="19462" name="Picture 6" descr="\\Yulia\общедоступные\Рисунок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3692524" cy="2772132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9" name="Picture 7" descr="DSCF238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8024" y="1271766"/>
            <a:ext cx="3750741" cy="2971800"/>
          </a:xfrm>
          <a:effectLst>
            <a:softEdge rad="112500"/>
          </a:effectLst>
          <a:extLst/>
        </p:spPr>
      </p:pic>
      <p:pic>
        <p:nvPicPr>
          <p:cNvPr id="10" name="Picture 8" descr="DSCF245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" y="4143732"/>
            <a:ext cx="3148688" cy="2360540"/>
          </a:xfrm>
          <a:effectLst>
            <a:softEdge rad="112500"/>
          </a:effectLst>
          <a:extLst/>
        </p:spPr>
      </p:pic>
      <p:pic>
        <p:nvPicPr>
          <p:cNvPr id="11" name="Picture 11" descr="DSCF2770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960" y="4108863"/>
            <a:ext cx="3276600" cy="2457450"/>
          </a:xfrm>
          <a:prstGeom prst="rect">
            <a:avLst/>
          </a:prstGeom>
          <a:noFill/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0" descr="\\Basirat\общедоступные\Служба примирения\фон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Заголовок 1"/>
          <p:cNvSpPr>
            <a:spLocks noGrp="1"/>
          </p:cNvSpPr>
          <p:nvPr>
            <p:ph type="title"/>
          </p:nvPr>
        </p:nvSpPr>
        <p:spPr>
          <a:xfrm>
            <a:off x="1058863" y="381000"/>
            <a:ext cx="7026275" cy="1143000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latin typeface="Georgia" panose="02040502050405020303" pitchFamily="18" charset="0"/>
              </a:rPr>
              <a:t>Основная проблематика случаев</a:t>
            </a:r>
          </a:p>
        </p:txBody>
      </p:sp>
      <p:sp>
        <p:nvSpPr>
          <p:cNvPr id="9220" name="Объект 3"/>
          <p:cNvSpPr>
            <a:spLocks noGrp="1"/>
          </p:cNvSpPr>
          <p:nvPr>
            <p:ph idx="1"/>
          </p:nvPr>
        </p:nvSpPr>
        <p:spPr>
          <a:xfrm>
            <a:off x="457200" y="1752600"/>
            <a:ext cx="8147050" cy="47005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mtClean="0">
                <a:latin typeface="Georgia" panose="02040502050405020303" pitchFamily="18" charset="0"/>
              </a:rPr>
              <a:t>Агрессивное поведение подростков в отношении окружающих;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mtClean="0">
                <a:latin typeface="Georgia" panose="02040502050405020303" pitchFamily="18" charset="0"/>
              </a:rPr>
              <a:t>Игнорирование требований взрослых;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mtClean="0">
                <a:latin typeface="Georgia" panose="02040502050405020303" pitchFamily="18" charset="0"/>
              </a:rPr>
              <a:t>Воровство;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mtClean="0">
                <a:latin typeface="Georgia" panose="02040502050405020303" pitchFamily="18" charset="0"/>
              </a:rPr>
              <a:t>Ложь;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mtClean="0">
                <a:latin typeface="Georgia" panose="02040502050405020303" pitchFamily="18" charset="0"/>
              </a:rPr>
              <a:t>Самовольные уходы из дома;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mtClean="0">
                <a:latin typeface="Georgia" panose="02040502050405020303" pitchFamily="18" charset="0"/>
              </a:rPr>
              <a:t>Нарушение детско-родительских отношений.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0" descr="\\Basirat\общедоступные\Служба примирения\фон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53400" cy="838200"/>
          </a:xfrm>
        </p:spPr>
        <p:txBody>
          <a:bodyPr/>
          <a:lstStyle/>
          <a:p>
            <a:pPr eaLnBrk="1" hangingPunct="1"/>
            <a:r>
              <a:rPr lang="ru-RU" altLang="ru-RU" sz="3600" b="1" smtClean="0">
                <a:latin typeface="Georgia" panose="02040502050405020303" pitchFamily="18" charset="0"/>
              </a:rPr>
              <a:t>Критерии отбора случая</a:t>
            </a:r>
          </a:p>
        </p:txBody>
      </p:sp>
      <p:sp>
        <p:nvSpPr>
          <p:cNvPr id="17416" name="Объект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5105400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ru-RU" sz="2400" dirty="0" smtClean="0">
                <a:latin typeface="Georgia" pitchFamily="18" charset="0"/>
              </a:rPr>
              <a:t>Наличие  </a:t>
            </a:r>
            <a:r>
              <a:rPr lang="ru-RU" sz="2400" dirty="0">
                <a:latin typeface="Georgia" pitchFamily="18" charset="0"/>
              </a:rPr>
              <a:t>конфликтной ситуации </a:t>
            </a:r>
            <a:r>
              <a:rPr lang="ru-RU" sz="2400" dirty="0" smtClean="0">
                <a:latin typeface="Georgia" pitchFamily="18" charset="0"/>
              </a:rPr>
              <a:t>между детьми и (или) взрослым и </a:t>
            </a:r>
            <a:r>
              <a:rPr lang="ru-RU" sz="2400" dirty="0">
                <a:latin typeface="Georgia" pitchFamily="18" charset="0"/>
              </a:rPr>
              <a:t>ребенком.</a:t>
            </a:r>
          </a:p>
          <a:p>
            <a:pPr>
              <a:buFont typeface="Arial" charset="0"/>
              <a:buChar char="•"/>
              <a:defRPr/>
            </a:pPr>
            <a:r>
              <a:rPr lang="ru-RU" sz="2400" dirty="0">
                <a:latin typeface="Georgia" pitchFamily="18" charset="0"/>
              </a:rPr>
              <a:t>Заинтересованность обеих сторон в разрешении конфликтной ситуации.</a:t>
            </a:r>
          </a:p>
          <a:p>
            <a:pPr>
              <a:buFont typeface="Arial" charset="0"/>
              <a:buChar char="•"/>
              <a:defRPr/>
            </a:pPr>
            <a:r>
              <a:rPr lang="ru-RU" sz="2400" dirty="0">
                <a:latin typeface="Georgia" pitchFamily="18" charset="0"/>
              </a:rPr>
              <a:t>Отсутствие психических заболеваний у участников конфликта, и (или) зависимостей (алкогольной, наркотической) в острой фазе.</a:t>
            </a:r>
          </a:p>
          <a:p>
            <a:pPr>
              <a:buFont typeface="Arial" charset="0"/>
              <a:buChar char="•"/>
              <a:defRPr/>
            </a:pPr>
            <a:r>
              <a:rPr lang="ru-RU" sz="2400" dirty="0" smtClean="0">
                <a:latin typeface="Georgia" pitchFamily="18" charset="0"/>
              </a:rPr>
              <a:t>Наличие ресурсов </a:t>
            </a:r>
            <a:r>
              <a:rPr lang="ru-RU" sz="2400" dirty="0">
                <a:latin typeface="Georgia" pitchFamily="18" charset="0"/>
              </a:rPr>
              <a:t>в разрешении конфликта:</a:t>
            </a:r>
          </a:p>
          <a:p>
            <a:pPr lvl="1">
              <a:buFontTx/>
              <a:buChar char="-"/>
              <a:defRPr/>
            </a:pPr>
            <a:r>
              <a:rPr lang="ru-RU" sz="2000" dirty="0" smtClean="0">
                <a:latin typeface="Georgia" pitchFamily="18" charset="0"/>
              </a:rPr>
              <a:t>готовность взрослого </a:t>
            </a:r>
            <a:r>
              <a:rPr lang="ru-RU" sz="2000" dirty="0">
                <a:latin typeface="Georgia" pitchFamily="18" charset="0"/>
              </a:rPr>
              <a:t>и ребенка взять на себя ответственность за разрешение конфликта</a:t>
            </a:r>
            <a:r>
              <a:rPr lang="ru-RU" sz="2000" dirty="0" smtClean="0">
                <a:latin typeface="Georgia" pitchFamily="18" charset="0"/>
              </a:rPr>
              <a:t>;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ru-RU" sz="2000" dirty="0" smtClean="0">
                <a:latin typeface="Georgia" pitchFamily="18" charset="0"/>
              </a:rPr>
              <a:t>-  </a:t>
            </a:r>
            <a:r>
              <a:rPr lang="ru-RU" sz="2000" dirty="0">
                <a:latin typeface="Georgia" pitchFamily="18" charset="0"/>
              </a:rPr>
              <a:t>наличие поддержки со стороны других </a:t>
            </a:r>
            <a:r>
              <a:rPr lang="ru-RU" sz="2000" dirty="0" smtClean="0">
                <a:latin typeface="Georgia" pitchFamily="18" charset="0"/>
              </a:rPr>
              <a:t>членов семьи</a:t>
            </a:r>
            <a:r>
              <a:rPr lang="ru-RU" sz="2000" dirty="0">
                <a:latin typeface="Georgia" pitchFamily="18" charset="0"/>
              </a:rPr>
              <a:t>.</a:t>
            </a:r>
          </a:p>
          <a:p>
            <a:pPr marL="69850" indent="0" eaLnBrk="1" hangingPunct="1">
              <a:buFont typeface="Wingdings 2" pitchFamily="18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C:\Документы\Общедоступные\Служба примирения\фон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60338"/>
            <a:ext cx="9525000" cy="712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42988" y="609600"/>
            <a:ext cx="7491412" cy="5334000"/>
          </a:xfrm>
        </p:spPr>
        <p:txBody>
          <a:bodyPr/>
          <a:lstStyle/>
          <a:p>
            <a:pPr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Государственное казенное  учреждение социального обслуживания 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Ярославской области  Рыбинский социально-реабилитационный центр 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несовершеннолетних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«Наставник»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152934 Ярославская область  г.  Рыбинск 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улица Пушкина  61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тел: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(4855)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28 -25 – 44</a:t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nastavnik-ryb@yandex.ru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err="1" smtClean="0"/>
              <a:t>ww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 </a:t>
            </a:r>
            <a:br>
              <a:rPr lang="ru-RU" sz="2400" dirty="0" smtClean="0"/>
            </a:b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smtClean="0"/>
              <a:t>Государственное  казённое учреждение социального обслуживания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Ярославской области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Рыбинский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социально-реабилитационный центр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для несовершеннолетних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152934,Ярославская область,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г. Рыбинск, ул. Пушкина,61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–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</a:rPr>
              <a:t>mail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</a:rPr>
              <a:t>nastavnik-ryb@yandex.ru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</a:rPr>
              <a:t>www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</a:rPr>
              <a:t>nastavnik-ryb.ru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dirty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3840162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3740150"/>
            <a:ext cx="3790950" cy="284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0" name="Picture 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03825" y="201613"/>
            <a:ext cx="3822700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1" name="Picture 6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30525" y="1981200"/>
            <a:ext cx="3370263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2" name="Picture 3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9700" y="3740150"/>
            <a:ext cx="3770313" cy="282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224</Words>
  <Application>Microsoft Office PowerPoint</Application>
  <PresentationFormat>Экран (4:3)</PresentationFormat>
  <Paragraphs>44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Calibri</vt:lpstr>
      <vt:lpstr>Arial</vt:lpstr>
      <vt:lpstr>Georgia</vt:lpstr>
      <vt:lpstr>Wingdings 2</vt:lpstr>
      <vt:lpstr>Wingdings</vt:lpstr>
      <vt:lpstr>Verdana</vt:lpstr>
      <vt:lpstr>Тема Office</vt:lpstr>
      <vt:lpstr>Использование инструментов медиации  в процессе социально-психологического сопровождения семей воспитанников  социально-реабилитационного центра для несовершеннолетних</vt:lpstr>
      <vt:lpstr>Социальный проект  «СЛУЖБА ПРИМИРЕНИЯ»   </vt:lpstr>
      <vt:lpstr>Презентация PowerPoint</vt:lpstr>
      <vt:lpstr>Презентация PowerPoint</vt:lpstr>
      <vt:lpstr>Сопровождение  волонтеров-посредников </vt:lpstr>
      <vt:lpstr>Сопровождение  волонтеров-посредников </vt:lpstr>
      <vt:lpstr>Основная проблематика случаев</vt:lpstr>
      <vt:lpstr>Критерии отбора случая</vt:lpstr>
      <vt:lpstr>                                                                                                             Государственное казенное  учреждение социального обслуживания  Ярославской области  Рыбинский социально-реабилитационный центр  для несовершеннолетних  «Наставник»  152934 Ярославская область  г.  Рыбинск  улица Пушкина  61 тел:  (4855) 28 -25 – 44 e-mail: nastavnik-ryb@yandex.ru  ww                                                                                                                                                                                                                                                           Государственное  казённое учреждение социального обслуживания Ярославской области Рыбинский социально-реабилитационный центр для несовершеннолетних    152934,Ярославская область, г. Рыбинск, ул. Пушкина,61 e –mail: nastavnik-ryb@yandex.ru  www. nastavnik-ryb.ru    </vt:lpstr>
      <vt:lpstr>                                                                                                             Государственное казенное  учреждение социального обслуживания  Ярославской области  Рыбинский социально-реабилитационный центр  для несовершеннолетних  «Наставник»  152934 Ярославская область  г.  Рыбинск  улица Пушкина  61 тел:  (4855) 28 -25 – 44 e-mail: nastavnik-ryb@yandex.ru  ww                                                                                                                                                                                                                                                           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восстановительного подхода  в процессе социально-психологического сопровождения семей воспитанников</dc:title>
  <dc:creator>User</dc:creator>
  <cp:lastModifiedBy>Светлана Юрьевна Белянчева</cp:lastModifiedBy>
  <cp:revision>34</cp:revision>
  <dcterms:created xsi:type="dcterms:W3CDTF">2016-04-21T05:58:30Z</dcterms:created>
  <dcterms:modified xsi:type="dcterms:W3CDTF">2016-11-25T13:30:47Z</dcterms:modified>
</cp:coreProperties>
</file>