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9" r:id="rId5"/>
    <p:sldId id="260" r:id="rId6"/>
    <p:sldId id="276" r:id="rId7"/>
    <p:sldId id="267" r:id="rId8"/>
    <p:sldId id="270" r:id="rId9"/>
    <p:sldId id="264" r:id="rId10"/>
    <p:sldId id="265" r:id="rId11"/>
    <p:sldId id="273" r:id="rId12"/>
    <p:sldId id="275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2" autoAdjust="0"/>
    <p:restoredTop sz="94660"/>
  </p:normalViewPr>
  <p:slideViewPr>
    <p:cSldViewPr>
      <p:cViewPr varScale="1">
        <p:scale>
          <a:sx n="102" d="100"/>
          <a:sy n="102" d="100"/>
        </p:scale>
        <p:origin x="942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C6989-A3D4-4453-89DF-0A5F29040EA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C3B5-EF83-40FB-A1D9-2550FE73600B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3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981EE-D0C6-48C1-B369-734C25B71BB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CF75-8B40-4D7F-B479-CC70B1E0EEAA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72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6A19C-23A5-44DC-99A2-A3CCA2F7EEA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BBCA3-8A6F-4066-AB01-258BC609C3A4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5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8D358-CA91-4D10-BF24-ACB7C29D660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C0BFD-0AA5-439A-8B02-4A7A46FF2FD4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9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4087D-1707-4880-847B-0DD4BFC704C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0BEA0-1289-45B9-A4B2-8C5359F59585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11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30553-AA36-41C8-A3A7-30373CD3F09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143C-9BC7-46C2-9F8B-155FD36F8540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F5F90-14E6-486F-A279-6CC0379B2CE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04EA-597F-42F3-A4CC-58E38C16516A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32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54E41-FC31-45D4-AB35-609C214E515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7B70-AC2D-4931-A18F-A556052CED8A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2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21DBF-9E04-4968-BA1C-AD662E9BFD2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BB4DF-68E5-40A3-BCE4-EDBF9CE36E81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77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27490-23F8-4388-857E-C2E677EA51C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F6EA9-B221-4F9D-B26F-10CDC9DBB81D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39792-C595-4A5F-8FE4-0DADE5E16212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0EA61-D9BC-4945-B7A6-7E3CC7C82CA1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0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0A4917AB-993A-4364-A02A-455FEFF848BA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54ECB3-69B6-4789-B369-E043FBACA378}" type="datetimeFigureOut">
              <a:rPr lang="ru-RU"/>
              <a:pPr>
                <a:defRPr/>
              </a:pPr>
              <a:t>25.11.2016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50" y="476250"/>
            <a:ext cx="7543800" cy="2593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Проект </a:t>
            </a:r>
            <a:br>
              <a:rPr lang="ru-RU" dirty="0"/>
            </a:br>
            <a:r>
              <a:rPr lang="ru-RU" dirty="0"/>
              <a:t>«Школьная служба примирения»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3644900"/>
            <a:ext cx="3744912" cy="2808288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u="sng" dirty="0"/>
              <a:t>Разработчики проекта: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err="1"/>
              <a:t>Кашарайло</a:t>
            </a:r>
            <a:r>
              <a:rPr lang="ru-RU" sz="2400" b="1" dirty="0"/>
              <a:t> О.В. зам. директора по ВР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Благовещенская Е.В. зам. директора по УВР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Брагина Т.А. педагог-психолог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4103688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782478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ФОРМЫ РАБОТЫ ШСП МОУ СОШ №36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" y="1125538"/>
            <a:ext cx="7620000" cy="4800600"/>
          </a:xfrm>
        </p:spPr>
        <p:txBody>
          <a:bodyPr rtlCol="0">
            <a:normAutofit/>
          </a:bodyPr>
          <a:lstStyle/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•	Медиация (индивидуальная работа)</a:t>
            </a:r>
          </a:p>
          <a:p>
            <a:pPr marL="1143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/>
              <a:t>•	Классные часы (групповая работа)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698500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Обучение членов ШСП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Программа внутрифирменного обучения  «Школьная           медиация</a:t>
            </a:r>
            <a:r>
              <a:rPr lang="ru-RU" altLang="ru-RU" smtClean="0"/>
              <a:t>»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Аудитория:</a:t>
            </a:r>
            <a:r>
              <a:rPr lang="ru-RU" altLang="ru-RU" smtClean="0"/>
              <a:t>  учащиеся-медиаторы (7-10 класс)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Количество часов</a:t>
            </a:r>
            <a:r>
              <a:rPr lang="ru-RU" altLang="ru-RU" smtClean="0"/>
              <a:t>: 20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Темы занятий</a:t>
            </a:r>
            <a:r>
              <a:rPr lang="ru-RU" altLang="ru-RU" smtClean="0"/>
              <a:t>: конфликт,  медиация, эмоции,  толерантность в общении, коммуникация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Структура занятия</a:t>
            </a:r>
            <a:r>
              <a:rPr lang="ru-RU" altLang="ru-RU" smtClean="0"/>
              <a:t>: теория, практика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Дата разработки</a:t>
            </a:r>
            <a:r>
              <a:rPr lang="ru-RU" altLang="ru-RU" smtClean="0"/>
              <a:t>: 2015 г.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</a:t>
            </a:r>
            <a:r>
              <a:rPr lang="ru-RU" altLang="ru-RU" b="1" smtClean="0"/>
              <a:t>Рецензия:</a:t>
            </a:r>
            <a:r>
              <a:rPr lang="ru-RU" altLang="ru-RU" smtClean="0"/>
              <a:t> ЯГПУ. Доцент кафедры конфликтологии  Юферова М.А.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</a:t>
            </a:r>
            <a:r>
              <a:rPr lang="ru-RU" altLang="ru-RU" b="1" smtClean="0"/>
              <a:t>Рецензия</a:t>
            </a:r>
            <a:r>
              <a:rPr lang="ru-RU" altLang="ru-RU" smtClean="0"/>
              <a:t>:СРЦ «Наставник» . Зам. директора. Педагог  психолог высшей квалификационной категории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113"/>
            <a:ext cx="7620000" cy="25066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Обучающий </a:t>
            </a:r>
            <a:r>
              <a:rPr lang="ru-RU" sz="3600" dirty="0" smtClean="0"/>
              <a:t>тренинг</a:t>
            </a:r>
            <a:endParaRPr lang="ru-RU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557338"/>
            <a:ext cx="28797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2822575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4000500"/>
            <a:ext cx="3313112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28082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/>
              <a:t> </a:t>
            </a:r>
            <a:r>
              <a:rPr lang="ru-RU" b="1" dirty="0" smtClean="0"/>
              <a:t>                          2016</a:t>
            </a:r>
            <a:endParaRPr lang="ru-RU" b="1" dirty="0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Задачи</a:t>
            </a:r>
            <a:r>
              <a:rPr lang="ru-RU" altLang="ru-RU" smtClean="0"/>
              <a:t>:  1.  обучить новую команду учеников – медиаторов по программе «Школьная медиация»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             2. разработать программу внутрифирменного  обучения родителей «Родитель-медиатор»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              3.обучить педагогов-медиаторов (ИОЦ)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              4. закончить создание новой модели ШСП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              5.обновить Нормативно-правовую базу ШСП (в соответствии с новой моделью)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               6. начать формирование банка методических материалов по обучению медиаторов (учеников, родителей)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ПРАВОВАЯ ОСНОВА ДЕЯТЕЛЬНОСТИ ШКОЛЬНОЙ СЛУЖБЫ ПРИМИРЕНИЯ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8459788" cy="5805487"/>
          </a:xfrm>
        </p:spPr>
        <p:txBody>
          <a:bodyPr rtlCol="0">
            <a:normAutofit fontScale="92500" lnSpcReduction="10000"/>
          </a:bodyPr>
          <a:lstStyle/>
          <a:p>
            <a:pPr marL="11430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 smtClean="0"/>
              <a:t>Международные </a:t>
            </a:r>
            <a:r>
              <a:rPr lang="ru-RU" b="1" u="sng" dirty="0"/>
              <a:t>документы по медиации и восстановительному </a:t>
            </a:r>
            <a:r>
              <a:rPr lang="ru-RU" b="1" u="sng" dirty="0" smtClean="0"/>
              <a:t>правосудию</a:t>
            </a:r>
            <a:endParaRPr lang="ru-RU" b="1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Руководство Организации Объединенных Наций по вопросам эффективной посреднической деятельности (сентябрь </a:t>
            </a:r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2012 г</a:t>
            </a:r>
            <a:r>
              <a:rPr lang="ru-RU" dirty="0" smtClean="0"/>
              <a:t>.)</a:t>
            </a:r>
            <a:endParaRPr lang="ru-RU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Руководящие принципы политики Совета Европы по вопросу комплексных национальных стратегий защиты детей от насилия СМ/</a:t>
            </a:r>
            <a:r>
              <a:rPr lang="ru-RU" dirty="0" err="1"/>
              <a:t>Rec</a:t>
            </a:r>
            <a:r>
              <a:rPr lang="ru-RU" dirty="0"/>
              <a:t>(2009)10 г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Рекомендация №R (99) 19 Комитета Министров государствам – членам Совета Европы, посвященная медиации в уголовных делах (15 сентября 1999 г</a:t>
            </a:r>
            <a:r>
              <a:rPr lang="ru-RU" dirty="0" smtClean="0"/>
              <a:t>.)</a:t>
            </a:r>
            <a:endParaRPr lang="ru-RU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Резолюция ЭКОСОС Е/2002/12 от 24 июля </a:t>
            </a:r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2002 г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Рекомендуемые стандарты к программам медиации ровесников, реализуемым в рамках среднеобразовательных учебных </a:t>
            </a:r>
            <a:r>
              <a:rPr lang="ru-RU" dirty="0" smtClean="0"/>
              <a:t>заведений.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163"/>
            <a:ext cx="9144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ПРАВОВАЯ ОСНОВА ДЕЯТЕЛЬНОСТИ ШКОЛЬНОЙ СЛУЖБЫ ПРИМИРЕНИЯ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459788" cy="5732462"/>
          </a:xfrm>
        </p:spPr>
        <p:txBody>
          <a:bodyPr rtlCol="0">
            <a:normAutofit fontScale="92500"/>
          </a:bodyPr>
          <a:lstStyle/>
          <a:p>
            <a:pPr marL="11430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/>
              <a:t>Нормативно-правовые акты Российской </a:t>
            </a:r>
            <a:r>
              <a:rPr lang="ru-RU" b="1" u="sng" dirty="0" smtClean="0"/>
              <a:t>Федерации</a:t>
            </a:r>
            <a:endParaRPr lang="ru-RU" b="1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Национальная стратегия действий в интересах детей на 2012 - 2017 годы была принята Указом Президента Российской федерации №761 01.05.2012 г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Федеральный закон «Об Образовании в Российской Федерации» от 29.12.2012 №273-ФЗ статья №</a:t>
            </a:r>
            <a:r>
              <a:rPr lang="ru-RU" dirty="0" smtClean="0"/>
              <a:t>45</a:t>
            </a:r>
            <a:endParaRPr lang="ru-RU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ФГОС среднего (полного) общего образования. Утвержден Приказ №1897  Министерства образования и науки Российской Федерации от 17.12.2010 г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Рекомендации по организации служб школьной медиации в образовательных организациях Министерства образования и науки Российской Федерации от 18.11.2013 г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Профессиональный стандарт педагога. Утвержден Министерством образования и науки Российской Федерации 18.10.2013 г.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5978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НОРМАТИВНО-ПРАВОВАЯ БАЗА ДЕЯТЕЛЬНОСТИ ШСП МОУ СОШ №36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975"/>
            <a:ext cx="8459788" cy="5661025"/>
          </a:xfrm>
        </p:spPr>
        <p:txBody>
          <a:bodyPr rtlCol="0">
            <a:normAutofit fontScale="92500" lnSpcReduction="10000"/>
          </a:bodyPr>
          <a:lstStyle/>
          <a:p>
            <a:pPr marL="114300" indent="0" eaLnBrk="1" fontAlgn="auto" hangingPunct="1">
              <a:spcAft>
                <a:spcPts val="30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Приказ о создании Школьной службы примирения №1-2 от 10.01.2013 г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spcAft>
                <a:spcPts val="30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Положение о Школьной службе примирения. Утверждено приказом №1-2 от 10.01.2013 г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spcAft>
                <a:spcPts val="30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Устав школьной службы примирения </a:t>
            </a:r>
            <a:r>
              <a:rPr lang="ru-RU" dirty="0" smtClean="0"/>
              <a:t>.Утвержден </a:t>
            </a:r>
            <a:r>
              <a:rPr lang="ru-RU" dirty="0"/>
              <a:t>приказом №1-2 от 10.01.2013 г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spcAft>
                <a:spcPts val="30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План работы школьной службы примирения на год. Утверждается директором МОУ СОШ №36</a:t>
            </a:r>
            <a:r>
              <a:rPr lang="ru-RU" dirty="0" smtClean="0"/>
              <a:t>.</a:t>
            </a:r>
            <a:endParaRPr lang="ru-RU" dirty="0"/>
          </a:p>
          <a:p>
            <a:pPr marL="114300" indent="0" eaLnBrk="1" fontAlgn="auto" hangingPunct="1">
              <a:spcAft>
                <a:spcPts val="30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Договор о сетевом взаимодействии между факультетом дополнительного профессионального образования ФГБОУ ВПО «Ярославский педагогический </a:t>
            </a:r>
            <a:r>
              <a:rPr lang="ru-RU" dirty="0" smtClean="0"/>
              <a:t>университет им</a:t>
            </a:r>
            <a:r>
              <a:rPr lang="ru-RU" dirty="0"/>
              <a:t>. К.Д. Ушинского и </a:t>
            </a:r>
            <a:r>
              <a:rPr lang="ru-RU" dirty="0" smtClean="0"/>
              <a:t>МОУ СОШ </a:t>
            </a:r>
            <a:r>
              <a:rPr lang="ru-RU" dirty="0"/>
              <a:t>№</a:t>
            </a:r>
            <a:r>
              <a:rPr lang="ru-RU" dirty="0" smtClean="0"/>
              <a:t>36 от </a:t>
            </a:r>
            <a:r>
              <a:rPr lang="ru-RU" dirty="0"/>
              <a:t>01.02.2015 г.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988"/>
            <a:ext cx="7620000" cy="1282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ЦЕЛИ И ЗАДАЧИ ШСП </a:t>
            </a:r>
            <a:br>
              <a:rPr lang="ru-RU" sz="3600" dirty="0"/>
            </a:br>
            <a:r>
              <a:rPr lang="ru-RU" sz="3600" dirty="0"/>
              <a:t>МОУ СОШ №</a:t>
            </a:r>
            <a:r>
              <a:rPr lang="ru-RU" sz="3600" dirty="0" smtClean="0"/>
              <a:t>36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74750"/>
            <a:ext cx="8315325" cy="5661025"/>
          </a:xfrm>
        </p:spPr>
        <p:txBody>
          <a:bodyPr rtlCol="0">
            <a:normAutofit/>
          </a:bodyPr>
          <a:lstStyle/>
          <a:p>
            <a:pPr marL="114300" indent="0" algn="ctr" eaLnBrk="1" fontAlgn="auto" hangingPunct="1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/>
              <a:t>Цель:</a:t>
            </a:r>
          </a:p>
          <a:p>
            <a:pPr marL="114300" indent="0" algn="ctr" eaLnBrk="1" fontAlgn="auto" hangingPunct="1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Содействие профилактике правонарушений и социальной реабилитации участников конфликтной ситуаций на основе медиативных технологий</a:t>
            </a:r>
          </a:p>
          <a:p>
            <a:pPr marL="114300" indent="0" algn="ctr" eaLnBrk="1" fontAlgn="auto" hangingPunct="1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ru-RU" b="1" u="sng" dirty="0"/>
              <a:t>Задачи:</a:t>
            </a:r>
          </a:p>
          <a:p>
            <a:pPr marL="114300" indent="0" eaLnBrk="1" fontAlgn="auto" hangingPunct="1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</a:t>
            </a:r>
            <a:r>
              <a:rPr lang="ru-RU" dirty="0" smtClean="0"/>
              <a:t>Проводить примирительные программы  </a:t>
            </a:r>
            <a:r>
              <a:rPr lang="ru-RU" dirty="0"/>
              <a:t>для участников </a:t>
            </a:r>
            <a:r>
              <a:rPr lang="ru-RU" dirty="0" smtClean="0"/>
              <a:t>конфликтов</a:t>
            </a:r>
            <a:r>
              <a:rPr lang="ru-RU" dirty="0"/>
              <a:t> </a:t>
            </a:r>
            <a:r>
              <a:rPr lang="ru-RU" dirty="0" smtClean="0"/>
              <a:t>в ОУ;</a:t>
            </a:r>
            <a:endParaRPr lang="ru-RU" dirty="0"/>
          </a:p>
          <a:p>
            <a:pPr marL="114300" indent="0" eaLnBrk="1" fontAlgn="auto" hangingPunct="1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</a:t>
            </a:r>
            <a:r>
              <a:rPr lang="ru-RU" dirty="0" smtClean="0"/>
              <a:t>Обучить  </a:t>
            </a:r>
            <a:r>
              <a:rPr lang="ru-RU" dirty="0"/>
              <a:t>школьников методам урегулирования конфликтов;</a:t>
            </a:r>
          </a:p>
          <a:p>
            <a:pPr marL="114300" indent="0" eaLnBrk="1" fontAlgn="auto" hangingPunct="1">
              <a:spcAft>
                <a:spcPts val="18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	</a:t>
            </a:r>
            <a:r>
              <a:rPr lang="ru-RU" dirty="0" smtClean="0"/>
              <a:t>Популяризировать </a:t>
            </a:r>
            <a:r>
              <a:rPr lang="ru-RU" dirty="0"/>
              <a:t>деятельность ШСП среди педагогов и родителей.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1" name="Равнобедренный треугольник 1"/>
          <p:cNvSpPr>
            <a:spLocks noChangeArrowheads="1"/>
          </p:cNvSpPr>
          <p:nvPr/>
        </p:nvSpPr>
        <p:spPr bwMode="auto">
          <a:xfrm>
            <a:off x="2357438" y="1000125"/>
            <a:ext cx="3871912" cy="300196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ДИРЕКТОР</a:t>
            </a:r>
            <a:endParaRPr lang="ru-RU" altLang="ru-RU" sz="9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b="1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ШКОЛЫ</a:t>
            </a:r>
            <a:endParaRPr lang="ru-RU" altLang="ru-RU" sz="900"/>
          </a:p>
          <a:p>
            <a:endParaRPr lang="ru-RU" alt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457200"/>
            <a:ext cx="78517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solidFill>
                  <a:srgbClr val="360036"/>
                </a:solidFill>
                <a:latin typeface="Georgia" panose="02040502050405020303" pitchFamily="18" charset="0"/>
              </a:rPr>
              <a:t>МОДЕЛЬ ВЗАИМОДЕЙСТВИЯ СУБЪЕКТОВ ОБРАЗОВАТЕЛЬНОГО ПРОЦЕССА И СОЦИАЛЬНЫХ ПАРТНЕРОВ</a:t>
            </a:r>
            <a:endParaRPr lang="ru-RU" altLang="ru-RU" sz="1000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428750"/>
            <a:ext cx="1703388" cy="439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Georgia" panose="02040502050405020303" pitchFamily="18" charset="0"/>
              </a:rPr>
              <a:t>ПРАВОВОЕ СОПРОВОЖДЕНИЕ</a:t>
            </a:r>
            <a:endParaRPr lang="ru-RU" altLang="ru-RU"/>
          </a:p>
        </p:txBody>
      </p:sp>
      <p:sp>
        <p:nvSpPr>
          <p:cNvPr id="7174" name="Выгнутая вверх стрелка 12"/>
          <p:cNvSpPr>
            <a:spLocks noChangeArrowheads="1"/>
          </p:cNvSpPr>
          <p:nvPr/>
        </p:nvSpPr>
        <p:spPr bwMode="auto">
          <a:xfrm rot="-1878822">
            <a:off x="1246188" y="1552575"/>
            <a:ext cx="2427287" cy="1079500"/>
          </a:xfrm>
          <a:prstGeom prst="curvedDownArrow">
            <a:avLst>
              <a:gd name="adj1" fmla="val 24973"/>
              <a:gd name="adj2" fmla="val 49978"/>
              <a:gd name="adj3" fmla="val 25000"/>
            </a:avLst>
          </a:prstGeom>
          <a:solidFill>
            <a:srgbClr val="FFC000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5" name="Надпись 2"/>
          <p:cNvSpPr txBox="1">
            <a:spLocks noChangeArrowheads="1"/>
          </p:cNvSpPr>
          <p:nvPr/>
        </p:nvSpPr>
        <p:spPr bwMode="auto">
          <a:xfrm>
            <a:off x="6786563" y="1428750"/>
            <a:ext cx="1703387" cy="439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latin typeface="Georgia" panose="02040502050405020303" pitchFamily="18" charset="0"/>
              </a:rPr>
              <a:t>МЕТОДИЧЕСКОЕ СОПРОВОЖДЕНИЕ</a:t>
            </a:r>
            <a:endParaRPr lang="ru-RU" altLang="ru-RU"/>
          </a:p>
        </p:txBody>
      </p:sp>
      <p:sp>
        <p:nvSpPr>
          <p:cNvPr id="7176" name="Выгнутая вверх стрелка 13"/>
          <p:cNvSpPr>
            <a:spLocks noChangeArrowheads="1"/>
          </p:cNvSpPr>
          <p:nvPr/>
        </p:nvSpPr>
        <p:spPr bwMode="auto">
          <a:xfrm rot="12343280" flipV="1">
            <a:off x="4951413" y="1692275"/>
            <a:ext cx="2738437" cy="901700"/>
          </a:xfrm>
          <a:prstGeom prst="curvedDownArrow">
            <a:avLst>
              <a:gd name="adj1" fmla="val 24971"/>
              <a:gd name="adj2" fmla="val 49969"/>
              <a:gd name="adj3" fmla="val 25000"/>
            </a:avLst>
          </a:prstGeom>
          <a:solidFill>
            <a:srgbClr val="FFC000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7" name="Прямоугольный треугольник 9"/>
          <p:cNvSpPr>
            <a:spLocks noChangeArrowheads="1"/>
          </p:cNvSpPr>
          <p:nvPr/>
        </p:nvSpPr>
        <p:spPr bwMode="auto">
          <a:xfrm rot="4087461">
            <a:off x="824706" y="2856707"/>
            <a:ext cx="2208213" cy="3270250"/>
          </a:xfrm>
          <a:prstGeom prst="rtTriangle">
            <a:avLst/>
          </a:prstGeom>
          <a:solidFill>
            <a:srgbClr val="00FF00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57188" y="4357688"/>
            <a:ext cx="1285875" cy="2762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" b="1">
                <a:latin typeface="Georgia" panose="02040502050405020303" pitchFamily="18" charset="0"/>
              </a:rPr>
              <a:t>ТКДН и ЗП</a:t>
            </a:r>
          </a:p>
          <a:p>
            <a:pPr algn="ctr" eaLnBrk="1" hangingPunct="1"/>
            <a:r>
              <a:rPr lang="ru-RU" altLang="ru-RU" sz="600" b="1">
                <a:latin typeface="Georgia" panose="02040502050405020303" pitchFamily="18" charset="0"/>
              </a:rPr>
              <a:t> (ПО СОГЛАСОВАНИЮ)</a:t>
            </a:r>
            <a:endParaRPr lang="ru-RU" altLang="ru-RU" sz="600"/>
          </a:p>
        </p:txBody>
      </p:sp>
      <p:sp>
        <p:nvSpPr>
          <p:cNvPr id="7179" name="Прямоугольный треугольник 10"/>
          <p:cNvSpPr>
            <a:spLocks noChangeArrowheads="1"/>
          </p:cNvSpPr>
          <p:nvPr/>
        </p:nvSpPr>
        <p:spPr bwMode="auto">
          <a:xfrm rot="17555635" flipH="1">
            <a:off x="5529262" y="2835276"/>
            <a:ext cx="2257425" cy="3479800"/>
          </a:xfrm>
          <a:prstGeom prst="rtTriangle">
            <a:avLst/>
          </a:prstGeom>
          <a:solidFill>
            <a:srgbClr val="00FF00"/>
          </a:solidFill>
          <a:ln w="25400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215188" y="4286250"/>
            <a:ext cx="1000125" cy="923925"/>
          </a:xfrm>
          <a:prstGeom prst="rect">
            <a:avLst/>
          </a:prstGeom>
          <a:solidFill>
            <a:srgbClr val="00FF00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" b="1">
                <a:latin typeface="Georgia" panose="02040502050405020303" pitchFamily="18" charset="0"/>
              </a:rPr>
              <a:t>ФГБОУ ВПО «ЯРОСЛАВС</a:t>
            </a:r>
          </a:p>
          <a:p>
            <a:pPr algn="ctr" eaLnBrk="1" hangingPunct="1"/>
            <a:r>
              <a:rPr lang="ru-RU" altLang="ru-RU" sz="600" b="1">
                <a:latin typeface="Georgia" panose="02040502050405020303" pitchFamily="18" charset="0"/>
              </a:rPr>
              <a:t>КИЙ ПЕДАГОГИ</a:t>
            </a:r>
          </a:p>
          <a:p>
            <a:pPr algn="ctr" eaLnBrk="1" hangingPunct="1"/>
            <a:r>
              <a:rPr lang="ru-RU" altLang="ru-RU" sz="600" b="1">
                <a:latin typeface="Georgia" panose="02040502050405020303" pitchFamily="18" charset="0"/>
              </a:rPr>
              <a:t>ЧЕСКИЙ УНИВЕРСИ</a:t>
            </a:r>
          </a:p>
          <a:p>
            <a:pPr algn="ctr" eaLnBrk="1" hangingPunct="1"/>
            <a:r>
              <a:rPr lang="ru-RU" altLang="ru-RU" sz="600" b="1">
                <a:latin typeface="Georgia" panose="02040502050405020303" pitchFamily="18" charset="0"/>
              </a:rPr>
              <a:t>ТЕТ ИМ. К.Д. УШИНСКО</a:t>
            </a:r>
          </a:p>
          <a:p>
            <a:pPr algn="ctr" eaLnBrk="1" hangingPunct="1"/>
            <a:r>
              <a:rPr lang="ru-RU" altLang="ru-RU" sz="600" b="1">
                <a:latin typeface="Georgia" panose="02040502050405020303" pitchFamily="18" charset="0"/>
              </a:rPr>
              <a:t>ГО</a:t>
            </a:r>
          </a:p>
          <a:p>
            <a:pPr algn="ctr" eaLnBrk="1" hangingPunct="1"/>
            <a:r>
              <a:rPr lang="ru-RU" altLang="ru-RU" sz="600" b="1">
                <a:latin typeface="Georgia" panose="02040502050405020303" pitchFamily="18" charset="0"/>
              </a:rPr>
              <a:t>(ДОГОВОР)</a:t>
            </a:r>
            <a:endParaRPr lang="ru-RU" altLang="ru-RU" sz="600"/>
          </a:p>
        </p:txBody>
      </p:sp>
      <p:sp>
        <p:nvSpPr>
          <p:cNvPr id="7181" name="Равнобедренный треугольник 3"/>
          <p:cNvSpPr>
            <a:spLocks noChangeArrowheads="1"/>
          </p:cNvSpPr>
          <p:nvPr/>
        </p:nvSpPr>
        <p:spPr bwMode="auto">
          <a:xfrm rot="10800000">
            <a:off x="2500313" y="4143375"/>
            <a:ext cx="3357562" cy="25717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/>
          </a:p>
        </p:txBody>
      </p:sp>
      <p:sp>
        <p:nvSpPr>
          <p:cNvPr id="7182" name="Поле 4"/>
          <p:cNvSpPr txBox="1">
            <a:spLocks noChangeArrowheads="1"/>
          </p:cNvSpPr>
          <p:nvPr/>
        </p:nvSpPr>
        <p:spPr bwMode="auto">
          <a:xfrm>
            <a:off x="3643313" y="4357688"/>
            <a:ext cx="914400" cy="67786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solidFill>
                  <a:srgbClr val="FFFFFF"/>
                </a:solidFill>
                <a:latin typeface="Georgia" panose="02040502050405020303" pitchFamily="18" charset="0"/>
              </a:rPr>
              <a:t>УПРАВЛЯЮЩИЙ СОВЕТ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altLang="ru-RU" sz="1100" b="1">
                <a:solidFill>
                  <a:srgbClr val="FFFFFF"/>
                </a:solidFill>
                <a:latin typeface="Georgia" panose="02040502050405020303" pitchFamily="18" charset="0"/>
              </a:rPr>
              <a:t>(СОЦИАЛЬНАЯ КОМИССИЯ)</a:t>
            </a:r>
            <a:endParaRPr lang="ru-RU" altLang="ru-RU" sz="1100"/>
          </a:p>
        </p:txBody>
      </p:sp>
      <p:sp>
        <p:nvSpPr>
          <p:cNvPr id="7183" name="Равнобедренный треугольник 6"/>
          <p:cNvSpPr>
            <a:spLocks noChangeArrowheads="1"/>
          </p:cNvSpPr>
          <p:nvPr/>
        </p:nvSpPr>
        <p:spPr bwMode="auto">
          <a:xfrm>
            <a:off x="428625" y="4143375"/>
            <a:ext cx="3571875" cy="25717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Georgia" panose="02040502050405020303" pitchFamily="18" charset="0"/>
              </a:rPr>
              <a:t>СОВЕТ </a:t>
            </a:r>
            <a:r>
              <a:rPr lang="ru-RU" altLang="ru-RU" sz="1300" b="1">
                <a:solidFill>
                  <a:srgbClr val="FFFFFF"/>
                </a:solidFill>
                <a:latin typeface="Georgia" panose="02040502050405020303" pitchFamily="18" charset="0"/>
              </a:rPr>
              <a:t>ПРОФИЛАКТИКИ</a:t>
            </a:r>
            <a:endParaRPr lang="ru-RU" altLang="ru-RU" sz="1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u-RU" altLang="ru-RU"/>
          </a:p>
        </p:txBody>
      </p:sp>
      <p:sp>
        <p:nvSpPr>
          <p:cNvPr id="7184" name="Равнобедренный треугольник 5"/>
          <p:cNvSpPr>
            <a:spLocks noChangeArrowheads="1"/>
          </p:cNvSpPr>
          <p:nvPr/>
        </p:nvSpPr>
        <p:spPr bwMode="auto">
          <a:xfrm>
            <a:off x="4286250" y="4071938"/>
            <a:ext cx="3857625" cy="26431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FFFFFF"/>
                </a:solidFill>
                <a:latin typeface="Georgia" panose="02040502050405020303" pitchFamily="18" charset="0"/>
              </a:rPr>
              <a:t>ШКОЛЬНАЯ СЛУЖБА ПРИМИРЕНИЯ</a:t>
            </a:r>
            <a:endParaRPr lang="ru-RU" altLang="ru-RU" sz="1400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15875"/>
            <a:ext cx="7620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ПРИНЦИПЫ ШСП МОУ СОШ №36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-26988" y="1027113"/>
            <a:ext cx="8243888" cy="4800600"/>
          </a:xfrm>
        </p:spPr>
        <p:txBody>
          <a:bodyPr/>
          <a:lstStyle/>
          <a:p>
            <a:pPr marL="114300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altLang="ru-RU" smtClean="0"/>
              <a:t>•	</a:t>
            </a:r>
            <a:r>
              <a:rPr lang="ru-RU" altLang="ru-RU" sz="2400" smtClean="0"/>
              <a:t>Принцип добровольности, предполагающий как добровольное участие школьников в организации работы Службы, так и обязательное согласие сторон, вовлеченных в конфликт, на участие в примирительной программе.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3438525"/>
            <a:ext cx="424815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620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675E47"/>
                </a:solidFill>
              </a:rPr>
              <a:t>ПРИНЦИПЫ ШСП МОУ СОШ №36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1075"/>
            <a:ext cx="8459788" cy="6551613"/>
          </a:xfrm>
        </p:spPr>
        <p:txBody>
          <a:bodyPr rtlCol="0">
            <a:normAutofit/>
          </a:bodyPr>
          <a:lstStyle/>
          <a:p>
            <a:pPr marL="114300" indent="0" algn="just" eaLnBrk="1" fontAlgn="auto" hangingPunct="1">
              <a:lnSpc>
                <a:spcPct val="110000"/>
              </a:lnSpc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</a:t>
            </a:r>
            <a:r>
              <a:rPr lang="ru-RU" sz="2400" dirty="0"/>
              <a:t>	Принцип конфиденциальности, предполагающий обязательство Службы не разглашать полученные в ходе программ сведения. Исключение составляет информация о возможном нанесении ущерба для жизни, здоровья и безопасности</a:t>
            </a:r>
            <a:r>
              <a:rPr lang="ru-RU" sz="2400" dirty="0" smtClean="0"/>
              <a:t>.</a:t>
            </a:r>
            <a:endParaRPr lang="ru-RU" sz="2400" dirty="0"/>
          </a:p>
          <a:p>
            <a:pPr marL="114300" indent="0" algn="just" eaLnBrk="1" fontAlgn="auto" hangingPunct="1">
              <a:lnSpc>
                <a:spcPct val="110000"/>
              </a:lnSpc>
              <a:spcAft>
                <a:spcPts val="2400"/>
              </a:spcAft>
              <a:buFont typeface="Arial" panose="020B0604020202020204" pitchFamily="34" charset="0"/>
              <a:buNone/>
              <a:defRPr/>
            </a:pPr>
            <a:r>
              <a:rPr lang="ru-RU" sz="2400" dirty="0"/>
              <a:t>•	Принцип нейтральности, запрещающий Службе принимать сторону одного из участников конфликта. Нейтральность предполагает, что Школьная Служба Примирения не выясняет вопрос о виновности или невиновности той или иной стороны, а является независимым посредником, помогающим сторонам самостоятельно найти решение.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9050"/>
            <a:ext cx="7908925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ФОРМЫ РАБОТЫ ШСП МОУ СОШ №36</a:t>
            </a: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0" y="1052513"/>
            <a:ext cx="8388350" cy="5545137"/>
          </a:xfrm>
        </p:spPr>
        <p:txBody>
          <a:bodyPr/>
          <a:lstStyle/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•	Сбор информации о конфликтных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 ситуациях в ОУ.</a:t>
            </a:r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ru-RU" altLang="ru-RU" sz="2400" b="1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endParaRPr lang="ru-RU" altLang="ru-RU" sz="2400" b="1" smtClean="0"/>
          </a:p>
          <a:p>
            <a:pPr marL="114300" indent="0"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•	Информирование участников образовательного процесса о деятельности ШСП.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0738" y="841375"/>
            <a:ext cx="2303462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708400"/>
            <a:ext cx="48958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122</TotalTime>
  <Words>309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Cambria</vt:lpstr>
      <vt:lpstr>Calibri</vt:lpstr>
      <vt:lpstr>Georgia</vt:lpstr>
      <vt:lpstr>Times New Roman</vt:lpstr>
      <vt:lpstr>Соседство</vt:lpstr>
      <vt:lpstr>Проект  «Школьная служба примирения»</vt:lpstr>
      <vt:lpstr>ПРАВОВАЯ ОСНОВА ДЕЯТЕЛЬНОСТИ ШКОЛЬНОЙ СЛУЖБЫ ПРИМИРЕНИЯ </vt:lpstr>
      <vt:lpstr>ПРАВОВАЯ ОСНОВА ДЕЯТЕЛЬНОСТИ ШКОЛЬНОЙ СЛУЖБЫ ПРИМИРЕНИЯ</vt:lpstr>
      <vt:lpstr>НОРМАТИВНО-ПРАВОВАЯ БАЗА ДЕЯТЕЛЬНОСТИ ШСП МОУ СОШ №36</vt:lpstr>
      <vt:lpstr>ЦЕЛИ И ЗАДАЧИ ШСП  МОУ СОШ №36</vt:lpstr>
      <vt:lpstr>Презентация PowerPoint</vt:lpstr>
      <vt:lpstr>ПРИНЦИПЫ ШСП МОУ СОШ №36</vt:lpstr>
      <vt:lpstr>ПРИНЦИПЫ ШСП МОУ СОШ №36</vt:lpstr>
      <vt:lpstr>ФОРМЫ РАБОТЫ ШСП МОУ СОШ №36</vt:lpstr>
      <vt:lpstr>ФОРМЫ РАБОТЫ ШСП МОУ СОШ №36</vt:lpstr>
      <vt:lpstr>     Обучение членов ШСП</vt:lpstr>
      <vt:lpstr>Обучающий тренинг</vt:lpstr>
      <vt:lpstr>                          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«Школьная служба примирения»</dc:title>
  <dc:creator>User</dc:creator>
  <cp:lastModifiedBy>Светлана Юрьевна Белянчева</cp:lastModifiedBy>
  <cp:revision>17</cp:revision>
  <dcterms:created xsi:type="dcterms:W3CDTF">2015-11-24T04:08:05Z</dcterms:created>
  <dcterms:modified xsi:type="dcterms:W3CDTF">2016-11-25T13:11:53Z</dcterms:modified>
</cp:coreProperties>
</file>