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1" r:id="rId4"/>
    <p:sldId id="272" r:id="rId5"/>
    <p:sldId id="265" r:id="rId6"/>
    <p:sldId id="266" r:id="rId7"/>
    <p:sldId id="268" r:id="rId8"/>
    <p:sldId id="257" r:id="rId9"/>
    <p:sldId id="258" r:id="rId10"/>
    <p:sldId id="273" r:id="rId11"/>
    <p:sldId id="262" r:id="rId12"/>
    <p:sldId id="261" r:id="rId13"/>
    <p:sldId id="260" r:id="rId14"/>
    <p:sldId id="259" r:id="rId15"/>
    <p:sldId id="264" r:id="rId16"/>
    <p:sldId id="263" r:id="rId17"/>
    <p:sldId id="274" r:id="rId18"/>
    <p:sldId id="267" r:id="rId19"/>
    <p:sldId id="269" r:id="rId20"/>
    <p:sldId id="275"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6" d="100"/>
          <a:sy n="86" d="100"/>
        </p:scale>
        <p:origin x="485"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3630EFE-F108-459D-8F41-46764E369176}" type="datetimeFigureOut">
              <a:rPr lang="ru-RU" smtClean="0"/>
              <a:t>08.10.2017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4198552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630EFE-F108-459D-8F41-46764E369176}" type="datetimeFigureOut">
              <a:rPr lang="ru-RU" smtClean="0"/>
              <a:t>08.10.2017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2740228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630EFE-F108-459D-8F41-46764E369176}" type="datetimeFigureOut">
              <a:rPr lang="ru-RU" smtClean="0"/>
              <a:t>08.10.2017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40438D-F059-461C-887B-EA1E57BA9ABF}"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12004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630EFE-F108-459D-8F41-46764E369176}" type="datetimeFigureOut">
              <a:rPr lang="ru-RU" smtClean="0"/>
              <a:t>08.10.2017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1866468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630EFE-F108-459D-8F41-46764E369176}" type="datetimeFigureOut">
              <a:rPr lang="ru-RU" smtClean="0"/>
              <a:t>08.10.2017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40438D-F059-461C-887B-EA1E57BA9ABF}"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96558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630EFE-F108-459D-8F41-46764E369176}" type="datetimeFigureOut">
              <a:rPr lang="ru-RU" smtClean="0"/>
              <a:t>08.10.2017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768548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3630EFE-F108-459D-8F41-46764E369176}" type="datetimeFigureOut">
              <a:rPr lang="ru-RU" smtClean="0"/>
              <a:t>08.10.2017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4080305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3630EFE-F108-459D-8F41-46764E369176}" type="datetimeFigureOut">
              <a:rPr lang="ru-RU" smtClean="0"/>
              <a:t>08.10.2017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426813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3630EFE-F108-459D-8F41-46764E369176}" type="datetimeFigureOut">
              <a:rPr lang="ru-RU" smtClean="0"/>
              <a:t>08.10.2017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3445621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630EFE-F108-459D-8F41-46764E369176}" type="datetimeFigureOut">
              <a:rPr lang="ru-RU" smtClean="0"/>
              <a:t>08.10.2017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359688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3630EFE-F108-459D-8F41-46764E369176}" type="datetimeFigureOut">
              <a:rPr lang="ru-RU" smtClean="0"/>
              <a:t>08.10.2017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153614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3630EFE-F108-459D-8F41-46764E369176}" type="datetimeFigureOut">
              <a:rPr lang="ru-RU" smtClean="0"/>
              <a:t>08.10.2017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948339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3630EFE-F108-459D-8F41-46764E369176}" type="datetimeFigureOut">
              <a:rPr lang="ru-RU" smtClean="0"/>
              <a:t>08.10.2017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3037925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630EFE-F108-459D-8F41-46764E369176}" type="datetimeFigureOut">
              <a:rPr lang="ru-RU" smtClean="0"/>
              <a:t>08.10.2017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1775567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3630EFE-F108-459D-8F41-46764E369176}" type="datetimeFigureOut">
              <a:rPr lang="ru-RU" smtClean="0"/>
              <a:t>08.10.2017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1451703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3630EFE-F108-459D-8F41-46764E369176}" type="datetimeFigureOut">
              <a:rPr lang="ru-RU" smtClean="0"/>
              <a:t>08.10.2017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40438D-F059-461C-887B-EA1E57BA9ABF}" type="slidenum">
              <a:rPr lang="ru-RU" smtClean="0"/>
              <a:t>‹#›</a:t>
            </a:fld>
            <a:endParaRPr lang="ru-RU"/>
          </a:p>
        </p:txBody>
      </p:sp>
    </p:spTree>
    <p:extLst>
      <p:ext uri="{BB962C8B-B14F-4D97-AF65-F5344CB8AC3E}">
        <p14:creationId xmlns:p14="http://schemas.microsoft.com/office/powerpoint/2010/main" val="828942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630EFE-F108-459D-8F41-46764E369176}" type="datetimeFigureOut">
              <a:rPr lang="ru-RU" smtClean="0"/>
              <a:t>08.10.2017</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140438D-F059-461C-887B-EA1E57BA9ABF}" type="slidenum">
              <a:rPr lang="ru-RU" smtClean="0"/>
              <a:t>‹#›</a:t>
            </a:fld>
            <a:endParaRPr lang="ru-RU"/>
          </a:p>
        </p:txBody>
      </p:sp>
    </p:spTree>
    <p:extLst>
      <p:ext uri="{BB962C8B-B14F-4D97-AF65-F5344CB8AC3E}">
        <p14:creationId xmlns:p14="http://schemas.microsoft.com/office/powerpoint/2010/main" val="3922542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yaki87ryb@yandex.r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_________Microsoft_Word1.docx"/></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1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3600" b="1" dirty="0">
                <a:solidFill>
                  <a:schemeClr val="accent1">
                    <a:lumMod val="75000"/>
                  </a:schemeClr>
                </a:solidFill>
              </a:rPr>
              <a:t>Формы и методы профилактики деструктивного поведения </a:t>
            </a:r>
            <a:r>
              <a:rPr lang="ru-RU" sz="3600" b="1" dirty="0" smtClean="0">
                <a:solidFill>
                  <a:schemeClr val="accent1">
                    <a:lumMod val="75000"/>
                  </a:schemeClr>
                </a:solidFill>
              </a:rPr>
              <a:t>несовершеннолетних</a:t>
            </a:r>
            <a:endParaRPr lang="ru-RU" sz="3600" b="1" dirty="0">
              <a:solidFill>
                <a:schemeClr val="accent1">
                  <a:lumMod val="75000"/>
                </a:schemeClr>
              </a:solidFill>
            </a:endParaRPr>
          </a:p>
        </p:txBody>
      </p:sp>
      <p:sp>
        <p:nvSpPr>
          <p:cNvPr id="3" name="Подзаголовок 2"/>
          <p:cNvSpPr>
            <a:spLocks noGrp="1"/>
          </p:cNvSpPr>
          <p:nvPr>
            <p:ph type="subTitle" idx="1"/>
          </p:nvPr>
        </p:nvSpPr>
        <p:spPr>
          <a:xfrm>
            <a:off x="5232400" y="4355636"/>
            <a:ext cx="4572000" cy="1832604"/>
          </a:xfrm>
          <a:ln>
            <a:noFill/>
          </a:ln>
        </p:spPr>
        <p:txBody>
          <a:bodyPr>
            <a:normAutofit lnSpcReduction="10000"/>
          </a:bodyPr>
          <a:lstStyle/>
          <a:p>
            <a:r>
              <a:rPr lang="ru-RU" dirty="0" smtClean="0"/>
              <a:t>Татьяна Дмитриевна Яковлева, </a:t>
            </a:r>
          </a:p>
          <a:p>
            <a:r>
              <a:rPr lang="ru-RU" dirty="0" smtClean="0"/>
              <a:t>доцент кафедры общей педагогики и психологии </a:t>
            </a:r>
          </a:p>
          <a:p>
            <a:r>
              <a:rPr lang="ru-RU" dirty="0" smtClean="0"/>
              <a:t>ГАУ ДПО ЯО ИРО</a:t>
            </a:r>
          </a:p>
          <a:p>
            <a:r>
              <a:rPr lang="ru-RU" dirty="0" smtClean="0"/>
              <a:t>10.10.17</a:t>
            </a:r>
            <a:endParaRPr lang="ru-RU" dirty="0"/>
          </a:p>
        </p:txBody>
      </p:sp>
    </p:spTree>
    <p:extLst>
      <p:ext uri="{BB962C8B-B14F-4D97-AF65-F5344CB8AC3E}">
        <p14:creationId xmlns:p14="http://schemas.microsoft.com/office/powerpoint/2010/main" val="3412591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solidFill>
                  <a:schemeClr val="accent1">
                    <a:lumMod val="75000"/>
                  </a:schemeClr>
                </a:solidFill>
              </a:rPr>
              <a:t>Оцените предлагаемые формы дискуссий по следующим критериям</a:t>
            </a:r>
            <a:r>
              <a:rPr lang="ru-RU" b="1" dirty="0" smtClean="0">
                <a:solidFill>
                  <a:schemeClr val="accent1">
                    <a:lumMod val="75000"/>
                  </a:schemeClr>
                </a:solidFill>
              </a:rPr>
              <a:t>:</a:t>
            </a:r>
            <a:endParaRPr lang="ru-RU" b="1" dirty="0">
              <a:solidFill>
                <a:schemeClr val="accent1">
                  <a:lumMod val="75000"/>
                </a:schemeClr>
              </a:solidFill>
            </a:endParaRPr>
          </a:p>
        </p:txBody>
      </p:sp>
      <p:sp>
        <p:nvSpPr>
          <p:cNvPr id="3" name="Объект 2"/>
          <p:cNvSpPr>
            <a:spLocks noGrp="1"/>
          </p:cNvSpPr>
          <p:nvPr>
            <p:ph idx="1"/>
          </p:nvPr>
        </p:nvSpPr>
        <p:spPr>
          <a:xfrm>
            <a:off x="677334" y="2160589"/>
            <a:ext cx="8596667" cy="3880773"/>
          </a:xfrm>
        </p:spPr>
        <p:txBody>
          <a:bodyPr/>
          <a:lstStyle/>
          <a:p>
            <a:pPr marL="1074738">
              <a:lnSpc>
                <a:spcPct val="200000"/>
              </a:lnSpc>
            </a:pPr>
            <a:r>
              <a:rPr lang="ru-RU" sz="2000" dirty="0" smtClean="0"/>
              <a:t>возраст участников;</a:t>
            </a:r>
          </a:p>
          <a:p>
            <a:pPr marL="1074738">
              <a:lnSpc>
                <a:spcPct val="200000"/>
              </a:lnSpc>
            </a:pPr>
            <a:r>
              <a:rPr lang="ru-RU" sz="2000" dirty="0"/>
              <a:t>у</a:t>
            </a:r>
            <a:r>
              <a:rPr lang="ru-RU" sz="2000" dirty="0" smtClean="0"/>
              <a:t>местность;</a:t>
            </a:r>
          </a:p>
          <a:p>
            <a:pPr marL="1074738">
              <a:lnSpc>
                <a:spcPct val="200000"/>
              </a:lnSpc>
            </a:pPr>
            <a:r>
              <a:rPr lang="ru-RU" sz="2000" dirty="0"/>
              <a:t>необходимые ресурсы;</a:t>
            </a:r>
          </a:p>
          <a:p>
            <a:pPr marL="1074738">
              <a:lnSpc>
                <a:spcPct val="200000"/>
              </a:lnSpc>
            </a:pPr>
            <a:r>
              <a:rPr lang="ru-RU" sz="2000" dirty="0" smtClean="0"/>
              <a:t>требования к ведущему;</a:t>
            </a:r>
          </a:p>
          <a:p>
            <a:pPr marL="1074738">
              <a:lnSpc>
                <a:spcPct val="200000"/>
              </a:lnSpc>
            </a:pPr>
            <a:r>
              <a:rPr lang="ru-RU" sz="2000" dirty="0" smtClean="0"/>
              <a:t>риски и ограничения</a:t>
            </a:r>
          </a:p>
          <a:p>
            <a:endParaRPr lang="ru-RU" dirty="0" smtClean="0"/>
          </a:p>
          <a:p>
            <a:endParaRPr lang="ru-RU" dirty="0" smtClean="0"/>
          </a:p>
          <a:p>
            <a:endParaRPr lang="ru-RU" dirty="0"/>
          </a:p>
        </p:txBody>
      </p:sp>
    </p:spTree>
    <p:extLst>
      <p:ext uri="{BB962C8B-B14F-4D97-AF65-F5344CB8AC3E}">
        <p14:creationId xmlns:p14="http://schemas.microsoft.com/office/powerpoint/2010/main" val="3986612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405442"/>
            <a:ext cx="8596668" cy="1337094"/>
          </a:xfrm>
        </p:spPr>
        <p:txBody>
          <a:bodyPr>
            <a:normAutofit/>
          </a:bodyPr>
          <a:lstStyle/>
          <a:p>
            <a:r>
              <a:rPr lang="ru-RU" b="1" dirty="0" smtClean="0">
                <a:solidFill>
                  <a:schemeClr val="accent1">
                    <a:lumMod val="75000"/>
                  </a:schemeClr>
                </a:solidFill>
              </a:rPr>
              <a:t>Формы дискуссии</a:t>
            </a:r>
            <a:r>
              <a:rPr lang="ru-RU" dirty="0" smtClean="0"/>
              <a:t/>
            </a:r>
            <a:br>
              <a:rPr lang="ru-RU" dirty="0" smtClean="0"/>
            </a:br>
            <a:endParaRPr lang="ru-RU" dirty="0"/>
          </a:p>
        </p:txBody>
      </p:sp>
      <p:sp>
        <p:nvSpPr>
          <p:cNvPr id="3" name="Объект 2"/>
          <p:cNvSpPr>
            <a:spLocks noGrp="1"/>
          </p:cNvSpPr>
          <p:nvPr>
            <p:ph idx="1"/>
          </p:nvPr>
        </p:nvSpPr>
        <p:spPr>
          <a:xfrm>
            <a:off x="677334" y="1815532"/>
            <a:ext cx="8596668" cy="3880773"/>
          </a:xfrm>
        </p:spPr>
        <p:txBody>
          <a:bodyPr>
            <a:normAutofit/>
          </a:bodyPr>
          <a:lstStyle/>
          <a:p>
            <a:r>
              <a:rPr lang="ru-RU" sz="2000" b="1" i="1" dirty="0" smtClean="0"/>
              <a:t>Круглый </a:t>
            </a:r>
            <a:r>
              <a:rPr lang="ru-RU" sz="2000" b="1" i="1" dirty="0"/>
              <a:t>стол</a:t>
            </a:r>
            <a:r>
              <a:rPr lang="ru-RU" sz="2000" dirty="0"/>
              <a:t> – беседа, в которой на равных участвует небольшие группы учащихся (5 человек), которые последовательно обсуждают поставленные </a:t>
            </a:r>
            <a:r>
              <a:rPr lang="ru-RU" sz="2000" dirty="0" smtClean="0"/>
              <a:t>вопросы</a:t>
            </a:r>
          </a:p>
          <a:p>
            <a:endParaRPr lang="ru-RU" sz="2000" dirty="0"/>
          </a:p>
          <a:p>
            <a:r>
              <a:rPr lang="ru-RU" sz="2000" b="1" i="1" dirty="0"/>
              <a:t>Заседание экспертной группы</a:t>
            </a:r>
            <a:r>
              <a:rPr lang="ru-RU" sz="2000" dirty="0"/>
              <a:t>, первый вариант. Обычно 4-6 участников, с заранее назначенным председателем, которые обсуждают намеченную проблему, а затем излагаются свои позиции всему классу. В процессе дискуссии остальной класс является молчаливым участником, не имея право вступить в обсуждение. Данная форма напоминает телевизионные «Ток-шоу» и эффективна только в случае выбора актуальной для всех </a:t>
            </a:r>
            <a:r>
              <a:rPr lang="ru-RU" sz="2000" dirty="0" smtClean="0"/>
              <a:t>темы</a:t>
            </a:r>
            <a:endParaRPr lang="ru-RU" sz="2000" dirty="0"/>
          </a:p>
          <a:p>
            <a:endParaRPr lang="ru-RU" dirty="0"/>
          </a:p>
        </p:txBody>
      </p:sp>
    </p:spTree>
    <p:extLst>
      <p:ext uri="{BB962C8B-B14F-4D97-AF65-F5344CB8AC3E}">
        <p14:creationId xmlns:p14="http://schemas.microsoft.com/office/powerpoint/2010/main" val="1365256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39478" y="1725584"/>
            <a:ext cx="8596668" cy="3880773"/>
          </a:xfrm>
        </p:spPr>
        <p:txBody>
          <a:bodyPr>
            <a:normAutofit/>
          </a:bodyPr>
          <a:lstStyle/>
          <a:p>
            <a:r>
              <a:rPr lang="ru-RU" sz="2000" b="1" i="1" dirty="0"/>
              <a:t>Заседание экспертной группы</a:t>
            </a:r>
            <a:r>
              <a:rPr lang="ru-RU" sz="2000" dirty="0"/>
              <a:t>, второй вариант. Класс разбивается на </a:t>
            </a:r>
            <a:r>
              <a:rPr lang="ru-RU" sz="2000" dirty="0" err="1"/>
              <a:t>микрогруппы</a:t>
            </a:r>
            <a:r>
              <a:rPr lang="ru-RU" sz="2000" dirty="0"/>
              <a:t> на подготовительном этапе, каждая </a:t>
            </a:r>
            <a:r>
              <a:rPr lang="ru-RU" sz="2000" dirty="0" err="1"/>
              <a:t>микрогруппа</a:t>
            </a:r>
            <a:r>
              <a:rPr lang="ru-RU" sz="2000" dirty="0"/>
              <a:t> самостоятельно обсуждает поставленную проблему и выбирает эксперта, который будет представлять мнение группы. На основном этапе обсуждение происходит между экспертами – представителями групп. Группы не имеют права вмешиваться в обсуждение, но могут, в случае необходимости, взять «тайм-аут» и отозвать эксперта для </a:t>
            </a:r>
            <a:r>
              <a:rPr lang="ru-RU" sz="2000" dirty="0" smtClean="0"/>
              <a:t>консультаций</a:t>
            </a:r>
            <a:endParaRPr lang="ru-RU" sz="2000" dirty="0"/>
          </a:p>
          <a:p>
            <a:r>
              <a:rPr lang="ru-RU" sz="2000" b="1" i="1" dirty="0"/>
              <a:t>Форум</a:t>
            </a:r>
            <a:r>
              <a:rPr lang="ru-RU" sz="2000" dirty="0"/>
              <a:t> – обсуждение, сходное с первым вариантом «заседания экспертной группы», в ходе которого эта группа вступает в обмен мнениями с «аудиторией» (классом</a:t>
            </a:r>
            <a:r>
              <a:rPr lang="ru-RU" sz="2000" dirty="0" smtClean="0"/>
              <a:t>)</a:t>
            </a:r>
            <a:endParaRPr lang="ru-RU" sz="2000" dirty="0"/>
          </a:p>
          <a:p>
            <a:endParaRPr lang="ru-RU" dirty="0"/>
          </a:p>
        </p:txBody>
      </p:sp>
    </p:spTree>
    <p:extLst>
      <p:ext uri="{BB962C8B-B14F-4D97-AF65-F5344CB8AC3E}">
        <p14:creationId xmlns:p14="http://schemas.microsoft.com/office/powerpoint/2010/main" val="4251224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2000" b="1" i="1" dirty="0"/>
              <a:t>Мозговой штурм</a:t>
            </a:r>
            <a:r>
              <a:rPr lang="ru-RU" sz="2000" dirty="0"/>
              <a:t> проводится в два этапа. На первом этапе класс, разбившись на </a:t>
            </a:r>
            <a:r>
              <a:rPr lang="ru-RU" sz="2000" dirty="0" err="1"/>
              <a:t>микрогруппы</a:t>
            </a:r>
            <a:r>
              <a:rPr lang="ru-RU" sz="2000" dirty="0"/>
              <a:t>, выдвигает идеи для решения поставленной проблемы. Этап продолжается от 15 минут до 1 часа. Действует строгое правило: «Идеи высказываются, фиксируются, но не обсуждаются». На втором этапе происходит обсуждение выдвинутых идей. При этом группа, высказывавшая идеи, сама их не обсуждает. Для этого либо каждая группа посылает представителя со списком идей в соседнюю группу, либо заранее формируется группа экспертов, которая не работает на первом </a:t>
            </a:r>
            <a:r>
              <a:rPr lang="ru-RU" sz="2000" dirty="0" smtClean="0"/>
              <a:t>этапе</a:t>
            </a:r>
            <a:endParaRPr lang="ru-RU" sz="2000" dirty="0"/>
          </a:p>
          <a:p>
            <a:endParaRPr lang="ru-RU" dirty="0"/>
          </a:p>
        </p:txBody>
      </p:sp>
    </p:spTree>
    <p:extLst>
      <p:ext uri="{BB962C8B-B14F-4D97-AF65-F5344CB8AC3E}">
        <p14:creationId xmlns:p14="http://schemas.microsoft.com/office/powerpoint/2010/main" val="2692836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95090" y="1200496"/>
            <a:ext cx="8596668" cy="4761781"/>
          </a:xfrm>
        </p:spPr>
        <p:txBody>
          <a:bodyPr>
            <a:normAutofit fontScale="92500" lnSpcReduction="20000"/>
          </a:bodyPr>
          <a:lstStyle/>
          <a:p>
            <a:r>
              <a:rPr lang="ru-RU" sz="2200" b="1" i="1" dirty="0"/>
              <a:t>Симпозиум</a:t>
            </a:r>
            <a:r>
              <a:rPr lang="ru-RU" sz="2200" dirty="0"/>
              <a:t> – более формализованное по сравнению с предыдущим обсуждение, в ходе которого участники выступают с сообщениями (рефератами), представляющими их точки зрения, после чего отвечают на вопросы «аудитории» (класса). Симпозиум эффективен для обобщающего урока. Для того чтобы все учащиеся выступили, обычно организуется несколько симпозиумов в течение </a:t>
            </a:r>
            <a:r>
              <a:rPr lang="ru-RU" sz="2200" dirty="0" smtClean="0"/>
              <a:t>года</a:t>
            </a:r>
            <a:endParaRPr lang="ru-RU" sz="2200" dirty="0"/>
          </a:p>
          <a:p>
            <a:r>
              <a:rPr lang="ru-RU" sz="2200" b="1" i="1" dirty="0"/>
              <a:t>Дебаты</a:t>
            </a:r>
            <a:r>
              <a:rPr lang="ru-RU" sz="2200" dirty="0"/>
              <a:t> – явно формализованное обсуждение, построенное на основе заранее фиксированных выступлений участников – представителей двух противостоящих, соперничающих команд (групп), – и опровержений. Вариантом этого вида обсуждений являются так называемые «парламентские дебаты», воспроизводящие процедуру обсуждения вопросов в Британском парламенте. В них обсуждение начинается с выступления представителей от каждой из сторон, после чего трибуна предоставляется для вопросов и комментариев участников поочередно от каждой </a:t>
            </a:r>
            <a:r>
              <a:rPr lang="ru-RU" sz="2200" dirty="0" smtClean="0"/>
              <a:t>стороны</a:t>
            </a:r>
            <a:endParaRPr lang="ru-RU" sz="2200" dirty="0"/>
          </a:p>
          <a:p>
            <a:pPr marL="0" indent="0">
              <a:buNone/>
            </a:pPr>
            <a:endParaRPr lang="ru-RU" dirty="0"/>
          </a:p>
        </p:txBody>
      </p:sp>
    </p:spTree>
    <p:extLst>
      <p:ext uri="{BB962C8B-B14F-4D97-AF65-F5344CB8AC3E}">
        <p14:creationId xmlns:p14="http://schemas.microsoft.com/office/powerpoint/2010/main" val="3604635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164566"/>
            <a:ext cx="8596668" cy="5193101"/>
          </a:xfrm>
        </p:spPr>
        <p:txBody>
          <a:bodyPr>
            <a:normAutofit fontScale="92500" lnSpcReduction="20000"/>
          </a:bodyPr>
          <a:lstStyle/>
          <a:p>
            <a:r>
              <a:rPr lang="ru-RU" sz="2200" b="1" i="1" dirty="0"/>
              <a:t>Судебное заседание</a:t>
            </a:r>
            <a:r>
              <a:rPr lang="ru-RU" sz="2200" dirty="0"/>
              <a:t> – обсуждение, имитирующее судебное разбирательство (слушание дела).</a:t>
            </a:r>
          </a:p>
          <a:p>
            <a:r>
              <a:rPr lang="ru-RU" sz="2200" b="1" i="1" dirty="0"/>
              <a:t>Перекрестная дискуссия</a:t>
            </a:r>
            <a:r>
              <a:rPr lang="ru-RU" sz="2200" dirty="0"/>
              <a:t> является одним из методов технологии развития критического мышления РКМЧП. Для организации перекрестной дискуссии необходима тема, объединяющая две противоположные точки зрения. На первом этапе каждый из учащихся индивидуально пишет по три-пять аргументов в поддержку каждой из точек зрения. Аргументы обобщаются в </a:t>
            </a:r>
            <a:r>
              <a:rPr lang="ru-RU" sz="2200" dirty="0" err="1"/>
              <a:t>микрогруппах</a:t>
            </a:r>
            <a:r>
              <a:rPr lang="ru-RU" sz="2200" dirty="0"/>
              <a:t>, и каждая </a:t>
            </a:r>
            <a:r>
              <a:rPr lang="ru-RU" sz="2200" dirty="0" err="1"/>
              <a:t>микрогруппа</a:t>
            </a:r>
            <a:r>
              <a:rPr lang="ru-RU" sz="2200" dirty="0"/>
              <a:t> представляет список из пяти аргументов в пользу одной точки зрения и пяти аргументов в пользу второй точки зрения. Составляется общий список аргументов. После этого класс делится на две группы – в первую группу входят те учащееся, которым ближе первая точка зрения, во вторую – те, кому ближе вторая точка зрения. Каждая группа ранжирует свои аргументы по степени важности. Дискуссия между группами происходит в перекрестном режиме: первая группа высказывает свой первый аргумент – вторая группа его опровергает – вторая группа высказывает свой первый аргумент – первая группа его опровергает и т.д.</a:t>
            </a:r>
          </a:p>
          <a:p>
            <a:endParaRPr lang="ru-RU" dirty="0"/>
          </a:p>
        </p:txBody>
      </p:sp>
    </p:spTree>
    <p:extLst>
      <p:ext uri="{BB962C8B-B14F-4D97-AF65-F5344CB8AC3E}">
        <p14:creationId xmlns:p14="http://schemas.microsoft.com/office/powerpoint/2010/main" val="144921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r>
              <a:rPr lang="ru-RU" sz="2000" b="1" i="1" dirty="0"/>
              <a:t>Учебный спор-диалог.</a:t>
            </a:r>
            <a:r>
              <a:rPr lang="ru-RU" sz="2000" dirty="0"/>
              <a:t> Для данной формы также необходима тема с двумя противоположными точками зрения. На подготовительном этапе класс делится на четверки, в каждой четверке определяются два пары: одна будет отстаивать первую точку зрения, другая – вторую. После этого класс готовится к дискуссии – читает литературу по теме, подбирает примеры и т.д. На основном этапе класс сразу садится по четверкам и одновременно происходят дискуссии между парами в четверках. Когда дискуссии почти закончены, учитель дает задание парам поменяться ролями – те, кто отстаивал первую точку зрения, должны отстаивать вторую и наоборот. При этом аргументы, которые уже высказаны противоположной парой, повторяться не должны. Дискуссия продолжается.</a:t>
            </a:r>
          </a:p>
          <a:p>
            <a:endParaRPr lang="ru-RU" dirty="0"/>
          </a:p>
        </p:txBody>
      </p:sp>
    </p:spTree>
    <p:extLst>
      <p:ext uri="{BB962C8B-B14F-4D97-AF65-F5344CB8AC3E}">
        <p14:creationId xmlns:p14="http://schemas.microsoft.com/office/powerpoint/2010/main" val="1088407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482570" y="2160589"/>
            <a:ext cx="7791431" cy="3880773"/>
          </a:xfrm>
        </p:spPr>
        <p:txBody>
          <a:bodyPr>
            <a:normAutofit/>
          </a:bodyPr>
          <a:lstStyle/>
          <a:p>
            <a:pPr marL="0" indent="0">
              <a:buNone/>
            </a:pPr>
            <a:r>
              <a:rPr lang="ru-RU" sz="2400" b="1" dirty="0" smtClean="0">
                <a:solidFill>
                  <a:schemeClr val="accent1">
                    <a:lumMod val="75000"/>
                  </a:schemeClr>
                </a:solidFill>
              </a:rPr>
              <a:t>Сформулируйте навыки </a:t>
            </a:r>
          </a:p>
          <a:p>
            <a:pPr marL="0" indent="0">
              <a:lnSpc>
                <a:spcPct val="200000"/>
              </a:lnSpc>
              <a:buNone/>
            </a:pPr>
            <a:r>
              <a:rPr lang="ru-RU" sz="2400" b="1" dirty="0" smtClean="0">
                <a:solidFill>
                  <a:schemeClr val="accent1">
                    <a:lumMod val="75000"/>
                  </a:schemeClr>
                </a:solidFill>
              </a:rPr>
              <a:t>конструктивной коммуникации</a:t>
            </a:r>
            <a:endParaRPr lang="ru-RU" sz="2400" b="1" dirty="0">
              <a:solidFill>
                <a:schemeClr val="accent1">
                  <a:lumMod val="75000"/>
                </a:schemeClr>
              </a:solidFill>
            </a:endParaRPr>
          </a:p>
        </p:txBody>
      </p:sp>
    </p:spTree>
    <p:extLst>
      <p:ext uri="{BB962C8B-B14F-4D97-AF65-F5344CB8AC3E}">
        <p14:creationId xmlns:p14="http://schemas.microsoft.com/office/powerpoint/2010/main" val="3734476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17894"/>
            <a:ext cx="8596668" cy="1320800"/>
          </a:xfrm>
        </p:spPr>
        <p:txBody>
          <a:bodyPr/>
          <a:lstStyle/>
          <a:p>
            <a:r>
              <a:rPr lang="ru-RU" b="1" dirty="0" smtClean="0">
                <a:solidFill>
                  <a:schemeClr val="accent1">
                    <a:lumMod val="75000"/>
                  </a:schemeClr>
                </a:solidFill>
              </a:rPr>
              <a:t>Навыки конструктивной коммуникации:</a:t>
            </a:r>
            <a:endParaRPr lang="ru-RU" b="1" dirty="0">
              <a:solidFill>
                <a:schemeClr val="accent1">
                  <a:lumMod val="75000"/>
                </a:schemeClr>
              </a:solidFill>
            </a:endParaRPr>
          </a:p>
        </p:txBody>
      </p:sp>
      <p:sp>
        <p:nvSpPr>
          <p:cNvPr id="3" name="Объект 2"/>
          <p:cNvSpPr>
            <a:spLocks noGrp="1"/>
          </p:cNvSpPr>
          <p:nvPr>
            <p:ph idx="1"/>
          </p:nvPr>
        </p:nvSpPr>
        <p:spPr>
          <a:xfrm>
            <a:off x="388189" y="1438695"/>
            <a:ext cx="9868619" cy="5195018"/>
          </a:xfrm>
        </p:spPr>
        <p:txBody>
          <a:bodyPr>
            <a:normAutofit/>
          </a:bodyPr>
          <a:lstStyle/>
          <a:p>
            <a:pPr lvl="0"/>
            <a:r>
              <a:rPr lang="ru-RU" dirty="0" smtClean="0"/>
              <a:t>умение </a:t>
            </a:r>
            <a:r>
              <a:rPr lang="ru-RU" dirty="0"/>
              <a:t>понимать друг друга; </a:t>
            </a:r>
          </a:p>
          <a:p>
            <a:pPr lvl="0"/>
            <a:r>
              <a:rPr lang="ru-RU" dirty="0"/>
              <a:t>своевременно и точно ориентироваться в ситуации взаимодействия и партнёрах; </a:t>
            </a:r>
          </a:p>
          <a:p>
            <a:pPr lvl="0"/>
            <a:r>
              <a:rPr lang="ru-RU" dirty="0"/>
              <a:t>формировать уважительное отношение к другому; </a:t>
            </a:r>
          </a:p>
          <a:p>
            <a:pPr lvl="0"/>
            <a:r>
              <a:rPr lang="ru-RU" dirty="0"/>
              <a:t>понимать и учитывать в общении индивидуальные особенности собеседника; </a:t>
            </a:r>
          </a:p>
          <a:p>
            <a:pPr lvl="0"/>
            <a:r>
              <a:rPr lang="ru-RU" dirty="0"/>
              <a:t>осознавать и оценивать степень уверенности в правильности собственных действий;</a:t>
            </a:r>
          </a:p>
          <a:p>
            <a:pPr lvl="0"/>
            <a:r>
              <a:rPr lang="ru-RU" dirty="0"/>
              <a:t>прогнозировать и реализовывать определённый уровень открытости и раскованности в конкретной ситуации общения, степень необходимой и достаточной личной включенности, готовности проявлять гибкость, брать на себя инициативу в общении или сознательно возложить ее на партнера;</a:t>
            </a:r>
          </a:p>
          <a:p>
            <a:pPr lvl="0"/>
            <a:r>
              <a:rPr lang="ru-RU" dirty="0"/>
              <a:t>оценивать степень удовлетворенности результатом общения и снижения уровня нервно-психических затрат в процессе коммуникации; </a:t>
            </a:r>
          </a:p>
          <a:p>
            <a:pPr lvl="0"/>
            <a:r>
              <a:rPr lang="ru-RU" dirty="0"/>
              <a:t>организовать и быть участником конструктивного взаимодействия с целью добиться желаемых  результатов;</a:t>
            </a:r>
          </a:p>
          <a:p>
            <a:pPr lvl="0"/>
            <a:r>
              <a:rPr lang="ru-RU" dirty="0"/>
              <a:t>способствовать созданию благоприятного микроклимата в коллективе.</a:t>
            </a:r>
          </a:p>
          <a:p>
            <a:endParaRPr lang="ru-RU" dirty="0"/>
          </a:p>
        </p:txBody>
      </p:sp>
    </p:spTree>
    <p:extLst>
      <p:ext uri="{BB962C8B-B14F-4D97-AF65-F5344CB8AC3E}">
        <p14:creationId xmlns:p14="http://schemas.microsoft.com/office/powerpoint/2010/main" val="1023095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0081" y="186906"/>
            <a:ext cx="8596668" cy="1320800"/>
          </a:xfrm>
        </p:spPr>
        <p:txBody>
          <a:bodyPr>
            <a:normAutofit fontScale="90000"/>
          </a:bodyPr>
          <a:lstStyle/>
          <a:p>
            <a:r>
              <a:rPr lang="ru-RU" b="1" dirty="0" smtClean="0">
                <a:solidFill>
                  <a:schemeClr val="accent1">
                    <a:lumMod val="75000"/>
                  </a:schemeClr>
                </a:solidFill>
              </a:rPr>
              <a:t>Компоненты </a:t>
            </a:r>
            <a:r>
              <a:rPr lang="ru-RU" b="1" dirty="0" err="1" smtClean="0">
                <a:solidFill>
                  <a:schemeClr val="accent1">
                    <a:lumMod val="75000"/>
                  </a:schemeClr>
                </a:solidFill>
              </a:rPr>
              <a:t>конфликтологической</a:t>
            </a:r>
            <a:r>
              <a:rPr lang="ru-RU" b="1" dirty="0" smtClean="0">
                <a:solidFill>
                  <a:schemeClr val="accent1">
                    <a:lumMod val="75000"/>
                  </a:schemeClr>
                </a:solidFill>
              </a:rPr>
              <a:t> компетентности личности </a:t>
            </a:r>
            <a:br>
              <a:rPr lang="ru-RU" b="1" dirty="0" smtClean="0">
                <a:solidFill>
                  <a:schemeClr val="accent1">
                    <a:lumMod val="75000"/>
                  </a:schemeClr>
                </a:solidFill>
              </a:rPr>
            </a:br>
            <a:endParaRPr lang="ru-RU" b="1" dirty="0">
              <a:solidFill>
                <a:schemeClr val="accent1">
                  <a:lumMod val="75000"/>
                </a:schemeClr>
              </a:solidFill>
            </a:endParaRPr>
          </a:p>
        </p:txBody>
      </p:sp>
      <p:sp>
        <p:nvSpPr>
          <p:cNvPr id="3" name="Объект 2"/>
          <p:cNvSpPr>
            <a:spLocks noGrp="1"/>
          </p:cNvSpPr>
          <p:nvPr>
            <p:ph idx="1"/>
          </p:nvPr>
        </p:nvSpPr>
        <p:spPr>
          <a:xfrm>
            <a:off x="465825" y="1431985"/>
            <a:ext cx="10032521" cy="5339751"/>
          </a:xfrm>
        </p:spPr>
        <p:txBody>
          <a:bodyPr>
            <a:normAutofit lnSpcReduction="10000"/>
          </a:bodyPr>
          <a:lstStyle/>
          <a:p>
            <a:pPr lvl="0"/>
            <a:r>
              <a:rPr lang="ru-RU" sz="2000" dirty="0" smtClean="0"/>
              <a:t>мотивационно-ценностный </a:t>
            </a:r>
            <a:r>
              <a:rPr lang="ru-RU" sz="2000" dirty="0"/>
              <a:t>(развитие системы ценностных ориентаций, связанных с гуманистическими нравственными и духовными идеалами; устойчивая мотивация строить отношения на основе диалога, стремиться к достижению доверия и разрешению конфликта в ситуациях межличностного общения);</a:t>
            </a:r>
          </a:p>
          <a:p>
            <a:pPr lvl="0"/>
            <a:r>
              <a:rPr lang="ru-RU" sz="2000" dirty="0"/>
              <a:t>интеллектуально-познавательный компонент (способность гибко и оперативно анализировать ситуации межличностных отношений, включая  ситуации </a:t>
            </a:r>
            <a:r>
              <a:rPr lang="ru-RU" sz="2000" dirty="0" err="1"/>
              <a:t>конфликтологического</a:t>
            </a:r>
            <a:r>
              <a:rPr lang="ru-RU" sz="2000" dirty="0"/>
              <a:t> характера; реализовывать интеллектуальную инициативу); </a:t>
            </a:r>
          </a:p>
          <a:p>
            <a:pPr lvl="0"/>
            <a:r>
              <a:rPr lang="ru-RU" sz="2000" dirty="0"/>
              <a:t>действенно-практический компонент (способность устанавливать доверительные отношения с людьми, понимать их точку зрения,  организовывать межличностные отношения на принципах гуманизма,  ставить задачи по конструктивному разрешению конфликта);</a:t>
            </a:r>
          </a:p>
          <a:p>
            <a:pPr lvl="0"/>
            <a:r>
              <a:rPr lang="ru-RU" sz="2000" dirty="0"/>
              <a:t>позиционный компонент (понимание социальной роли конфликта, убежденность его разрешения через достижение согласия между субъектами конфликта и установления на этой основе целесообразных взаимоотношений, способности управлять своим эмоциональным состоянием, </a:t>
            </a:r>
            <a:r>
              <a:rPr lang="ru-RU" sz="2000" dirty="0" err="1"/>
              <a:t>эмпатии</a:t>
            </a:r>
            <a:r>
              <a:rPr lang="ru-RU" sz="2000" dirty="0"/>
              <a:t>).</a:t>
            </a:r>
          </a:p>
          <a:p>
            <a:endParaRPr lang="ru-RU" dirty="0"/>
          </a:p>
        </p:txBody>
      </p:sp>
    </p:spTree>
    <p:extLst>
      <p:ext uri="{BB962C8B-B14F-4D97-AF65-F5344CB8AC3E}">
        <p14:creationId xmlns:p14="http://schemas.microsoft.com/office/powerpoint/2010/main" val="100917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95533"/>
            <a:ext cx="8596668" cy="1124309"/>
          </a:xfrm>
        </p:spPr>
        <p:txBody>
          <a:bodyPr>
            <a:normAutofit/>
          </a:bodyPr>
          <a:lstStyle/>
          <a:p>
            <a:r>
              <a:rPr lang="ru-RU" sz="2000" b="1" dirty="0" smtClean="0">
                <a:solidFill>
                  <a:schemeClr val="accent1">
                    <a:lumMod val="75000"/>
                  </a:schemeClr>
                </a:solidFill>
              </a:rPr>
              <a:t>Проанализируйте используемые в Вашем образовательном учреждении формы профилактики деструктивного поведения несовершеннолетних</a:t>
            </a:r>
            <a:endParaRPr lang="ru-RU" sz="2000" b="1" dirty="0">
              <a:solidFill>
                <a:schemeClr val="accent1">
                  <a:lumMod val="7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904456200"/>
              </p:ext>
            </p:extLst>
          </p:nvPr>
        </p:nvGraphicFramePr>
        <p:xfrm>
          <a:off x="862641" y="1319842"/>
          <a:ext cx="8238226" cy="5239418"/>
        </p:xfrm>
        <a:graphic>
          <a:graphicData uri="http://schemas.openxmlformats.org/drawingml/2006/table">
            <a:tbl>
              <a:tblPr firstRow="1" firstCol="1" bandRow="1">
                <a:tableStyleId>{5C22544A-7EE6-4342-B048-85BDC9FD1C3A}</a:tableStyleId>
              </a:tblPr>
              <a:tblGrid>
                <a:gridCol w="2493118"/>
                <a:gridCol w="2121763"/>
                <a:gridCol w="1535345"/>
                <a:gridCol w="2088000"/>
              </a:tblGrid>
              <a:tr h="379496">
                <a:tc rowSpan="2">
                  <a:txBody>
                    <a:bodyPr/>
                    <a:lstStyle/>
                    <a:p>
                      <a:pPr algn="ctr">
                        <a:lnSpc>
                          <a:spcPct val="107000"/>
                        </a:lnSpc>
                        <a:spcAft>
                          <a:spcPts val="0"/>
                        </a:spcAft>
                      </a:pPr>
                      <a:r>
                        <a:rPr lang="ru-RU" sz="1600" b="1" dirty="0">
                          <a:solidFill>
                            <a:schemeClr val="tx1"/>
                          </a:solidFill>
                          <a:effectLst/>
                        </a:rPr>
                        <a:t>Объект анализа</a:t>
                      </a:r>
                      <a:endParaRPr lang="ru-RU"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gridSpan="3">
                  <a:txBody>
                    <a:bodyPr/>
                    <a:lstStyle/>
                    <a:p>
                      <a:pPr algn="ctr">
                        <a:lnSpc>
                          <a:spcPct val="107000"/>
                        </a:lnSpc>
                        <a:spcAft>
                          <a:spcPts val="0"/>
                        </a:spcAft>
                      </a:pPr>
                      <a:r>
                        <a:rPr lang="ru-RU" sz="1600" b="1">
                          <a:solidFill>
                            <a:schemeClr val="tx1"/>
                          </a:solidFill>
                          <a:effectLst/>
                        </a:rPr>
                        <a:t>Субъекты взаимодействия</a:t>
                      </a:r>
                      <a:endParaRPr lang="ru-RU"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hMerge="1">
                  <a:txBody>
                    <a:bodyPr/>
                    <a:lstStyle/>
                    <a:p>
                      <a:endParaRPr lang="ru-RU"/>
                    </a:p>
                  </a:txBody>
                  <a:tcPr/>
                </a:tc>
                <a:tc hMerge="1">
                  <a:txBody>
                    <a:bodyPr/>
                    <a:lstStyle/>
                    <a:p>
                      <a:endParaRPr lang="ru-RU"/>
                    </a:p>
                  </a:txBody>
                  <a:tcPr/>
                </a:tc>
              </a:tr>
              <a:tr h="408572">
                <a:tc vMerge="1">
                  <a:txBody>
                    <a:bodyPr/>
                    <a:lstStyle/>
                    <a:p>
                      <a:endParaRPr lang="ru-RU"/>
                    </a:p>
                  </a:txBody>
                  <a:tcPr/>
                </a:tc>
                <a:tc>
                  <a:txBody>
                    <a:bodyPr/>
                    <a:lstStyle/>
                    <a:p>
                      <a:pPr algn="ctr">
                        <a:lnSpc>
                          <a:spcPct val="107000"/>
                        </a:lnSpc>
                        <a:spcAft>
                          <a:spcPts val="0"/>
                        </a:spcAft>
                      </a:pPr>
                      <a:r>
                        <a:rPr lang="ru-RU" sz="1600" b="1" dirty="0" smtClean="0">
                          <a:solidFill>
                            <a:schemeClr val="tx1"/>
                          </a:solidFill>
                          <a:effectLst/>
                        </a:rPr>
                        <a:t>Обучающийся(</a:t>
                      </a:r>
                      <a:r>
                        <a:rPr lang="ru-RU" sz="1600" b="1" dirty="0" err="1" smtClean="0">
                          <a:solidFill>
                            <a:schemeClr val="tx1"/>
                          </a:solidFill>
                          <a:effectLst/>
                        </a:rPr>
                        <a:t>еся</a:t>
                      </a:r>
                      <a:r>
                        <a:rPr lang="ru-RU" sz="1600" b="1" dirty="0" smtClean="0">
                          <a:solidFill>
                            <a:schemeClr val="tx1"/>
                          </a:solidFill>
                          <a:effectLst/>
                        </a:rPr>
                        <a:t>)</a:t>
                      </a:r>
                      <a:endParaRPr lang="ru-RU"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600" b="1" dirty="0" smtClean="0">
                          <a:solidFill>
                            <a:schemeClr val="tx1"/>
                          </a:solidFill>
                          <a:effectLst/>
                        </a:rPr>
                        <a:t>Педагог(и)</a:t>
                      </a:r>
                      <a:endParaRPr lang="ru-RU"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600" b="1" dirty="0" smtClean="0">
                          <a:solidFill>
                            <a:schemeClr val="tx1"/>
                          </a:solidFill>
                          <a:effectLst/>
                        </a:rPr>
                        <a:t>Родитель(и)</a:t>
                      </a:r>
                      <a:endParaRPr lang="ru-RU"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r>
              <a:tr h="408572">
                <a:tc>
                  <a:txBody>
                    <a:bodyPr/>
                    <a:lstStyle/>
                    <a:p>
                      <a:pPr>
                        <a:lnSpc>
                          <a:spcPct val="107000"/>
                        </a:lnSpc>
                        <a:spcAft>
                          <a:spcPts val="0"/>
                        </a:spcAft>
                      </a:pPr>
                      <a:r>
                        <a:rPr lang="ru-RU" sz="1800" dirty="0">
                          <a:effectLst/>
                        </a:rPr>
                        <a:t>Основания для конфликта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r>
              <a:tr h="408572">
                <a:tc>
                  <a:txBody>
                    <a:bodyPr/>
                    <a:lstStyle/>
                    <a:p>
                      <a:pPr>
                        <a:lnSpc>
                          <a:spcPct val="107000"/>
                        </a:lnSpc>
                        <a:spcAft>
                          <a:spcPts val="0"/>
                        </a:spcAft>
                      </a:pPr>
                      <a:r>
                        <a:rPr lang="ru-RU" sz="1800" dirty="0">
                          <a:effectLst/>
                        </a:rPr>
                        <a:t>Инициирование контакта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dirty="0">
                          <a:effectLst/>
                        </a:rPr>
                        <a:t> </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r>
              <a:tr h="408572">
                <a:tc>
                  <a:txBody>
                    <a:bodyPr/>
                    <a:lstStyle/>
                    <a:p>
                      <a:pPr>
                        <a:lnSpc>
                          <a:spcPct val="107000"/>
                        </a:lnSpc>
                        <a:spcAft>
                          <a:spcPts val="0"/>
                        </a:spcAft>
                      </a:pPr>
                      <a:r>
                        <a:rPr lang="ru-RU" sz="1800" dirty="0">
                          <a:effectLst/>
                        </a:rPr>
                        <a:t>Ожидаемый результат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endParaRPr>
                    </a:p>
                    <a:p>
                      <a:pP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r>
              <a:tr h="408572">
                <a:tc>
                  <a:txBody>
                    <a:bodyPr/>
                    <a:lstStyle/>
                    <a:p>
                      <a:pPr>
                        <a:lnSpc>
                          <a:spcPct val="107000"/>
                        </a:lnSpc>
                        <a:spcAft>
                          <a:spcPts val="0"/>
                        </a:spcAft>
                      </a:pPr>
                      <a:r>
                        <a:rPr lang="ru-RU" sz="1800" dirty="0">
                          <a:effectLst/>
                        </a:rPr>
                        <a:t>Форма взаимодействия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r>
              <a:tr h="408572">
                <a:tc>
                  <a:txBody>
                    <a:bodyPr/>
                    <a:lstStyle/>
                    <a:p>
                      <a:pPr>
                        <a:lnSpc>
                          <a:spcPct val="107000"/>
                        </a:lnSpc>
                        <a:spcAft>
                          <a:spcPts val="0"/>
                        </a:spcAft>
                      </a:pPr>
                      <a:r>
                        <a:rPr lang="ru-RU" sz="1800" dirty="0">
                          <a:effectLst/>
                        </a:rPr>
                        <a:t>Стиль взаимодействия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r>
              <a:tr h="612859">
                <a:tc>
                  <a:txBody>
                    <a:bodyPr/>
                    <a:lstStyle/>
                    <a:p>
                      <a:pPr>
                        <a:lnSpc>
                          <a:spcPct val="107000"/>
                        </a:lnSpc>
                        <a:spcAft>
                          <a:spcPts val="0"/>
                        </a:spcAft>
                      </a:pPr>
                      <a:r>
                        <a:rPr lang="ru-RU" sz="1800" dirty="0">
                          <a:effectLst/>
                        </a:rPr>
                        <a:t>Показатели успешности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endParaRPr>
                    </a:p>
                    <a:p>
                      <a:pPr algn="ctr">
                        <a:lnSpc>
                          <a:spcPct val="107000"/>
                        </a:lnSpc>
                        <a:spcAft>
                          <a:spcPts val="0"/>
                        </a:spcAft>
                      </a:pPr>
                      <a:r>
                        <a:rPr lang="ru-RU" sz="1300">
                          <a:effectLst/>
                        </a:rPr>
                        <a:t> </a:t>
                      </a:r>
                      <a:endParaRPr lang="ru-RU" sz="1000">
                        <a:effectLst/>
                      </a:endParaRPr>
                    </a:p>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r>
              <a:tr h="408572">
                <a:tc>
                  <a:txBody>
                    <a:bodyPr/>
                    <a:lstStyle/>
                    <a:p>
                      <a:pPr>
                        <a:lnSpc>
                          <a:spcPct val="107000"/>
                        </a:lnSpc>
                        <a:spcAft>
                          <a:spcPts val="0"/>
                        </a:spcAft>
                      </a:pPr>
                      <a:r>
                        <a:rPr lang="ru-RU" sz="1800" dirty="0">
                          <a:effectLst/>
                        </a:rPr>
                        <a:t>Определение перспектив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r>
              <a:tr h="204287">
                <a:tc>
                  <a:txBody>
                    <a:bodyPr/>
                    <a:lstStyle/>
                    <a:p>
                      <a:pPr>
                        <a:lnSpc>
                          <a:spcPct val="107000"/>
                        </a:lnSpc>
                        <a:spcAft>
                          <a:spcPts val="0"/>
                        </a:spcAft>
                      </a:pP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dirty="0">
                          <a:effectLst/>
                        </a:rPr>
                        <a:t> </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dirty="0">
                          <a:effectLst/>
                        </a:rPr>
                        <a:t> </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c>
                  <a:txBody>
                    <a:bodyPr/>
                    <a:lstStyle/>
                    <a:p>
                      <a:pPr algn="ctr">
                        <a:lnSpc>
                          <a:spcPct val="107000"/>
                        </a:lnSpc>
                        <a:spcAft>
                          <a:spcPts val="0"/>
                        </a:spcAft>
                      </a:pPr>
                      <a:r>
                        <a:rPr lang="ru-RU" sz="1300" dirty="0">
                          <a:effectLst/>
                        </a:rPr>
                        <a:t> </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71" marR="61371" marT="0" marB="0"/>
                </a:tc>
              </a:tr>
            </a:tbl>
          </a:graphicData>
        </a:graphic>
      </p:graphicFrame>
    </p:spTree>
    <p:extLst>
      <p:ext uri="{BB962C8B-B14F-4D97-AF65-F5344CB8AC3E}">
        <p14:creationId xmlns:p14="http://schemas.microsoft.com/office/powerpoint/2010/main" val="2778489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77665" y="1164565"/>
            <a:ext cx="8915400" cy="4623758"/>
          </a:xfrm>
        </p:spPr>
        <p:txBody>
          <a:bodyPr>
            <a:normAutofit lnSpcReduction="10000"/>
          </a:bodyPr>
          <a:lstStyle/>
          <a:p>
            <a:pPr marL="0" indent="0" algn="ctr">
              <a:spcBef>
                <a:spcPct val="20000"/>
              </a:spcBef>
              <a:buNone/>
              <a:defRPr/>
            </a:pPr>
            <a:r>
              <a:rPr lang="ru-RU" sz="2400" b="1" dirty="0">
                <a:cs typeface="Arial" pitchFamily="34" charset="0"/>
              </a:rPr>
              <a:t>Контакты</a:t>
            </a:r>
          </a:p>
          <a:p>
            <a:pPr marL="0" indent="0" algn="ctr">
              <a:spcBef>
                <a:spcPct val="20000"/>
              </a:spcBef>
              <a:buNone/>
              <a:defRPr/>
            </a:pPr>
            <a:endParaRPr lang="ru-RU" sz="2400" b="1" dirty="0" smtClean="0">
              <a:cs typeface="Arial" pitchFamily="34" charset="0"/>
            </a:endParaRPr>
          </a:p>
          <a:p>
            <a:pPr marL="0" indent="0" algn="ctr">
              <a:spcBef>
                <a:spcPct val="20000"/>
              </a:spcBef>
              <a:buNone/>
              <a:defRPr/>
            </a:pPr>
            <a:r>
              <a:rPr lang="ru-RU" sz="2400" b="1" dirty="0" smtClean="0">
                <a:cs typeface="Arial" pitchFamily="34" charset="0"/>
              </a:rPr>
              <a:t>Кафедра </a:t>
            </a:r>
            <a:r>
              <a:rPr lang="ru-RU" sz="2400" b="1" dirty="0">
                <a:cs typeface="Arial" pitchFamily="34" charset="0"/>
              </a:rPr>
              <a:t>общей педагогики и психологии </a:t>
            </a:r>
          </a:p>
          <a:p>
            <a:pPr marL="0" indent="0" algn="ctr">
              <a:spcBef>
                <a:spcPct val="20000"/>
              </a:spcBef>
              <a:buNone/>
              <a:defRPr/>
            </a:pPr>
            <a:r>
              <a:rPr lang="ru-RU" sz="2400" b="1" dirty="0">
                <a:cs typeface="Arial" pitchFamily="34" charset="0"/>
              </a:rPr>
              <a:t>ГАУ ДПО ЯО </a:t>
            </a:r>
            <a:r>
              <a:rPr lang="ru-RU" sz="2400" b="1" dirty="0" smtClean="0">
                <a:cs typeface="Arial" pitchFamily="34" charset="0"/>
              </a:rPr>
              <a:t>ИРО</a:t>
            </a:r>
          </a:p>
          <a:p>
            <a:pPr marL="0" indent="0" algn="ctr">
              <a:spcBef>
                <a:spcPct val="20000"/>
              </a:spcBef>
              <a:buNone/>
              <a:defRPr/>
            </a:pPr>
            <a:endParaRPr lang="ru-RU" sz="2400" b="1" dirty="0">
              <a:cs typeface="Arial" pitchFamily="34" charset="0"/>
            </a:endParaRPr>
          </a:p>
          <a:p>
            <a:pPr marL="0" indent="0" algn="ctr">
              <a:spcBef>
                <a:spcPct val="20000"/>
              </a:spcBef>
              <a:buNone/>
              <a:defRPr/>
            </a:pPr>
            <a:r>
              <a:rPr lang="ru-RU" sz="2400" dirty="0">
                <a:cs typeface="Arial" pitchFamily="34" charset="0"/>
              </a:rPr>
              <a:t>Ярославль, </a:t>
            </a:r>
            <a:r>
              <a:rPr lang="ru-RU" sz="2400" dirty="0" err="1">
                <a:cs typeface="Arial" pitchFamily="34" charset="0"/>
              </a:rPr>
              <a:t>ул.Богдановича</a:t>
            </a:r>
            <a:r>
              <a:rPr lang="ru-RU" sz="2400" dirty="0">
                <a:cs typeface="Arial" pitchFamily="34" charset="0"/>
              </a:rPr>
              <a:t>, 16, ауд.304, 405</a:t>
            </a:r>
          </a:p>
          <a:p>
            <a:pPr marL="0" indent="0" algn="ctr">
              <a:spcBef>
                <a:spcPct val="20000"/>
              </a:spcBef>
              <a:buNone/>
              <a:defRPr/>
            </a:pPr>
            <a:r>
              <a:rPr lang="ru-RU" sz="2400" dirty="0">
                <a:cs typeface="Arial" pitchFamily="34" charset="0"/>
              </a:rPr>
              <a:t>Тел.: (4852) 48-60-23</a:t>
            </a:r>
          </a:p>
          <a:p>
            <a:pPr marL="0" indent="0" algn="ctr">
              <a:spcBef>
                <a:spcPct val="20000"/>
              </a:spcBef>
              <a:buNone/>
              <a:defRPr/>
            </a:pPr>
            <a:endParaRPr lang="ru-RU" sz="2400" b="1" dirty="0" smtClean="0">
              <a:cs typeface="Arial" pitchFamily="34" charset="0"/>
            </a:endParaRPr>
          </a:p>
          <a:p>
            <a:pPr marL="0" indent="0" algn="ctr">
              <a:spcBef>
                <a:spcPct val="20000"/>
              </a:spcBef>
              <a:buNone/>
              <a:defRPr/>
            </a:pPr>
            <a:r>
              <a:rPr lang="ru-RU" sz="2400" b="1" dirty="0" smtClean="0">
                <a:cs typeface="Arial" pitchFamily="34" charset="0"/>
              </a:rPr>
              <a:t>Татьяна </a:t>
            </a:r>
            <a:r>
              <a:rPr lang="ru-RU" sz="2400" b="1" dirty="0">
                <a:cs typeface="Arial" pitchFamily="34" charset="0"/>
              </a:rPr>
              <a:t>Дмитриевна Яковлева, доцент</a:t>
            </a:r>
          </a:p>
          <a:p>
            <a:pPr marL="0" indent="0" algn="ctr">
              <a:spcBef>
                <a:spcPct val="20000"/>
              </a:spcBef>
              <a:buNone/>
              <a:defRPr/>
            </a:pPr>
            <a:r>
              <a:rPr lang="en-US" sz="2400" dirty="0">
                <a:cs typeface="Arial" pitchFamily="34" charset="0"/>
                <a:hlinkClick r:id="rId2"/>
              </a:rPr>
              <a:t>yaki87ryb@yandex.ru</a:t>
            </a:r>
            <a:endParaRPr lang="en-US" sz="2400" dirty="0">
              <a:cs typeface="Arial" pitchFamily="34" charset="0"/>
            </a:endParaRPr>
          </a:p>
          <a:p>
            <a:pPr marL="0" indent="0" algn="ctr">
              <a:spcBef>
                <a:spcPct val="20000"/>
              </a:spcBef>
              <a:buNone/>
              <a:defRPr/>
            </a:pPr>
            <a:r>
              <a:rPr lang="ru-RU" sz="2400" dirty="0" smtClean="0">
                <a:cs typeface="Arial" pitchFamily="34" charset="0"/>
              </a:rPr>
              <a:t>Тел.: </a:t>
            </a:r>
            <a:r>
              <a:rPr lang="en-US" sz="2400" dirty="0" smtClean="0">
                <a:cs typeface="Arial" pitchFamily="34" charset="0"/>
              </a:rPr>
              <a:t>8-906-638-97-99</a:t>
            </a:r>
            <a:endParaRPr lang="ru-RU" sz="2400" dirty="0">
              <a:cs typeface="Arial" pitchFamily="34" charset="0"/>
            </a:endParaRPr>
          </a:p>
          <a:p>
            <a:endParaRPr lang="ru-RU" dirty="0"/>
          </a:p>
        </p:txBody>
      </p:sp>
    </p:spTree>
    <p:extLst>
      <p:ext uri="{BB962C8B-B14F-4D97-AF65-F5344CB8AC3E}">
        <p14:creationId xmlns:p14="http://schemas.microsoft.com/office/powerpoint/2010/main" val="3781609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94298" y="1660257"/>
            <a:ext cx="8262451" cy="3880773"/>
          </a:xfrm>
        </p:spPr>
        <p:txBody>
          <a:bodyPr>
            <a:normAutofit/>
          </a:bodyPr>
          <a:lstStyle/>
          <a:p>
            <a:pPr marL="0" indent="0">
              <a:lnSpc>
                <a:spcPct val="200000"/>
              </a:lnSpc>
              <a:buNone/>
            </a:pPr>
            <a:r>
              <a:rPr lang="ru-RU" sz="2400" b="1" dirty="0" smtClean="0">
                <a:solidFill>
                  <a:schemeClr val="accent1">
                    <a:lumMod val="75000"/>
                  </a:schemeClr>
                </a:solidFill>
              </a:rPr>
              <a:t>Какие компетентности необходимы для снижения уровня конфликтности несовершеннолетних и увеличения доли конструктивно разрешённых конфликтов?</a:t>
            </a:r>
            <a:endParaRPr lang="ru-RU" sz="2400" b="1" dirty="0">
              <a:solidFill>
                <a:schemeClr val="accent1">
                  <a:lumMod val="75000"/>
                </a:schemeClr>
              </a:solidFill>
            </a:endParaRPr>
          </a:p>
        </p:txBody>
      </p:sp>
    </p:spTree>
    <p:extLst>
      <p:ext uri="{BB962C8B-B14F-4D97-AF65-F5344CB8AC3E}">
        <p14:creationId xmlns:p14="http://schemas.microsoft.com/office/powerpoint/2010/main" val="436576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71932" y="2160589"/>
            <a:ext cx="7402070" cy="3880773"/>
          </a:xfrm>
        </p:spPr>
        <p:txBody>
          <a:bodyPr>
            <a:normAutofit/>
          </a:bodyPr>
          <a:lstStyle/>
          <a:p>
            <a:pPr marL="0" indent="0">
              <a:lnSpc>
                <a:spcPct val="200000"/>
              </a:lnSpc>
              <a:buNone/>
            </a:pPr>
            <a:r>
              <a:rPr lang="ru-RU" sz="2400" b="1" dirty="0" smtClean="0">
                <a:solidFill>
                  <a:schemeClr val="accent1">
                    <a:lumMod val="75000"/>
                  </a:schemeClr>
                </a:solidFill>
              </a:rPr>
              <a:t>Предложите правила и требования </a:t>
            </a:r>
          </a:p>
          <a:p>
            <a:pPr marL="0" indent="0">
              <a:lnSpc>
                <a:spcPct val="200000"/>
              </a:lnSpc>
              <a:buNone/>
            </a:pPr>
            <a:r>
              <a:rPr lang="ru-RU" sz="2400" b="1" dirty="0" smtClean="0">
                <a:solidFill>
                  <a:schemeClr val="accent1">
                    <a:lumMod val="75000"/>
                  </a:schemeClr>
                </a:solidFill>
              </a:rPr>
              <a:t>к коммуникативной компетентности</a:t>
            </a:r>
            <a:endParaRPr lang="ru-RU" sz="2400" b="1" dirty="0">
              <a:solidFill>
                <a:schemeClr val="accent1">
                  <a:lumMod val="75000"/>
                </a:schemeClr>
              </a:solidFill>
            </a:endParaRPr>
          </a:p>
        </p:txBody>
      </p:sp>
    </p:spTree>
    <p:extLst>
      <p:ext uri="{BB962C8B-B14F-4D97-AF65-F5344CB8AC3E}">
        <p14:creationId xmlns:p14="http://schemas.microsoft.com/office/powerpoint/2010/main" val="111494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98533"/>
            <a:ext cx="8596668" cy="1320800"/>
          </a:xfrm>
        </p:spPr>
        <p:txBody>
          <a:bodyPr/>
          <a:lstStyle/>
          <a:p>
            <a:r>
              <a:rPr lang="ru-RU" b="1" dirty="0" smtClean="0">
                <a:solidFill>
                  <a:schemeClr val="accent1">
                    <a:lumMod val="75000"/>
                  </a:schemeClr>
                </a:solidFill>
              </a:rPr>
              <a:t>Коммуникативная компетентность: правила и требования</a:t>
            </a:r>
            <a:endParaRPr lang="ru-RU" b="1" dirty="0">
              <a:solidFill>
                <a:schemeClr val="accent1">
                  <a:lumMod val="75000"/>
                </a:schemeClr>
              </a:solidFill>
            </a:endParaRPr>
          </a:p>
        </p:txBody>
      </p:sp>
      <p:sp>
        <p:nvSpPr>
          <p:cNvPr id="3" name="Объект 2"/>
          <p:cNvSpPr>
            <a:spLocks noGrp="1"/>
          </p:cNvSpPr>
          <p:nvPr>
            <p:ph idx="1"/>
          </p:nvPr>
        </p:nvSpPr>
        <p:spPr>
          <a:xfrm>
            <a:off x="406400" y="1402080"/>
            <a:ext cx="10393680" cy="5455920"/>
          </a:xfrm>
        </p:spPr>
        <p:txBody>
          <a:bodyPr>
            <a:normAutofit fontScale="77500" lnSpcReduction="20000"/>
          </a:bodyPr>
          <a:lstStyle/>
          <a:p>
            <a:pPr lvl="0"/>
            <a:r>
              <a:rPr lang="ru-RU" sz="2600" dirty="0" smtClean="0"/>
              <a:t>не </a:t>
            </a:r>
            <a:r>
              <a:rPr lang="ru-RU" sz="2600" dirty="0"/>
              <a:t>выдвигай суждение, если оно тобою недостаточно чётко или не до конца сформулировано;</a:t>
            </a:r>
          </a:p>
          <a:p>
            <a:pPr lvl="0"/>
            <a:r>
              <a:rPr lang="ru-RU" sz="2600" dirty="0"/>
              <a:t>будь всё время настроен на понимание собеседника;</a:t>
            </a:r>
          </a:p>
          <a:p>
            <a:pPr lvl="0"/>
            <a:r>
              <a:rPr lang="ru-RU" sz="2600" dirty="0"/>
              <a:t>говори так, чтобы в высказывании отсутствовала неопределённость, двусмысленность;</a:t>
            </a:r>
          </a:p>
          <a:p>
            <a:pPr lvl="0"/>
            <a:r>
              <a:rPr lang="ru-RU" sz="2600" dirty="0"/>
              <a:t>не употребляй в речи специализированных терминов, которые могут быть непонятны собеседнику;</a:t>
            </a:r>
          </a:p>
          <a:p>
            <a:pPr lvl="0"/>
            <a:r>
              <a:rPr lang="ru-RU" sz="2600" dirty="0"/>
              <a:t>в коммуникации все имеет значение, поэтому контролируй не только свою речь, но и мимику, жесты, интонацию, позу;</a:t>
            </a:r>
          </a:p>
          <a:p>
            <a:pPr lvl="0"/>
            <a:r>
              <a:rPr lang="ru-RU" sz="2600" dirty="0"/>
              <a:t>допускай, что твоя точка зрения может быть оспорена;</a:t>
            </a:r>
          </a:p>
          <a:p>
            <a:pPr lvl="0"/>
            <a:r>
              <a:rPr lang="ru-RU" sz="2600" dirty="0"/>
              <a:t>тщательно подходи к выбору места и времени для  серьёзной коммуникативной ситуации;</a:t>
            </a:r>
          </a:p>
          <a:p>
            <a:pPr lvl="0"/>
            <a:r>
              <a:rPr lang="ru-RU" sz="2600" dirty="0"/>
              <a:t>будь готов понять и принять точку зрения собеседника;</a:t>
            </a:r>
          </a:p>
          <a:p>
            <a:pPr lvl="0"/>
            <a:r>
              <a:rPr lang="ru-RU" sz="2600" dirty="0"/>
              <a:t>будь активным слушателем, настроенным на конструктивное решение;</a:t>
            </a:r>
          </a:p>
          <a:p>
            <a:pPr lvl="0"/>
            <a:r>
              <a:rPr lang="ru-RU" sz="2600" dirty="0"/>
              <a:t>выстраивай неформальный диалог с целью достижения взаимопонимания с собеседником.</a:t>
            </a:r>
          </a:p>
          <a:p>
            <a:endParaRPr lang="ru-RU" dirty="0"/>
          </a:p>
        </p:txBody>
      </p:sp>
    </p:spTree>
    <p:extLst>
      <p:ext uri="{BB962C8B-B14F-4D97-AF65-F5344CB8AC3E}">
        <p14:creationId xmlns:p14="http://schemas.microsoft.com/office/powerpoint/2010/main" val="1242564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75000"/>
                  </a:schemeClr>
                </a:solidFill>
              </a:rPr>
              <a:t>Стороны проявления общения </a:t>
            </a:r>
            <a:br>
              <a:rPr lang="ru-RU" b="1" dirty="0" smtClean="0">
                <a:solidFill>
                  <a:schemeClr val="accent1">
                    <a:lumMod val="75000"/>
                  </a:schemeClr>
                </a:solidFill>
              </a:rPr>
            </a:br>
            <a:r>
              <a:rPr lang="ru-RU" b="1" dirty="0" smtClean="0">
                <a:solidFill>
                  <a:schemeClr val="accent1">
                    <a:lumMod val="75000"/>
                  </a:schemeClr>
                </a:solidFill>
              </a:rPr>
              <a:t>детей </a:t>
            </a:r>
            <a:r>
              <a:rPr lang="ru-RU" b="1" dirty="0">
                <a:solidFill>
                  <a:schemeClr val="accent1">
                    <a:lumMod val="75000"/>
                  </a:schemeClr>
                </a:solidFill>
              </a:rPr>
              <a:t>и подростков </a:t>
            </a:r>
          </a:p>
        </p:txBody>
      </p:sp>
      <p:sp>
        <p:nvSpPr>
          <p:cNvPr id="3" name="Объект 2"/>
          <p:cNvSpPr>
            <a:spLocks noGrp="1"/>
          </p:cNvSpPr>
          <p:nvPr>
            <p:ph idx="1"/>
          </p:nvPr>
        </p:nvSpPr>
        <p:spPr>
          <a:xfrm>
            <a:off x="677334" y="2160589"/>
            <a:ext cx="8596668" cy="4169091"/>
          </a:xfrm>
        </p:spPr>
        <p:txBody>
          <a:bodyPr>
            <a:normAutofit/>
          </a:bodyPr>
          <a:lstStyle/>
          <a:p>
            <a:pPr marL="0" indent="0">
              <a:buNone/>
            </a:pPr>
            <a:r>
              <a:rPr lang="ru-RU" sz="2000" dirty="0" smtClean="0"/>
              <a:t>Каждая </a:t>
            </a:r>
            <a:r>
              <a:rPr lang="ru-RU" sz="2000" dirty="0"/>
              <a:t>из них имеет свои способы проявления: </a:t>
            </a:r>
          </a:p>
          <a:p>
            <a:pPr lvl="0"/>
            <a:r>
              <a:rPr lang="ru-RU" sz="2000" dirty="0"/>
              <a:t>с коммуникативной позиции личность проявляется себя через действия, произвольно или непроизвольно направленные на их восприятие и осмысление другими людьми;</a:t>
            </a:r>
          </a:p>
          <a:p>
            <a:pPr lvl="0"/>
            <a:r>
              <a:rPr lang="ru-RU" sz="2000" dirty="0"/>
              <a:t>с интерактивной позиции человек демонстрирует себя как субъект  взаимодействия (а иногда и воздействия) с другими людьми или группами (например, детей и взрослых) в процессе межличностных отношений;</a:t>
            </a:r>
          </a:p>
          <a:p>
            <a:pPr lvl="0"/>
            <a:r>
              <a:rPr lang="ru-RU" sz="2000" dirty="0"/>
              <a:t>перцептивная позиция в общении проявляется посредством восприятия и оценки детьми и подростками различных социальных объектов: педагогов, групп сверстников, посторонних людей и социальных общностей, самих </a:t>
            </a:r>
            <a:r>
              <a:rPr lang="ru-RU" sz="2000" dirty="0" smtClean="0"/>
              <a:t>себя.</a:t>
            </a:r>
            <a:endParaRPr lang="ru-RU" sz="2000" dirty="0"/>
          </a:p>
          <a:p>
            <a:endParaRPr lang="ru-RU" dirty="0"/>
          </a:p>
        </p:txBody>
      </p:sp>
    </p:spTree>
    <p:extLst>
      <p:ext uri="{BB962C8B-B14F-4D97-AF65-F5344CB8AC3E}">
        <p14:creationId xmlns:p14="http://schemas.microsoft.com/office/powerpoint/2010/main" val="572632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47291"/>
            <a:ext cx="8596668" cy="1320800"/>
          </a:xfrm>
        </p:spPr>
        <p:txBody>
          <a:bodyPr/>
          <a:lstStyle/>
          <a:p>
            <a:r>
              <a:rPr lang="ru-RU" b="1" dirty="0" smtClean="0">
                <a:solidFill>
                  <a:schemeClr val="accent1">
                    <a:lumMod val="75000"/>
                  </a:schemeClr>
                </a:solidFill>
              </a:rPr>
              <a:t>Подходы к формированию </a:t>
            </a:r>
            <a:r>
              <a:rPr lang="ru-RU" b="1" dirty="0">
                <a:solidFill>
                  <a:schemeClr val="accent1">
                    <a:lumMod val="75000"/>
                  </a:schemeClr>
                </a:solidFill>
              </a:rPr>
              <a:t>коммуникативного навыка</a:t>
            </a:r>
          </a:p>
        </p:txBody>
      </p:sp>
      <p:sp>
        <p:nvSpPr>
          <p:cNvPr id="3" name="Объект 2"/>
          <p:cNvSpPr>
            <a:spLocks noGrp="1"/>
          </p:cNvSpPr>
          <p:nvPr>
            <p:ph idx="1"/>
          </p:nvPr>
        </p:nvSpPr>
        <p:spPr/>
        <p:txBody>
          <a:bodyPr>
            <a:normAutofit/>
          </a:bodyPr>
          <a:lstStyle/>
          <a:p>
            <a:pPr lvl="0"/>
            <a:r>
              <a:rPr lang="ru-RU" sz="2000" dirty="0" smtClean="0"/>
              <a:t>тренинг-дрессура </a:t>
            </a:r>
            <a:r>
              <a:rPr lang="ru-RU" sz="2000" dirty="0"/>
              <a:t>(формирование желательных поведенческих шаблонов через позитивное или негативное подкрепление);</a:t>
            </a:r>
          </a:p>
          <a:p>
            <a:pPr lvl="0"/>
            <a:r>
              <a:rPr lang="ru-RU" sz="2000" dirty="0"/>
              <a:t>тренинг-тренировка (процесс формирования и отработки поведенческих умений и навыков);</a:t>
            </a:r>
          </a:p>
          <a:p>
            <a:pPr lvl="0"/>
            <a:r>
              <a:rPr lang="ru-RU" sz="2000" dirty="0"/>
              <a:t>тренинг-активное обучение (освоение знаний, апробирование и развитие определённых навыков и умений);</a:t>
            </a:r>
          </a:p>
          <a:p>
            <a:pPr lvl="0"/>
            <a:r>
              <a:rPr lang="ru-RU" sz="2000" dirty="0"/>
              <a:t>тренинг-метод создания условий для </a:t>
            </a:r>
            <a:r>
              <a:rPr lang="ru-RU" sz="2000" dirty="0" err="1"/>
              <a:t>самопонимания</a:t>
            </a:r>
            <a:r>
              <a:rPr lang="ru-RU" sz="2000" dirty="0"/>
              <a:t> участников и самостоятельного поиска ими способов решения индивидуальных проблем.</a:t>
            </a:r>
          </a:p>
          <a:p>
            <a:endParaRPr lang="ru-RU" dirty="0"/>
          </a:p>
        </p:txBody>
      </p:sp>
    </p:spTree>
    <p:extLst>
      <p:ext uri="{BB962C8B-B14F-4D97-AF65-F5344CB8AC3E}">
        <p14:creationId xmlns:p14="http://schemas.microsoft.com/office/powerpoint/2010/main" val="1878093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75000"/>
                  </a:schemeClr>
                </a:solidFill>
              </a:rPr>
              <a:t>Дискуссия – это…</a:t>
            </a:r>
            <a:endParaRPr lang="ru-RU" b="1" dirty="0">
              <a:solidFill>
                <a:schemeClr val="accent1">
                  <a:lumMod val="75000"/>
                </a:schemeClr>
              </a:solidFill>
            </a:endParaRPr>
          </a:p>
        </p:txBody>
      </p:sp>
      <p:sp>
        <p:nvSpPr>
          <p:cNvPr id="3" name="Объект 2"/>
          <p:cNvSpPr>
            <a:spLocks noGrp="1"/>
          </p:cNvSpPr>
          <p:nvPr>
            <p:ph idx="1"/>
          </p:nvPr>
        </p:nvSpPr>
        <p:spPr>
          <a:xfrm>
            <a:off x="677334" y="1427343"/>
            <a:ext cx="8596668" cy="5240875"/>
          </a:xfrm>
        </p:spPr>
        <p:txBody>
          <a:bodyPr>
            <a:normAutofit fontScale="92500" lnSpcReduction="10000"/>
          </a:bodyPr>
          <a:lstStyle/>
          <a:p>
            <a:pPr marL="0" indent="0">
              <a:lnSpc>
                <a:spcPct val="160000"/>
              </a:lnSpc>
              <a:buNone/>
            </a:pPr>
            <a:r>
              <a:rPr lang="ru-RU" sz="2400" dirty="0" smtClean="0"/>
              <a:t>целенаправленный </a:t>
            </a:r>
            <a:r>
              <a:rPr lang="ru-RU" sz="2400" dirty="0"/>
              <a:t>и упорядоченный обмен идеями, суждениями, мнениями в группе ради формирования мнения каждым участником или поиска истины</a:t>
            </a:r>
            <a:r>
              <a:rPr lang="ru-RU" sz="2400" dirty="0" smtClean="0"/>
              <a:t>.</a:t>
            </a:r>
          </a:p>
          <a:p>
            <a:pPr marL="0" indent="0">
              <a:buNone/>
            </a:pPr>
            <a:endParaRPr lang="ru-RU" sz="2400" dirty="0"/>
          </a:p>
          <a:p>
            <a:pPr marL="0" indent="0">
              <a:buNone/>
            </a:pPr>
            <a:r>
              <a:rPr lang="ru-RU" sz="2200" b="1" dirty="0"/>
              <a:t>Признаки дискуссии:</a:t>
            </a:r>
          </a:p>
          <a:p>
            <a:pPr lvl="0"/>
            <a:r>
              <a:rPr lang="ru-RU" sz="2200" dirty="0"/>
              <a:t>работа группы лиц, выступающих обычно в ролях ведущего и участников;</a:t>
            </a:r>
          </a:p>
          <a:p>
            <a:pPr lvl="0"/>
            <a:r>
              <a:rPr lang="ru-RU" sz="2200" dirty="0"/>
              <a:t>соответствующая организация места и времени работы;</a:t>
            </a:r>
          </a:p>
          <a:p>
            <a:pPr lvl="0"/>
            <a:r>
              <a:rPr lang="ru-RU" sz="2200" dirty="0"/>
              <a:t>процесс общения протекает как взаимодействие участников;</a:t>
            </a:r>
          </a:p>
          <a:p>
            <a:pPr lvl="0"/>
            <a:r>
              <a:rPr lang="ru-RU" sz="2200" dirty="0"/>
              <a:t>взаимодействие включает высказывания, выслушивание, а также использование невербальных выразительных средств;</a:t>
            </a:r>
          </a:p>
          <a:p>
            <a:pPr lvl="0"/>
            <a:r>
              <a:rPr lang="ru-RU" sz="2200" dirty="0"/>
              <a:t>направленность на достижение учебных целей.</a:t>
            </a:r>
          </a:p>
          <a:p>
            <a:endParaRPr lang="ru-RU" dirty="0"/>
          </a:p>
        </p:txBody>
      </p:sp>
    </p:spTree>
    <p:extLst>
      <p:ext uri="{BB962C8B-B14F-4D97-AF65-F5344CB8AC3E}">
        <p14:creationId xmlns:p14="http://schemas.microsoft.com/office/powerpoint/2010/main" val="1065463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135871"/>
          </a:xfrm>
        </p:spPr>
        <p:txBody>
          <a:bodyPr/>
          <a:lstStyle/>
          <a:p>
            <a:r>
              <a:rPr lang="ru-RU" b="1" dirty="0" smtClean="0">
                <a:solidFill>
                  <a:schemeClr val="accent1">
                    <a:lumMod val="75000"/>
                  </a:schemeClr>
                </a:solidFill>
              </a:rPr>
              <a:t>Характеристики дискуссии</a:t>
            </a:r>
            <a:endParaRPr lang="ru-RU" b="1" dirty="0">
              <a:solidFill>
                <a:schemeClr val="accent1">
                  <a:lumMod val="75000"/>
                </a:schemeClr>
              </a:solidFill>
            </a:endParaRPr>
          </a:p>
        </p:txBody>
      </p:sp>
      <p:graphicFrame>
        <p:nvGraphicFramePr>
          <p:cNvPr id="5" name="Объект 4"/>
          <p:cNvGraphicFramePr>
            <a:graphicFrameLocks noChangeAspect="1"/>
          </p:cNvGraphicFramePr>
          <p:nvPr>
            <p:extLst>
              <p:ext uri="{D42A27DB-BD31-4B8C-83A1-F6EECF244321}">
                <p14:modId xmlns:p14="http://schemas.microsoft.com/office/powerpoint/2010/main" val="10419676"/>
              </p:ext>
            </p:extLst>
          </p:nvPr>
        </p:nvGraphicFramePr>
        <p:xfrm>
          <a:off x="838200" y="1078302"/>
          <a:ext cx="9445925" cy="5779698"/>
        </p:xfrm>
        <a:graphic>
          <a:graphicData uri="http://schemas.openxmlformats.org/presentationml/2006/ole">
            <mc:AlternateContent xmlns:mc="http://schemas.openxmlformats.org/markup-compatibility/2006">
              <mc:Choice xmlns:v="urn:schemas-microsoft-com:vml" Requires="v">
                <p:oleObj spid="_x0000_s1031" name="Документ" r:id="rId4" imgW="5940803" imgH="5002380" progId="Word.Document.12">
                  <p:embed/>
                </p:oleObj>
              </mc:Choice>
              <mc:Fallback>
                <p:oleObj name="Документ" r:id="rId4" imgW="5940803" imgH="5002380" progId="Word.Document.12">
                  <p:embed/>
                  <p:pic>
                    <p:nvPicPr>
                      <p:cNvPr id="0" name=""/>
                      <p:cNvPicPr/>
                      <p:nvPr/>
                    </p:nvPicPr>
                    <p:blipFill>
                      <a:blip r:embed="rId5"/>
                      <a:stretch>
                        <a:fillRect/>
                      </a:stretch>
                    </p:blipFill>
                    <p:spPr>
                      <a:xfrm>
                        <a:off x="838200" y="1078302"/>
                        <a:ext cx="9445925" cy="5779698"/>
                      </a:xfrm>
                      <a:prstGeom prst="rect">
                        <a:avLst/>
                      </a:prstGeom>
                    </p:spPr>
                  </p:pic>
                </p:oleObj>
              </mc:Fallback>
            </mc:AlternateContent>
          </a:graphicData>
        </a:graphic>
      </p:graphicFrame>
    </p:spTree>
    <p:extLst>
      <p:ext uri="{BB962C8B-B14F-4D97-AF65-F5344CB8AC3E}">
        <p14:creationId xmlns:p14="http://schemas.microsoft.com/office/powerpoint/2010/main" val="2721472168"/>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69</TotalTime>
  <Words>767</Words>
  <Application>Microsoft Office PowerPoint</Application>
  <PresentationFormat>Широкоэкранный</PresentationFormat>
  <Paragraphs>127</Paragraphs>
  <Slides>20</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1</vt:i4>
      </vt:variant>
      <vt:variant>
        <vt:lpstr>Заголовки слайдов</vt:lpstr>
      </vt:variant>
      <vt:variant>
        <vt:i4>20</vt:i4>
      </vt:variant>
    </vt:vector>
  </HeadingPairs>
  <TitlesOfParts>
    <vt:vector size="27" baseType="lpstr">
      <vt:lpstr>Arial</vt:lpstr>
      <vt:lpstr>Calibri</vt:lpstr>
      <vt:lpstr>Times New Roman</vt:lpstr>
      <vt:lpstr>Trebuchet MS</vt:lpstr>
      <vt:lpstr>Wingdings 3</vt:lpstr>
      <vt:lpstr>Грань</vt:lpstr>
      <vt:lpstr>Документ</vt:lpstr>
      <vt:lpstr>Формы и методы профилактики деструктивного поведения несовершеннолетних</vt:lpstr>
      <vt:lpstr>Проанализируйте используемые в Вашем образовательном учреждении формы профилактики деструктивного поведения несовершеннолетних</vt:lpstr>
      <vt:lpstr>Презентация PowerPoint</vt:lpstr>
      <vt:lpstr>Презентация PowerPoint</vt:lpstr>
      <vt:lpstr>Коммуникативная компетентность: правила и требования</vt:lpstr>
      <vt:lpstr>Стороны проявления общения  детей и подростков </vt:lpstr>
      <vt:lpstr>Подходы к формированию коммуникативного навыка</vt:lpstr>
      <vt:lpstr>Дискуссия – это…</vt:lpstr>
      <vt:lpstr>Характеристики дискуссии</vt:lpstr>
      <vt:lpstr>Оцените предлагаемые формы дискуссий по следующим критериям:</vt:lpstr>
      <vt:lpstr>Формы дискуссии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Навыки конструктивной коммуникации:</vt:lpstr>
      <vt:lpstr>Компоненты конфликтологической компетентности личности  </vt:lpstr>
      <vt:lpstr>Презентация PowerPoint</vt:lpstr>
    </vt:vector>
  </TitlesOfParts>
  <Company>diakov.net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Формы и методы профилактики деструктивного поведения несовершеннолетних»</dc:title>
  <dc:creator>Пользователь Windows</dc:creator>
  <cp:lastModifiedBy>Пользователь Windows</cp:lastModifiedBy>
  <cp:revision>9</cp:revision>
  <dcterms:created xsi:type="dcterms:W3CDTF">2017-10-08T08:57:05Z</dcterms:created>
  <dcterms:modified xsi:type="dcterms:W3CDTF">2017-10-08T10:12:10Z</dcterms:modified>
</cp:coreProperties>
</file>