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67" r:id="rId3"/>
    <p:sldId id="257" r:id="rId4"/>
    <p:sldId id="258" r:id="rId5"/>
    <p:sldId id="261" r:id="rId6"/>
    <p:sldId id="273" r:id="rId7"/>
    <p:sldId id="262" r:id="rId8"/>
    <p:sldId id="263" r:id="rId9"/>
    <p:sldId id="264" r:id="rId10"/>
    <p:sldId id="265" r:id="rId11"/>
    <p:sldId id="259" r:id="rId12"/>
    <p:sldId id="270" r:id="rId13"/>
    <p:sldId id="268" r:id="rId14"/>
    <p:sldId id="271" r:id="rId15"/>
    <p:sldId id="272" r:id="rId16"/>
    <p:sldId id="266" r:id="rId17"/>
    <p:sldId id="274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9239-C625-4582-B09A-4EE974025740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0E06-552D-4E59-BE96-FD013802E6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59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9239-C625-4582-B09A-4EE974025740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0E06-552D-4E59-BE96-FD013802E6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505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9239-C625-4582-B09A-4EE974025740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0E06-552D-4E59-BE96-FD013802E646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61246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9239-C625-4582-B09A-4EE974025740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0E06-552D-4E59-BE96-FD013802E6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970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9239-C625-4582-B09A-4EE974025740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0E06-552D-4E59-BE96-FD013802E64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2514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9239-C625-4582-B09A-4EE974025740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0E06-552D-4E59-BE96-FD013802E6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4018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9239-C625-4582-B09A-4EE974025740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0E06-552D-4E59-BE96-FD013802E6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7132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9239-C625-4582-B09A-4EE974025740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0E06-552D-4E59-BE96-FD013802E6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056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9239-C625-4582-B09A-4EE974025740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0E06-552D-4E59-BE96-FD013802E6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6261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9239-C625-4582-B09A-4EE974025740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0E06-552D-4E59-BE96-FD013802E6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498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9239-C625-4582-B09A-4EE974025740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0E06-552D-4E59-BE96-FD013802E6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588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9239-C625-4582-B09A-4EE974025740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0E06-552D-4E59-BE96-FD013802E6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97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9239-C625-4582-B09A-4EE974025740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0E06-552D-4E59-BE96-FD013802E6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063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9239-C625-4582-B09A-4EE974025740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0E06-552D-4E59-BE96-FD013802E6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4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9239-C625-4582-B09A-4EE974025740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0E06-552D-4E59-BE96-FD013802E6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81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09239-C625-4582-B09A-4EE974025740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70E06-552D-4E59-BE96-FD013802E6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982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09239-C625-4582-B09A-4EE974025740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B370E06-552D-4E59-BE96-FD013802E6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207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yaki87ryb@yandex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B%D0%B0%D1%82%D0%B8%D0%BD%D1%81%D0%BA%D0%B8%D0%B9_%D1%8F%D0%B7%D1%8B%D0%BA" TargetMode="External"/><Relationship Id="rId2" Type="http://schemas.openxmlformats.org/officeDocument/2006/relationships/hyperlink" Target="http://dic.academic.ru/dic.nsf/enc3p/26824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galaktica.ru/provedenie_seminarov" TargetMode="External"/><Relationship Id="rId4" Type="http://schemas.openxmlformats.org/officeDocument/2006/relationships/hyperlink" Target="https://ru.wikipedia.org/wiki/&#1057;&#1077;&#1084;&#1080;&#1085;&#1072;&#1088;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otvety.google.ru/otvety/thread?tid=7304a352788c954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43841" y="1112202"/>
            <a:ext cx="9802483" cy="27790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СЕМИНАР КАК СПОСОБ ОСВОЕНИЯ ОСНОВНЫХ ПОДХОДОВ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ПРОЦЕДУР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ВОССТАНОВИТЕЛЬНОЙ МЕДИАЦИИ</a:t>
            </a:r>
            <a:endParaRPr lang="ru-RU" sz="3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09440" y="4853473"/>
            <a:ext cx="4641042" cy="1222207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Татьяна Дмитриевна Яковлева, </a:t>
            </a:r>
          </a:p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доцент кафедры общей педагогики </a:t>
            </a:r>
          </a:p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и психологии ГАУ ДПО ЯО ИРО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515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8062" y="332071"/>
            <a:ext cx="8596668" cy="1320800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Позиция медиатора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75520" y="1628800"/>
            <a:ext cx="2109802" cy="1330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Реализация принципов восстановительной медиации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75521" y="3717032"/>
            <a:ext cx="1918997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Порядок работы медиатора (процедура),</a:t>
            </a:r>
          </a:p>
          <a:p>
            <a:pPr algn="ctr"/>
            <a:r>
              <a:rPr lang="ru-RU" dirty="0"/>
              <a:t>техники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367808" y="1400200"/>
            <a:ext cx="5400600" cy="4572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Отделение человека от его поступков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447928" y="2107704"/>
            <a:ext cx="3096344" cy="146531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Создание пространства для понимания (рефлексии) стороной конфликта всех значимых моментов конфликтной ситуации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474568" y="5049180"/>
            <a:ext cx="3069704" cy="15481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Поддержка осознанного самоопределения стороны конфликта по отношению к ситуации (в </a:t>
            </a:r>
            <a:r>
              <a:rPr lang="ru-RU" dirty="0" err="1"/>
              <a:t>т.ч</a:t>
            </a:r>
            <a:r>
              <a:rPr lang="ru-RU" dirty="0"/>
              <a:t>. принятие ответственности)</a:t>
            </a:r>
          </a:p>
        </p:txBody>
      </p:sp>
      <p:sp>
        <p:nvSpPr>
          <p:cNvPr id="9" name="Овал 8"/>
          <p:cNvSpPr/>
          <p:nvPr/>
        </p:nvSpPr>
        <p:spPr>
          <a:xfrm>
            <a:off x="4151784" y="3259832"/>
            <a:ext cx="914400" cy="914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8867530" y="3269805"/>
            <a:ext cx="914400" cy="914400"/>
          </a:xfrm>
          <a:prstGeom prst="ellipse">
            <a:avLst/>
          </a:prstGeom>
          <a:solidFill>
            <a:srgbClr val="3BAD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4078632" y="4184206"/>
            <a:ext cx="1060704" cy="1599355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 flipH="1">
            <a:off x="8856678" y="4191644"/>
            <a:ext cx="936104" cy="1591917"/>
          </a:xfrm>
          <a:prstGeom prst="triangle">
            <a:avLst/>
          </a:prstGeom>
          <a:solidFill>
            <a:srgbClr val="3BAD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войная стрелка влево/вправо 12"/>
          <p:cNvSpPr/>
          <p:nvPr/>
        </p:nvSpPr>
        <p:spPr>
          <a:xfrm>
            <a:off x="5052662" y="4230800"/>
            <a:ext cx="3801346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694517" y="6021288"/>
            <a:ext cx="1440160" cy="3600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Медиатор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8854008" y="5943600"/>
            <a:ext cx="1634480" cy="457200"/>
          </a:xfrm>
          <a:prstGeom prst="rect">
            <a:avLst/>
          </a:prstGeom>
          <a:solidFill>
            <a:srgbClr val="3BAD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Сторона конфликта</a:t>
            </a:r>
          </a:p>
        </p:txBody>
      </p:sp>
    </p:spTree>
    <p:extLst>
      <p:ext uri="{BB962C8B-B14F-4D97-AF65-F5344CB8AC3E}">
        <p14:creationId xmlns:p14="http://schemas.microsoft.com/office/powerpoint/2010/main" val="695255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4346" y="1086928"/>
            <a:ext cx="9999453" cy="5477773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ru-RU" sz="3300" b="1" dirty="0" smtClean="0"/>
              <a:t>… по </a:t>
            </a:r>
            <a:r>
              <a:rPr lang="ru-RU" sz="3300" b="1" dirty="0"/>
              <a:t>вопросам восстановительной медиации:</a:t>
            </a:r>
            <a:endParaRPr lang="ru-RU" sz="3300" dirty="0"/>
          </a:p>
          <a:p>
            <a:pPr lvl="0"/>
            <a:r>
              <a:rPr lang="ru-RU" dirty="0"/>
              <a:t>В чем Вы видите ценность медиативного подхода?</a:t>
            </a:r>
          </a:p>
          <a:p>
            <a:pPr lvl="0"/>
            <a:r>
              <a:rPr lang="ru-RU" dirty="0"/>
              <a:t>Какое место может занимать медиация в Вашей профессиональной деятельности?</a:t>
            </a:r>
          </a:p>
          <a:p>
            <a:pPr lvl="0"/>
            <a:r>
              <a:rPr lang="ru-RU" dirty="0"/>
              <a:t>Что Вы для этого готовы сделать?</a:t>
            </a:r>
          </a:p>
          <a:p>
            <a:pPr marL="0" lvl="0" indent="0">
              <a:buNone/>
            </a:pPr>
            <a:r>
              <a:rPr lang="ru-RU" sz="3300" b="1" dirty="0" smtClean="0"/>
              <a:t>… </a:t>
            </a:r>
            <a:r>
              <a:rPr lang="ru-RU" sz="3300" b="1" dirty="0"/>
              <a:t>по чрезвычайной ситуации:</a:t>
            </a:r>
            <a:endParaRPr lang="ru-RU" sz="3300" dirty="0"/>
          </a:p>
          <a:p>
            <a:pPr lvl="0"/>
            <a:r>
              <a:rPr lang="ru-RU" dirty="0"/>
              <a:t>В чем состоит ситуация?</a:t>
            </a:r>
          </a:p>
          <a:p>
            <a:pPr lvl="0"/>
            <a:r>
              <a:rPr lang="ru-RU" dirty="0"/>
              <a:t>Какой видите выход?</a:t>
            </a:r>
          </a:p>
          <a:p>
            <a:pPr lvl="0"/>
            <a:r>
              <a:rPr lang="ru-RU" dirty="0"/>
              <a:t>Что готовы для этого сделать?</a:t>
            </a:r>
          </a:p>
          <a:p>
            <a:pPr marL="0" lvl="0" indent="0">
              <a:buNone/>
            </a:pPr>
            <a:r>
              <a:rPr lang="ru-RU" sz="3300" b="1" dirty="0" smtClean="0"/>
              <a:t>… по </a:t>
            </a:r>
            <a:r>
              <a:rPr lang="ru-RU" sz="3300" b="1" dirty="0"/>
              <a:t>решению проблемы:</a:t>
            </a:r>
            <a:endParaRPr lang="ru-RU" sz="3300" dirty="0"/>
          </a:p>
          <a:p>
            <a:pPr lvl="0"/>
            <a:r>
              <a:rPr lang="ru-RU" dirty="0"/>
              <a:t>Что важно для конструктивного диалога?</a:t>
            </a:r>
          </a:p>
          <a:p>
            <a:pPr lvl="0"/>
            <a:r>
              <a:rPr lang="ru-RU" dirty="0"/>
              <a:t>В чем состоит ситуация?</a:t>
            </a:r>
          </a:p>
          <a:p>
            <a:pPr lvl="0"/>
            <a:r>
              <a:rPr lang="ru-RU" dirty="0"/>
              <a:t>Какой видите выход?</a:t>
            </a:r>
          </a:p>
          <a:p>
            <a:pPr lvl="0"/>
            <a:r>
              <a:rPr lang="ru-RU" dirty="0"/>
              <a:t>Что готовы для этого сделать?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9651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</a:rPr>
              <a:t>Особенности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60868" y="1502092"/>
            <a:ext cx="8229600" cy="5233988"/>
          </a:xfrm>
        </p:spPr>
        <p:txBody>
          <a:bodyPr>
            <a:normAutofit/>
          </a:bodyPr>
          <a:lstStyle/>
          <a:p>
            <a:pPr marL="274320" indent="-274320">
              <a:lnSpc>
                <a:spcPct val="150000"/>
              </a:lnSpc>
              <a:buFont typeface="Wingdings 3"/>
              <a:buChar char=""/>
              <a:defRPr/>
            </a:pPr>
            <a:r>
              <a:rPr lang="ru-RU" sz="2000" dirty="0" smtClean="0"/>
              <a:t>В </a:t>
            </a:r>
            <a:r>
              <a:rPr lang="ru-RU" sz="2000" dirty="0"/>
              <a:t>восстановительной модели </a:t>
            </a:r>
            <a:r>
              <a:rPr lang="ru-RU" sz="2000" b="1" dirty="0"/>
              <a:t>план исправления ситуации и программа изменения вырабатываются самими ее участниками</a:t>
            </a:r>
            <a:r>
              <a:rPr lang="ru-RU" sz="2000" dirty="0"/>
              <a:t>, а социальное сопровождение осуществляют их ближайшее окружение и значимые люди (родственники, друзья семьи, переживающие за ребенка члены сообщества и т. д.). </a:t>
            </a:r>
            <a:endParaRPr lang="ru-RU" sz="2000" dirty="0" smtClean="0"/>
          </a:p>
          <a:p>
            <a:pPr marL="274320" indent="-274320">
              <a:lnSpc>
                <a:spcPct val="150000"/>
              </a:lnSpc>
              <a:buFont typeface="Wingdings 3"/>
              <a:buChar char=""/>
              <a:defRPr/>
            </a:pPr>
            <a:r>
              <a:rPr lang="ru-RU" sz="2000" dirty="0" smtClean="0"/>
              <a:t>В </a:t>
            </a:r>
            <a:r>
              <a:rPr lang="ru-RU" sz="2000" dirty="0"/>
              <a:t>этом случае важными задачами специалиста являются </a:t>
            </a:r>
            <a:r>
              <a:rPr lang="ru-RU" sz="2000" b="1" dirty="0"/>
              <a:t>сбор всех заинтересованных людей и организация между ними коммуникации</a:t>
            </a:r>
            <a:r>
              <a:rPr lang="ru-RU" sz="2000" dirty="0"/>
              <a:t>, в ходе которой участники разделят между собой ответственность по социальному сопровождению ребенка в рамках выработанного ими плана.</a:t>
            </a:r>
          </a:p>
          <a:p>
            <a:pPr marL="274320" indent="-274320">
              <a:buFont typeface="Wingdings 3"/>
              <a:buChar char=""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3820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7828398"/>
              </p:ext>
            </p:extLst>
          </p:nvPr>
        </p:nvGraphicFramePr>
        <p:xfrm>
          <a:off x="838200" y="422693"/>
          <a:ext cx="10515600" cy="6152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049"/>
                <a:gridCol w="3252159"/>
                <a:gridCol w="2087592"/>
                <a:gridCol w="940279"/>
                <a:gridCol w="1863306"/>
                <a:gridCol w="1692215"/>
              </a:tblGrid>
              <a:tr h="6511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 такта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Основное 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содержание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Форма организации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Время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Результат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Ответственный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877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Регистрация участников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Список участников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3569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Вступление. Целеполагание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Самоопределение участников по целям работы на семинаре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Сформулированные цели участников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3569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Терминологический диктант «Договоримся о терминах»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Согласование основных понятий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Единое понятийное поле по теме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024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Составление алгоритма деятельности по разработке программы в рамках образовательной организации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Коллективное обсуждение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Алгоритм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391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 макета программы развития школьной службы медиации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Работа в малых группах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Макет программы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7258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Презентация и защита макета на основе «Требований к программам»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Сообщения от групп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Варианты макетов программы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0260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Рефлексия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«Свободный микрофон»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Самооценка уровня достижения целей участников семинара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739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1992313" y="188914"/>
            <a:ext cx="8280400" cy="6463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sz="2000" b="1" dirty="0"/>
              <a:t>МЕТОД ПРОЕКТИРОВАНИЯ   «Зеркало прогрессивных преобразований»</a:t>
            </a:r>
          </a:p>
          <a:p>
            <a:r>
              <a:rPr lang="ru-RU" altLang="ru-RU" dirty="0"/>
              <a:t>Постановка проблемы: …………………….</a:t>
            </a:r>
          </a:p>
          <a:p>
            <a:r>
              <a:rPr lang="ru-RU" altLang="ru-RU" dirty="0"/>
              <a:t>Причины:  …………………      </a:t>
            </a:r>
            <a:r>
              <a:rPr lang="ru-RU" altLang="ru-RU" sz="1600" dirty="0"/>
              <a:t>(формулировка начинается с «не…», «нет…»)</a:t>
            </a:r>
          </a:p>
          <a:p>
            <a:endParaRPr lang="ru-RU" altLang="ru-RU" sz="1600" dirty="0"/>
          </a:p>
          <a:p>
            <a:endParaRPr lang="ru-RU" altLang="ru-RU" dirty="0"/>
          </a:p>
          <a:p>
            <a:endParaRPr lang="ru-RU" altLang="ru-RU" dirty="0"/>
          </a:p>
          <a:p>
            <a:r>
              <a:rPr lang="ru-RU" altLang="ru-RU" dirty="0"/>
              <a:t>                                            Ситуация «минус»</a:t>
            </a:r>
          </a:p>
          <a:p>
            <a:r>
              <a:rPr lang="ru-RU" altLang="ru-RU" dirty="0"/>
              <a:t>                                      (нерешенная проблема)</a:t>
            </a:r>
          </a:p>
          <a:p>
            <a:r>
              <a:rPr lang="ru-RU" altLang="ru-RU" dirty="0"/>
              <a:t>______________________________________________________________</a:t>
            </a:r>
          </a:p>
          <a:p>
            <a:pPr algn="ctr"/>
            <a:r>
              <a:rPr lang="ru-RU" altLang="ru-RU" dirty="0"/>
              <a:t>Ситуация «плюс» (решение проблемы)</a:t>
            </a:r>
          </a:p>
          <a:p>
            <a:r>
              <a:rPr lang="ru-RU" altLang="ru-RU" dirty="0"/>
              <a:t>Цель проекта:………………………….</a:t>
            </a:r>
          </a:p>
          <a:p>
            <a:r>
              <a:rPr lang="ru-RU" altLang="ru-RU" dirty="0"/>
              <a:t>Задачи: </a:t>
            </a:r>
          </a:p>
          <a:p>
            <a:r>
              <a:rPr lang="ru-RU" altLang="ru-RU" dirty="0"/>
              <a:t/>
            </a:r>
            <a:br>
              <a:rPr lang="ru-RU" altLang="ru-RU" dirty="0"/>
            </a:br>
            <a:r>
              <a:rPr lang="ru-RU" altLang="ru-RU" dirty="0"/>
              <a:t>Мероприятия:  </a:t>
            </a:r>
          </a:p>
          <a:p>
            <a:endParaRPr lang="ru-RU" altLang="ru-RU" dirty="0"/>
          </a:p>
          <a:p>
            <a:endParaRPr lang="ru-RU" altLang="ru-RU" dirty="0"/>
          </a:p>
          <a:p>
            <a:endParaRPr lang="ru-RU" altLang="ru-RU" dirty="0"/>
          </a:p>
          <a:p>
            <a:endParaRPr lang="ru-RU" altLang="ru-RU" dirty="0"/>
          </a:p>
          <a:p>
            <a:endParaRPr lang="ru-RU" altLang="ru-RU" dirty="0"/>
          </a:p>
          <a:p>
            <a:r>
              <a:rPr lang="ru-RU" altLang="ru-RU" dirty="0"/>
              <a:t>                      </a:t>
            </a:r>
          </a:p>
          <a:p>
            <a:r>
              <a:rPr lang="ru-RU" altLang="ru-RU" dirty="0"/>
              <a:t>Результат  </a:t>
            </a:r>
            <a:r>
              <a:rPr lang="en-US" altLang="ru-RU" dirty="0"/>
              <a:t>/</a:t>
            </a:r>
            <a:r>
              <a:rPr lang="ru-RU" altLang="ru-RU" dirty="0"/>
              <a:t>  продукт…………………………</a:t>
            </a:r>
          </a:p>
          <a:p>
            <a:r>
              <a:rPr lang="ru-RU" altLang="ru-RU" dirty="0"/>
              <a:t>Критерии результативности:…………………..</a:t>
            </a:r>
          </a:p>
          <a:p>
            <a:r>
              <a:rPr lang="ru-RU" altLang="ru-RU" dirty="0"/>
              <a:t>Анализ ресурсов: …………………………….</a:t>
            </a:r>
          </a:p>
        </p:txBody>
      </p:sp>
      <p:sp>
        <p:nvSpPr>
          <p:cNvPr id="2051" name="Rectangle 16"/>
          <p:cNvSpPr>
            <a:spLocks noChangeArrowheads="1"/>
          </p:cNvSpPr>
          <p:nvPr/>
        </p:nvSpPr>
        <p:spPr bwMode="auto">
          <a:xfrm>
            <a:off x="3000376" y="1125538"/>
            <a:ext cx="16557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2052" name="Rectangle 17"/>
          <p:cNvSpPr>
            <a:spLocks noChangeArrowheads="1"/>
          </p:cNvSpPr>
          <p:nvPr/>
        </p:nvSpPr>
        <p:spPr bwMode="auto">
          <a:xfrm>
            <a:off x="4872038" y="1125538"/>
            <a:ext cx="16557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2053" name="Rectangle 18"/>
          <p:cNvSpPr>
            <a:spLocks noChangeArrowheads="1"/>
          </p:cNvSpPr>
          <p:nvPr/>
        </p:nvSpPr>
        <p:spPr bwMode="auto">
          <a:xfrm>
            <a:off x="6816726" y="1125538"/>
            <a:ext cx="16557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2054" name="Line 20"/>
          <p:cNvSpPr>
            <a:spLocks noChangeShapeType="1"/>
          </p:cNvSpPr>
          <p:nvPr/>
        </p:nvSpPr>
        <p:spPr bwMode="auto">
          <a:xfrm>
            <a:off x="3935414" y="1484313"/>
            <a:ext cx="180022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5" name="Line 21"/>
          <p:cNvSpPr>
            <a:spLocks noChangeShapeType="1"/>
          </p:cNvSpPr>
          <p:nvPr/>
        </p:nvSpPr>
        <p:spPr bwMode="auto">
          <a:xfrm flipH="1">
            <a:off x="5880101" y="1557339"/>
            <a:ext cx="18002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6" name="Line 22"/>
          <p:cNvSpPr>
            <a:spLocks noChangeShapeType="1"/>
          </p:cNvSpPr>
          <p:nvPr/>
        </p:nvSpPr>
        <p:spPr bwMode="auto">
          <a:xfrm>
            <a:off x="5808663" y="1484314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7" name="Rectangle 23"/>
          <p:cNvSpPr>
            <a:spLocks noChangeArrowheads="1"/>
          </p:cNvSpPr>
          <p:nvPr/>
        </p:nvSpPr>
        <p:spPr bwMode="auto">
          <a:xfrm>
            <a:off x="4295775" y="3284539"/>
            <a:ext cx="172878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2058" name="Rectangle 24"/>
          <p:cNvSpPr>
            <a:spLocks noChangeArrowheads="1"/>
          </p:cNvSpPr>
          <p:nvPr/>
        </p:nvSpPr>
        <p:spPr bwMode="auto">
          <a:xfrm>
            <a:off x="6383339" y="3284539"/>
            <a:ext cx="172878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2059" name="Rectangle 25"/>
          <p:cNvSpPr>
            <a:spLocks noChangeArrowheads="1"/>
          </p:cNvSpPr>
          <p:nvPr/>
        </p:nvSpPr>
        <p:spPr bwMode="auto">
          <a:xfrm>
            <a:off x="8401050" y="3284539"/>
            <a:ext cx="172878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2060" name="Rectangle 26"/>
          <p:cNvSpPr>
            <a:spLocks noChangeArrowheads="1"/>
          </p:cNvSpPr>
          <p:nvPr/>
        </p:nvSpPr>
        <p:spPr bwMode="auto">
          <a:xfrm>
            <a:off x="4295775" y="4076701"/>
            <a:ext cx="172878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2061" name="Rectangle 27"/>
          <p:cNvSpPr>
            <a:spLocks noChangeArrowheads="1"/>
          </p:cNvSpPr>
          <p:nvPr/>
        </p:nvSpPr>
        <p:spPr bwMode="auto">
          <a:xfrm>
            <a:off x="4295775" y="4581526"/>
            <a:ext cx="172878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2062" name="Rectangle 28"/>
          <p:cNvSpPr>
            <a:spLocks noChangeArrowheads="1"/>
          </p:cNvSpPr>
          <p:nvPr/>
        </p:nvSpPr>
        <p:spPr bwMode="auto">
          <a:xfrm>
            <a:off x="4295775" y="5157789"/>
            <a:ext cx="172878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2063" name="Rectangle 29"/>
          <p:cNvSpPr>
            <a:spLocks noChangeArrowheads="1"/>
          </p:cNvSpPr>
          <p:nvPr/>
        </p:nvSpPr>
        <p:spPr bwMode="auto">
          <a:xfrm>
            <a:off x="6456364" y="5157789"/>
            <a:ext cx="172878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2064" name="Rectangle 30"/>
          <p:cNvSpPr>
            <a:spLocks noChangeArrowheads="1"/>
          </p:cNvSpPr>
          <p:nvPr/>
        </p:nvSpPr>
        <p:spPr bwMode="auto">
          <a:xfrm>
            <a:off x="6456364" y="4581526"/>
            <a:ext cx="172878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2065" name="Rectangle 31"/>
          <p:cNvSpPr>
            <a:spLocks noChangeArrowheads="1"/>
          </p:cNvSpPr>
          <p:nvPr/>
        </p:nvSpPr>
        <p:spPr bwMode="auto">
          <a:xfrm>
            <a:off x="6456364" y="4076701"/>
            <a:ext cx="172878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2066" name="Rectangle 32"/>
          <p:cNvSpPr>
            <a:spLocks noChangeArrowheads="1"/>
          </p:cNvSpPr>
          <p:nvPr/>
        </p:nvSpPr>
        <p:spPr bwMode="auto">
          <a:xfrm>
            <a:off x="8401051" y="5157789"/>
            <a:ext cx="172878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2067" name="Rectangle 33"/>
          <p:cNvSpPr>
            <a:spLocks noChangeArrowheads="1"/>
          </p:cNvSpPr>
          <p:nvPr/>
        </p:nvSpPr>
        <p:spPr bwMode="auto">
          <a:xfrm>
            <a:off x="8401050" y="4581526"/>
            <a:ext cx="172878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2068" name="Rectangle 34"/>
          <p:cNvSpPr>
            <a:spLocks noChangeArrowheads="1"/>
          </p:cNvSpPr>
          <p:nvPr/>
        </p:nvSpPr>
        <p:spPr bwMode="auto">
          <a:xfrm>
            <a:off x="8401050" y="4076701"/>
            <a:ext cx="172878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2069" name="Line 35"/>
          <p:cNvSpPr>
            <a:spLocks noChangeShapeType="1"/>
          </p:cNvSpPr>
          <p:nvPr/>
        </p:nvSpPr>
        <p:spPr bwMode="auto">
          <a:xfrm>
            <a:off x="5087938" y="3644901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0" name="Line 36"/>
          <p:cNvSpPr>
            <a:spLocks noChangeShapeType="1"/>
          </p:cNvSpPr>
          <p:nvPr/>
        </p:nvSpPr>
        <p:spPr bwMode="auto">
          <a:xfrm>
            <a:off x="5087938" y="4365626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1" name="Line 38"/>
          <p:cNvSpPr>
            <a:spLocks noChangeShapeType="1"/>
          </p:cNvSpPr>
          <p:nvPr/>
        </p:nvSpPr>
        <p:spPr bwMode="auto">
          <a:xfrm>
            <a:off x="5087938" y="49418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2" name="Line 39"/>
          <p:cNvSpPr>
            <a:spLocks noChangeShapeType="1"/>
          </p:cNvSpPr>
          <p:nvPr/>
        </p:nvSpPr>
        <p:spPr bwMode="auto">
          <a:xfrm>
            <a:off x="9264650" y="4365626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3" name="Line 40"/>
          <p:cNvSpPr>
            <a:spLocks noChangeShapeType="1"/>
          </p:cNvSpPr>
          <p:nvPr/>
        </p:nvSpPr>
        <p:spPr bwMode="auto">
          <a:xfrm>
            <a:off x="7319963" y="43656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4" name="Line 41"/>
          <p:cNvSpPr>
            <a:spLocks noChangeShapeType="1"/>
          </p:cNvSpPr>
          <p:nvPr/>
        </p:nvSpPr>
        <p:spPr bwMode="auto">
          <a:xfrm>
            <a:off x="7319963" y="49418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5" name="Line 42"/>
          <p:cNvSpPr>
            <a:spLocks noChangeShapeType="1"/>
          </p:cNvSpPr>
          <p:nvPr/>
        </p:nvSpPr>
        <p:spPr bwMode="auto">
          <a:xfrm>
            <a:off x="9264650" y="49418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6" name="Line 43"/>
          <p:cNvSpPr>
            <a:spLocks noChangeShapeType="1"/>
          </p:cNvSpPr>
          <p:nvPr/>
        </p:nvSpPr>
        <p:spPr bwMode="auto">
          <a:xfrm>
            <a:off x="7319963" y="3644901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7" name="Line 44"/>
          <p:cNvSpPr>
            <a:spLocks noChangeShapeType="1"/>
          </p:cNvSpPr>
          <p:nvPr/>
        </p:nvSpPr>
        <p:spPr bwMode="auto">
          <a:xfrm>
            <a:off x="9264650" y="3644901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65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0664" y="2160589"/>
            <a:ext cx="827333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	Предложите критерии для оценки 	продуктивности/результативности 	семинара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7959766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Вопросы для рефлексии семинара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9440" y="1242204"/>
            <a:ext cx="10754360" cy="5408762"/>
          </a:xfrm>
        </p:spPr>
        <p:txBody>
          <a:bodyPr>
            <a:normAutofit fontScale="92500"/>
          </a:bodyPr>
          <a:lstStyle/>
          <a:p>
            <a:pPr lvl="0"/>
            <a:r>
              <a:rPr lang="ru-RU" sz="2400" dirty="0" smtClean="0"/>
              <a:t>Оцените </a:t>
            </a:r>
            <a:r>
              <a:rPr lang="ru-RU" sz="2400" dirty="0"/>
              <a:t>уровень своей информированности по вопросам медиации до семинара:</a:t>
            </a:r>
          </a:p>
          <a:p>
            <a:pPr marL="0" indent="0">
              <a:buNone/>
            </a:pPr>
            <a:r>
              <a:rPr lang="ru-RU" dirty="0" smtClean="0"/>
              <a:t>	 </a:t>
            </a:r>
            <a:r>
              <a:rPr lang="ru-RU" dirty="0"/>
              <a:t>(ничего не </a:t>
            </a:r>
            <a:r>
              <a:rPr lang="ru-RU" dirty="0" smtClean="0"/>
              <a:t>знал/знала</a:t>
            </a:r>
            <a:r>
              <a:rPr lang="ru-RU" dirty="0"/>
              <a:t>)  1  2  3  4  5  6  7  8  9  10  (все знал/знала)</a:t>
            </a:r>
          </a:p>
          <a:p>
            <a:pPr lvl="0"/>
            <a:r>
              <a:rPr lang="ru-RU" sz="2400" dirty="0"/>
              <a:t>Оцените уровень соответствия Ваших ожиданий содержанию семинара: </a:t>
            </a:r>
          </a:p>
          <a:p>
            <a:pPr marL="0" indent="0">
              <a:buNone/>
            </a:pPr>
            <a:r>
              <a:rPr lang="ru-RU" dirty="0" smtClean="0"/>
              <a:t>	(</a:t>
            </a:r>
            <a:r>
              <a:rPr lang="ru-RU" dirty="0"/>
              <a:t>совсем не соответствуют)  1  2  3  4  5  6  7  8  9  10  (соответствуют полностью)</a:t>
            </a:r>
          </a:p>
          <a:p>
            <a:pPr lvl="0"/>
            <a:r>
              <a:rPr lang="ru-RU" sz="2400" dirty="0"/>
              <a:t>На какие вопросы Вам удалось найти ответы на семинаре?</a:t>
            </a:r>
          </a:p>
          <a:p>
            <a:pPr marL="0" indent="0">
              <a:buNone/>
            </a:pPr>
            <a:r>
              <a:rPr lang="ru-RU" dirty="0" smtClean="0"/>
              <a:t>___________________________________________________________________________________</a:t>
            </a:r>
            <a:endParaRPr lang="ru-RU" dirty="0"/>
          </a:p>
          <a:p>
            <a:pPr lvl="0"/>
            <a:r>
              <a:rPr lang="ru-RU" sz="2400" dirty="0"/>
              <a:t>Какие вопросы остались для Вас неразрешёнными или возникли по ходу работы на семинаре?</a:t>
            </a:r>
          </a:p>
          <a:p>
            <a:pPr marL="0" indent="0">
              <a:buNone/>
            </a:pPr>
            <a:r>
              <a:rPr lang="ru-RU" dirty="0" smtClean="0"/>
              <a:t>___________________________________________________________________________________</a:t>
            </a:r>
            <a:endParaRPr lang="ru-RU" dirty="0"/>
          </a:p>
          <a:p>
            <a:pPr lvl="0"/>
            <a:r>
              <a:rPr lang="ru-RU" sz="2400" dirty="0"/>
              <a:t>Оцените уровень своей </a:t>
            </a:r>
            <a:r>
              <a:rPr lang="ru-RU" sz="2400" dirty="0" smtClean="0"/>
              <a:t>информированности/компетентности </a:t>
            </a:r>
            <a:r>
              <a:rPr lang="ru-RU" sz="2400" dirty="0"/>
              <a:t>по вопросам медиации после семинара:</a:t>
            </a:r>
          </a:p>
          <a:p>
            <a:pPr marL="0" indent="0">
              <a:buNone/>
            </a:pPr>
            <a:r>
              <a:rPr lang="ru-RU" dirty="0" smtClean="0"/>
              <a:t>	(</a:t>
            </a:r>
            <a:r>
              <a:rPr lang="ru-RU" dirty="0"/>
              <a:t>ничего не знаю)  1  2  3  4  5  6  7  8  9  10  (все знаю)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713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7665" y="1164565"/>
            <a:ext cx="8915400" cy="4623758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ct val="20000"/>
              </a:spcBef>
              <a:buNone/>
              <a:defRPr/>
            </a:pPr>
            <a:r>
              <a:rPr lang="ru-RU" sz="2400" b="1" dirty="0">
                <a:cs typeface="Arial" pitchFamily="34" charset="0"/>
              </a:rPr>
              <a:t>Контакты</a:t>
            </a:r>
          </a:p>
          <a:p>
            <a:pPr marL="0" indent="0" algn="ctr">
              <a:spcBef>
                <a:spcPct val="20000"/>
              </a:spcBef>
              <a:buNone/>
              <a:defRPr/>
            </a:pPr>
            <a:endParaRPr lang="ru-RU" sz="2400" b="1" dirty="0" smtClean="0">
              <a:cs typeface="Arial" pitchFamily="34" charset="0"/>
            </a:endParaRPr>
          </a:p>
          <a:p>
            <a:pPr marL="0" indent="0" algn="ctr">
              <a:spcBef>
                <a:spcPct val="20000"/>
              </a:spcBef>
              <a:buNone/>
              <a:defRPr/>
            </a:pPr>
            <a:r>
              <a:rPr lang="ru-RU" sz="2400" b="1" dirty="0" smtClean="0">
                <a:cs typeface="Arial" pitchFamily="34" charset="0"/>
              </a:rPr>
              <a:t>Кафедра </a:t>
            </a:r>
            <a:r>
              <a:rPr lang="ru-RU" sz="2400" b="1" dirty="0">
                <a:cs typeface="Arial" pitchFamily="34" charset="0"/>
              </a:rPr>
              <a:t>общей педагогики и психологии </a:t>
            </a:r>
          </a:p>
          <a:p>
            <a:pPr marL="0" indent="0" algn="ctr">
              <a:spcBef>
                <a:spcPct val="20000"/>
              </a:spcBef>
              <a:buNone/>
              <a:defRPr/>
            </a:pPr>
            <a:r>
              <a:rPr lang="ru-RU" sz="2400" b="1" dirty="0">
                <a:cs typeface="Arial" pitchFamily="34" charset="0"/>
              </a:rPr>
              <a:t>ГАУ ДПО ЯО </a:t>
            </a:r>
            <a:r>
              <a:rPr lang="ru-RU" sz="2400" b="1" dirty="0" smtClean="0">
                <a:cs typeface="Arial" pitchFamily="34" charset="0"/>
              </a:rPr>
              <a:t>ИРО</a:t>
            </a:r>
          </a:p>
          <a:p>
            <a:pPr marL="0" indent="0" algn="ctr">
              <a:spcBef>
                <a:spcPct val="20000"/>
              </a:spcBef>
              <a:buNone/>
              <a:defRPr/>
            </a:pPr>
            <a:endParaRPr lang="ru-RU" sz="2400" b="1" dirty="0">
              <a:cs typeface="Arial" pitchFamily="34" charset="0"/>
            </a:endParaRPr>
          </a:p>
          <a:p>
            <a:pPr marL="0" indent="0" algn="ctr">
              <a:spcBef>
                <a:spcPct val="20000"/>
              </a:spcBef>
              <a:buNone/>
              <a:defRPr/>
            </a:pPr>
            <a:r>
              <a:rPr lang="ru-RU" sz="2400" dirty="0">
                <a:cs typeface="Arial" pitchFamily="34" charset="0"/>
              </a:rPr>
              <a:t>Ярославль, </a:t>
            </a:r>
            <a:r>
              <a:rPr lang="ru-RU" sz="2400" dirty="0" err="1">
                <a:cs typeface="Arial" pitchFamily="34" charset="0"/>
              </a:rPr>
              <a:t>ул.Богдановича</a:t>
            </a:r>
            <a:r>
              <a:rPr lang="ru-RU" sz="2400" dirty="0">
                <a:cs typeface="Arial" pitchFamily="34" charset="0"/>
              </a:rPr>
              <a:t>, 16, ауд.304, 405</a:t>
            </a:r>
          </a:p>
          <a:p>
            <a:pPr marL="0" indent="0" algn="ctr">
              <a:spcBef>
                <a:spcPct val="20000"/>
              </a:spcBef>
              <a:buNone/>
              <a:defRPr/>
            </a:pPr>
            <a:r>
              <a:rPr lang="ru-RU" sz="2400" dirty="0">
                <a:cs typeface="Arial" pitchFamily="34" charset="0"/>
              </a:rPr>
              <a:t>Тел.: (4852) 48-60-23</a:t>
            </a:r>
          </a:p>
          <a:p>
            <a:pPr marL="0" indent="0" algn="ctr">
              <a:spcBef>
                <a:spcPct val="20000"/>
              </a:spcBef>
              <a:buNone/>
              <a:defRPr/>
            </a:pPr>
            <a:endParaRPr lang="ru-RU" sz="2400" b="1" dirty="0" smtClean="0">
              <a:cs typeface="Arial" pitchFamily="34" charset="0"/>
            </a:endParaRPr>
          </a:p>
          <a:p>
            <a:pPr marL="0" indent="0" algn="ctr">
              <a:spcBef>
                <a:spcPct val="20000"/>
              </a:spcBef>
              <a:buNone/>
              <a:defRPr/>
            </a:pPr>
            <a:r>
              <a:rPr lang="ru-RU" sz="2400" b="1" dirty="0" smtClean="0">
                <a:cs typeface="Arial" pitchFamily="34" charset="0"/>
              </a:rPr>
              <a:t>Татьяна </a:t>
            </a:r>
            <a:r>
              <a:rPr lang="ru-RU" sz="2400" b="1" dirty="0">
                <a:cs typeface="Arial" pitchFamily="34" charset="0"/>
              </a:rPr>
              <a:t>Дмитриевна Яковлева, доцент</a:t>
            </a:r>
          </a:p>
          <a:p>
            <a:pPr marL="0" indent="0" algn="ctr">
              <a:spcBef>
                <a:spcPct val="20000"/>
              </a:spcBef>
              <a:buNone/>
              <a:defRPr/>
            </a:pPr>
            <a:r>
              <a:rPr lang="en-US" sz="2400" dirty="0">
                <a:cs typeface="Arial" pitchFamily="34" charset="0"/>
                <a:hlinkClick r:id="rId2"/>
              </a:rPr>
              <a:t>yaki87ryb@yandex.ru</a:t>
            </a:r>
            <a:endParaRPr lang="en-US" sz="2400" dirty="0">
              <a:cs typeface="Arial" pitchFamily="34" charset="0"/>
            </a:endParaRPr>
          </a:p>
          <a:p>
            <a:pPr marL="0" indent="0" algn="ctr">
              <a:spcBef>
                <a:spcPct val="20000"/>
              </a:spcBef>
              <a:buNone/>
              <a:defRPr/>
            </a:pPr>
            <a:r>
              <a:rPr lang="ru-RU" sz="2400" dirty="0" smtClean="0">
                <a:cs typeface="Arial" pitchFamily="34" charset="0"/>
              </a:rPr>
              <a:t>Тел.: </a:t>
            </a:r>
            <a:r>
              <a:rPr lang="en-US" sz="2400" dirty="0" smtClean="0">
                <a:cs typeface="Arial" pitchFamily="34" charset="0"/>
              </a:rPr>
              <a:t>8-906-638-97-99</a:t>
            </a:r>
            <a:endParaRPr lang="ru-RU" sz="2400" dirty="0"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6239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494" y="38608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Терминологический диктант</a:t>
            </a:r>
            <a:endParaRPr lang="ru-R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61794"/>
              </p:ext>
            </p:extLst>
          </p:nvPr>
        </p:nvGraphicFramePr>
        <p:xfrm>
          <a:off x="757783" y="1500996"/>
          <a:ext cx="8783032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5473"/>
                <a:gridCol w="4027559"/>
              </a:tblGrid>
              <a:tr h="4244963">
                <a:tc>
                  <a:txBody>
                    <a:bodyPr/>
                    <a:lstStyle/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ru-RU" sz="2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Альтернативное разрешение споров</a:t>
                      </a:r>
                    </a:p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ru-RU" sz="2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Восстановление </a:t>
                      </a:r>
                    </a:p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ru-RU" sz="2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Конфиденциальность</a:t>
                      </a:r>
                    </a:p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ru-RU" sz="2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Конфликт</a:t>
                      </a:r>
                    </a:p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ru-RU" sz="2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Медиатор</a:t>
                      </a:r>
                    </a:p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ru-RU" sz="2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Медиативное соглашение </a:t>
                      </a:r>
                    </a:p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ru-RU" sz="2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Миротворческая миссия</a:t>
                      </a:r>
                    </a:p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ru-RU" sz="2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Позиция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ru-RU" sz="2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Процедура медиации</a:t>
                      </a:r>
                    </a:p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ru-RU" sz="2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Примирение</a:t>
                      </a:r>
                    </a:p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ru-RU" sz="2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Процесс переговоров</a:t>
                      </a:r>
                    </a:p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ru-RU" sz="2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Разрешение конфликта </a:t>
                      </a:r>
                    </a:p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ru-RU" sz="2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Соглашение </a:t>
                      </a:r>
                    </a:p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ru-RU" sz="2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Стороны</a:t>
                      </a:r>
                    </a:p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ru-RU" sz="2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Удовлетворенность</a:t>
                      </a:r>
                    </a:p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ru-RU" sz="2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Урегулирование</a:t>
                      </a:r>
                    </a:p>
                    <a:p>
                      <a:endParaRPr lang="ru-RU" sz="2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1374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7334" y="77638"/>
            <a:ext cx="10515600" cy="911584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Семинар – это…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5600" y="711200"/>
            <a:ext cx="11592560" cy="6553200"/>
          </a:xfrm>
        </p:spPr>
        <p:txBody>
          <a:bodyPr>
            <a:normAutofit/>
          </a:bodyPr>
          <a:lstStyle/>
          <a:p>
            <a:pPr fontAlgn="base"/>
            <a:r>
              <a:rPr lang="ru-RU" sz="2000" dirty="0" smtClean="0"/>
              <a:t>(</a:t>
            </a:r>
            <a:r>
              <a:rPr lang="ru-RU" sz="2000" dirty="0"/>
              <a:t>от лат. </a:t>
            </a:r>
            <a:r>
              <a:rPr lang="en-US" sz="2000" i="1" dirty="0" err="1"/>
              <a:t>seminarium</a:t>
            </a:r>
            <a:r>
              <a:rPr lang="ru-RU" sz="2000" dirty="0"/>
              <a:t>-рассадник) – вид групповых занятий по какой-либо научной, учебной и другой проблеме, обсуждение участниками заранее подготовленных сообщений, докладов и т.п. </a:t>
            </a:r>
            <a:r>
              <a:rPr lang="ru-RU" sz="1200" u="sng" dirty="0">
                <a:hlinkClick r:id="rId2"/>
              </a:rPr>
              <a:t>http://dic.academic.ru/dic.nsf/enc3p/268242</a:t>
            </a:r>
            <a:r>
              <a:rPr lang="ru-RU" sz="1200" dirty="0"/>
              <a:t> </a:t>
            </a:r>
          </a:p>
          <a:p>
            <a:r>
              <a:rPr lang="ru-RU" sz="2000" b="1" dirty="0"/>
              <a:t>СЕМИНА́Р</a:t>
            </a:r>
            <a:r>
              <a:rPr lang="ru-RU" sz="2000" dirty="0"/>
              <a:t> (от </a:t>
            </a:r>
            <a:r>
              <a:rPr lang="ru-RU" sz="2000" dirty="0">
                <a:hlinkClick r:id="rId3" tooltip="Латинский язык"/>
              </a:rPr>
              <a:t>лат.</a:t>
            </a:r>
            <a:r>
              <a:rPr lang="ru-RU" sz="2000" dirty="0"/>
              <a:t> </a:t>
            </a:r>
            <a:r>
              <a:rPr lang="la-Latn" sz="2000" i="1" dirty="0"/>
              <a:t>seminarium</a:t>
            </a:r>
            <a:r>
              <a:rPr lang="ru-RU" sz="2000" dirty="0"/>
              <a:t> — рассадник, теплица) — форма учебно-практических занятий, при которой учащиеся (студенты, стажёры) обсуждают сообщения, доклады и рефераты, выполненные ими по результатам учебных или научных исследований под руководством преподавателя. Преподаватель в этом случае является координатором обсуждений темы семинара, подготовка к которому является обязательной. Поэтому тема семинара и основные источники обсуждения предъявляются до обсуждения для детального ознакомления, изучения. Цели обсуждений направлены на формирование навыков профессиональной полемики и закрепление обсуждаемого материала. </a:t>
            </a:r>
            <a:r>
              <a:rPr lang="ru-RU" sz="1200" u="sng" dirty="0" smtClean="0">
                <a:hlinkClick r:id="rId4"/>
              </a:rPr>
              <a:t>https</a:t>
            </a:r>
            <a:r>
              <a:rPr lang="ru-RU" sz="1200" u="sng" dirty="0">
                <a:hlinkClick r:id="rId4"/>
              </a:rPr>
              <a:t>://ru.wikipedia.org/wiki/Семинар</a:t>
            </a:r>
            <a:r>
              <a:rPr lang="ru-RU" sz="1200" dirty="0"/>
              <a:t> </a:t>
            </a:r>
          </a:p>
          <a:p>
            <a:r>
              <a:rPr lang="ru-RU" sz="2000" b="1" dirty="0" smtClean="0"/>
              <a:t>СЕМИНАР</a:t>
            </a:r>
            <a:r>
              <a:rPr lang="ru-RU" sz="2000" dirty="0" smtClean="0"/>
              <a:t> – это одна из форм обучения, в которой теория обязательно опирается на практику. Суть методики проведения семинара заключается в следующем: выступающий предлагает присутствующим прослушать лекционный материал, который может включать также показ фильмов, иллюстраций, слайдов. Далее все услышанное и увиденное обсуждается. Присутствующие на проведении тренингов и семинаров могут задать свои вопросы, поделиться мнением или же попытать применить услышанные сведения на практике</a:t>
            </a:r>
            <a:r>
              <a:rPr lang="ru-RU" sz="1200" dirty="0" smtClean="0"/>
              <a:t>. </a:t>
            </a:r>
            <a:r>
              <a:rPr lang="ru-RU" sz="1200" i="1" u="sng" dirty="0" smtClean="0">
                <a:hlinkClick r:id="rId5"/>
              </a:rPr>
              <a:t>http://galaktica.ru/provedenie_seminarov</a:t>
            </a:r>
            <a:r>
              <a:rPr lang="ru-RU" sz="1200" i="1" dirty="0" smtClean="0"/>
              <a:t> </a:t>
            </a:r>
            <a:endParaRPr lang="ru-RU" sz="12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3791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Типы семинаров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86559"/>
            <a:ext cx="10205720" cy="4981659"/>
          </a:xfrm>
        </p:spPr>
        <p:txBody>
          <a:bodyPr>
            <a:normAutofit/>
          </a:bodyPr>
          <a:lstStyle/>
          <a:p>
            <a:pPr fontAlgn="base">
              <a:lnSpc>
                <a:spcPct val="150000"/>
              </a:lnSpc>
            </a:pPr>
            <a:r>
              <a:rPr lang="ru-RU" sz="2000" b="1" i="1" dirty="0" smtClean="0"/>
              <a:t>УЧЕБНЫЙ СЕМИНАР </a:t>
            </a:r>
            <a:r>
              <a:rPr lang="ru-RU" sz="2000" dirty="0" smtClean="0"/>
              <a:t>проводится с целью закрепления учебного материала в памяти, отработки умений и формирования навыков деятельности или высокой степени компетентности по разным вопросам.</a:t>
            </a:r>
          </a:p>
          <a:p>
            <a:pPr fontAlgn="base">
              <a:lnSpc>
                <a:spcPct val="150000"/>
              </a:lnSpc>
            </a:pPr>
            <a:r>
              <a:rPr lang="ru-RU" sz="2000" b="1" i="1" dirty="0" smtClean="0"/>
              <a:t>НАУЧНО-ПРАКТИЧЕСКИЙ СЕМИНАР </a:t>
            </a:r>
            <a:r>
              <a:rPr lang="ru-RU" sz="2000" dirty="0" smtClean="0"/>
              <a:t>– мероприятие, организуемое с целью выработки какого-либо решения или мнения по поводу разных проблем интересующих специалистов, прежде всего ученых, то есть научных работников и практиков, которые применяют те или иные методы и технологии для разрешения существующих трудностей, ради которых и был организован такой семинар. </a:t>
            </a:r>
            <a:r>
              <a:rPr lang="ru-RU" sz="1200" i="1" u="sng" dirty="0" smtClean="0">
                <a:hlinkClick r:id="rId2"/>
              </a:rPr>
              <a:t>http://otvety.google.ru/otvety/thread?tid=7304a352788c9540</a:t>
            </a:r>
            <a:r>
              <a:rPr lang="ru-RU" sz="1200" i="1" dirty="0" smtClean="0"/>
              <a:t> </a:t>
            </a:r>
            <a:endParaRPr lang="ru-RU" sz="1200" dirty="0" smtClean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81907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92702" y="1215709"/>
            <a:ext cx="7301620" cy="3880773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 smtClean="0"/>
              <a:t>	Каковы основные </a:t>
            </a:r>
            <a:endParaRPr lang="ru-RU" sz="3600" dirty="0"/>
          </a:p>
          <a:p>
            <a:pPr marL="0" indent="0">
              <a:buNone/>
            </a:pPr>
            <a:r>
              <a:rPr lang="ru-RU" sz="3600" dirty="0" smtClean="0"/>
              <a:t>	характеристики/элементы 	</a:t>
            </a:r>
            <a:endParaRPr lang="ru-RU" sz="3600" dirty="0"/>
          </a:p>
          <a:p>
            <a:pPr marL="0" indent="0">
              <a:buNone/>
            </a:pPr>
            <a:r>
              <a:rPr lang="ru-RU" sz="3600" dirty="0" smtClean="0"/>
              <a:t>	семинара?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5354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840" y="2160589"/>
            <a:ext cx="8014162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Сформулируйте возможную тему </a:t>
            </a:r>
          </a:p>
          <a:p>
            <a:pPr marL="0" indent="0">
              <a:buNone/>
            </a:pPr>
            <a:r>
              <a:rPr lang="ru-RU" sz="3600" dirty="0" smtClean="0"/>
              <a:t>и цель семинара </a:t>
            </a:r>
          </a:p>
          <a:p>
            <a:pPr marL="0" indent="0">
              <a:buNone/>
            </a:pPr>
            <a:r>
              <a:rPr lang="ru-RU" sz="3600" dirty="0" smtClean="0"/>
              <a:t>по отдельным элементам </a:t>
            </a:r>
          </a:p>
          <a:p>
            <a:pPr marL="0" indent="0">
              <a:buNone/>
            </a:pPr>
            <a:r>
              <a:rPr lang="ru-RU" sz="3600" dirty="0" smtClean="0"/>
              <a:t>его содержания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58089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311593" y="13208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</a:rPr>
              <a:t>Требования к программе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1917549"/>
              </p:ext>
            </p:extLst>
          </p:nvPr>
        </p:nvGraphicFramePr>
        <p:xfrm>
          <a:off x="792480" y="1050291"/>
          <a:ext cx="9144000" cy="5637211"/>
        </p:xfrm>
        <a:graphic>
          <a:graphicData uri="http://schemas.openxmlformats.org/drawingml/2006/table">
            <a:tbl>
              <a:tblPr/>
              <a:tblGrid>
                <a:gridCol w="650875"/>
                <a:gridCol w="2881313"/>
                <a:gridCol w="5611812"/>
              </a:tblGrid>
              <a:tr h="273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№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Требования к программе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Чем они обеспечиваются?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500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Актуальность,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 нацеленность на решение ключевых проблем данной школы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Специальным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проблемно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-ориентированным анализом состояния дел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500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Прогностичность, ориентация на удовлетворение «завтрашнего» социального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заказа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Осуществлением прогнозирования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изменений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 внешней среды, социального заказа, внутреннего инновационного потенциала школы, последствий планируемых нововведений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603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Напряженность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, нацеленность на максимально возможные результаты при рациональном использовании имеющихся ресурсов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Оптимизационным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 мышлением авторов программы с его нацеленностью на выбор наиболее рационального и экономичного из имеющихся вариантов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8603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Реалистичность и реализуемость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, соответствие требуемых и имеющихся (в том числе возникающих в процессе выполнения) возможностей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Трезвостью мышления разработчиков, обязательным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просчетом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 всех возможностей, включая финансовые ресурсы, нацеленностью на реализацию, а не использование в качестве декларации или формального документа, который «требует начальство»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492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5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Системность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Опорой на стратегию системных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изменений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, системным характером планируемых нововведений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73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6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Целеустремленность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Четким выбором областей и центров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целеполагания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 в школе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492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Стратегичность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, движение от общего и концептуального – к конкретике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Отказом от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преждевременной детализации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программных решений, выработкой стратегий обновления ОУ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492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Полнота и целостность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Наличием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системного образа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школы, отражением в программе основных частей ОО и связей между ними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73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Проработанность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Подробной и детальной проработкой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планируемых нововведений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492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10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Ресурсная обеспеченность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Расчетом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 необходимых ресурсов и планомерными действиями по их получению и использованию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2557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8163454"/>
              </p:ext>
            </p:extLst>
          </p:nvPr>
        </p:nvGraphicFramePr>
        <p:xfrm>
          <a:off x="762000" y="242254"/>
          <a:ext cx="9036050" cy="6391275"/>
        </p:xfrm>
        <a:graphic>
          <a:graphicData uri="http://schemas.openxmlformats.org/drawingml/2006/table">
            <a:tbl>
              <a:tblPr/>
              <a:tblGrid>
                <a:gridCol w="644525"/>
                <a:gridCol w="2687638"/>
                <a:gridCol w="5703887"/>
              </a:tblGrid>
              <a:tr h="447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№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Требования к программе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Чем они обеспечиваются?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397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11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Управляемость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Постоянным управленческим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сопровождением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 разработки и реализации программы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397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12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Контролируемость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Максимально возможной точностью и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операциональностью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целей, задач, рубежей, ориентиров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500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13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Чувствительность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 к сбоям, гибкость, профилактическая направленность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Введением в программу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промежуточных и контрольных точек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для внесения в случае необходимости оперативных корректив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47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14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Открытость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Информированием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 участников образовательного процесса и социальных партнеров школы, возможностью коррекции действий программы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603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15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Привлекательность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Здоровой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амбициозностью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 целей,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ясностью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 возможных последствий, участием значимых людей, умением руководителей мотивировать подчиненных, прямым стимулированием участия со стороны руководства школы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8603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16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Интегрирующая, консолидирующая направленность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(по отношению к школе и ее социальным партнерам)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Вовлеченностью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 членов сообщества в разработку программы, принятием на себя части ответственности за ее выполнение, интенсификацией общения и коммуникации в коллективе в ходе подобной творческой работы, отказом от келейности в подготовке документа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603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17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Индивидуальность,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соответствие специфике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 образовательного учреждения, его коллектива, авторский характер документа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Нацеленностью на решение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специфических (а не глобальных) проблем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школы при максимальном учете и отражении ее особенностей, отказом от практики написания программ внешними специалистами без участия работников ОУ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873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18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Информативность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Полнотой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 структуры и содержательностью описания нововведений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500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19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Логичность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 построения, обозримость, понятность для читателя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Четкой логической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структурой, наличием оглавления, связок, шрифтовых выделений, языковой культурой, корректностью терминологии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47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20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Культура оформления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Вниманием к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единству содержания и внешней формы документа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pitchFamily="34" charset="0"/>
                          <a:cs typeface="Times New Roman" pitchFamily="18" charset="0"/>
                        </a:rPr>
                        <a:t>, использованием современных технических средств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6" marB="95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4459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3489" y="295510"/>
            <a:ext cx="8596668" cy="1320800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Процесс медиации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1919536" y="1484784"/>
            <a:ext cx="6912768" cy="1482464"/>
          </a:xfrm>
          <a:prstGeom prst="downArrow">
            <a:avLst>
              <a:gd name="adj1" fmla="val 50000"/>
              <a:gd name="adj2" fmla="val 27748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latin typeface="Times New Roman"/>
              </a:rPr>
              <a:t>Медиатор готовит стороны и поддерживает процесс медиации</a:t>
            </a:r>
          </a:p>
        </p:txBody>
      </p:sp>
      <p:sp>
        <p:nvSpPr>
          <p:cNvPr id="5" name="Стрелка вверх 4"/>
          <p:cNvSpPr/>
          <p:nvPr/>
        </p:nvSpPr>
        <p:spPr>
          <a:xfrm>
            <a:off x="1524000" y="4581128"/>
            <a:ext cx="2699792" cy="1944216"/>
          </a:xfrm>
          <a:prstGeom prst="upArrow">
            <a:avLst>
              <a:gd name="adj1" fmla="val 50000"/>
              <a:gd name="adj2" fmla="val 18847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Участники  закрыты и не готовы решать ситуацию</a:t>
            </a:r>
          </a:p>
        </p:txBody>
      </p:sp>
      <p:sp>
        <p:nvSpPr>
          <p:cNvPr id="6" name="Стрелка вверх 5"/>
          <p:cNvSpPr/>
          <p:nvPr/>
        </p:nvSpPr>
        <p:spPr>
          <a:xfrm>
            <a:off x="3359696" y="4221088"/>
            <a:ext cx="3059832" cy="2304256"/>
          </a:xfrm>
          <a:prstGeom prst="upArrow">
            <a:avLst>
              <a:gd name="adj1" fmla="val 50000"/>
              <a:gd name="adj2" fmla="val 18847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Участники  готовы принять на себя ответствен</a:t>
            </a:r>
          </a:p>
          <a:p>
            <a:pPr algn="ctr"/>
            <a:r>
              <a:rPr lang="ru-RU" dirty="0" err="1"/>
              <a:t>ность</a:t>
            </a:r>
            <a:r>
              <a:rPr lang="ru-RU" dirty="0"/>
              <a:t> за поиски выхода</a:t>
            </a:r>
          </a:p>
        </p:txBody>
      </p:sp>
      <p:sp>
        <p:nvSpPr>
          <p:cNvPr id="7" name="Стрелка вверх 6"/>
          <p:cNvSpPr/>
          <p:nvPr/>
        </p:nvSpPr>
        <p:spPr>
          <a:xfrm>
            <a:off x="5951984" y="3933056"/>
            <a:ext cx="2592288" cy="2592288"/>
          </a:xfrm>
          <a:prstGeom prst="upArrow">
            <a:avLst>
              <a:gd name="adj1" fmla="val 50000"/>
              <a:gd name="adj2" fmla="val 20147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Участники вместе ищут решение</a:t>
            </a:r>
          </a:p>
        </p:txBody>
      </p:sp>
      <p:sp>
        <p:nvSpPr>
          <p:cNvPr id="8" name="Стрелка вверх 7"/>
          <p:cNvSpPr/>
          <p:nvPr/>
        </p:nvSpPr>
        <p:spPr>
          <a:xfrm>
            <a:off x="7968208" y="3645024"/>
            <a:ext cx="2699792" cy="2864882"/>
          </a:xfrm>
          <a:prstGeom prst="upArrow">
            <a:avLst>
              <a:gd name="adj1" fmla="val 50000"/>
              <a:gd name="adj2" fmla="val 2185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Участники выполняют свое решение за пределами встречи</a:t>
            </a:r>
          </a:p>
        </p:txBody>
      </p:sp>
      <p:sp>
        <p:nvSpPr>
          <p:cNvPr id="9" name="Стрелка вправо 8"/>
          <p:cNvSpPr/>
          <p:nvPr/>
        </p:nvSpPr>
        <p:spPr>
          <a:xfrm>
            <a:off x="1767406" y="3160392"/>
            <a:ext cx="6488834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8544272" y="3160392"/>
            <a:ext cx="1752240" cy="484632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36684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79</TotalTime>
  <Words>1030</Words>
  <Application>Microsoft Office PowerPoint</Application>
  <PresentationFormat>Широкоэкранный</PresentationFormat>
  <Paragraphs>214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Arial CYR</vt:lpstr>
      <vt:lpstr>Calibri</vt:lpstr>
      <vt:lpstr>Times New Roman</vt:lpstr>
      <vt:lpstr>Trebuchet MS</vt:lpstr>
      <vt:lpstr>Wingdings 3</vt:lpstr>
      <vt:lpstr>Грань</vt:lpstr>
      <vt:lpstr>СЕМИНАР КАК СПОСОБ ОСВОЕНИЯ ОСНОВНЫХ ПОДХОДОВ И ПРОЦЕДУР  ВОССТАНОВИТЕЛЬНОЙ МЕДИАЦИИ</vt:lpstr>
      <vt:lpstr>Терминологический диктант</vt:lpstr>
      <vt:lpstr>Семинар – это…</vt:lpstr>
      <vt:lpstr>Типы семинаров</vt:lpstr>
      <vt:lpstr>Презентация PowerPoint</vt:lpstr>
      <vt:lpstr>Презентация PowerPoint</vt:lpstr>
      <vt:lpstr>Требования к программе</vt:lpstr>
      <vt:lpstr>Презентация PowerPoint</vt:lpstr>
      <vt:lpstr>Процесс медиации</vt:lpstr>
      <vt:lpstr>Позиция медиатора</vt:lpstr>
      <vt:lpstr>Презентация PowerPoint</vt:lpstr>
      <vt:lpstr>Особенности </vt:lpstr>
      <vt:lpstr>Презентация PowerPoint</vt:lpstr>
      <vt:lpstr>Презентация PowerPoint</vt:lpstr>
      <vt:lpstr>Презентация PowerPoint</vt:lpstr>
      <vt:lpstr>Вопросы для рефлексии семинара 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 КАК СПОСОБ ОСВОЕНИЯ ОСНОВНЫХ ПОДХОДОВ И ПРОЦЕДУР  ВОССТАНОВИТЕЛЬНОЙ МЕДИАЦИИ</dc:title>
  <dc:creator>Пользователь Windows</dc:creator>
  <cp:lastModifiedBy>Пользователь Windows</cp:lastModifiedBy>
  <cp:revision>10</cp:revision>
  <dcterms:created xsi:type="dcterms:W3CDTF">2017-10-05T07:16:18Z</dcterms:created>
  <dcterms:modified xsi:type="dcterms:W3CDTF">2017-10-05T11:25:18Z</dcterms:modified>
</cp:coreProperties>
</file>