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60" r:id="rId6"/>
    <p:sldId id="261" r:id="rId7"/>
    <p:sldId id="264" r:id="rId8"/>
    <p:sldId id="265" r:id="rId9"/>
    <p:sldId id="266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2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05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92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696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156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864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90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471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481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0680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903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3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183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631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563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346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76507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973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4966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20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9297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97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21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34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65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81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79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15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14F2DB-DCF3-4F1E-8B80-A34475D4C56F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7CDC74A-99B1-4110-998E-FD466C1549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404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microsoft.com/office/2007/relationships/hdphoto" Target="../media/hdphoto1.wdp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image" Target="../media/image3.png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microsoft.com/office/2007/relationships/hdphoto" Target="../media/hdphoto2.wdp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http://i.allday2.com/f1/03/54/1368904024_glav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226" y="0"/>
            <a:ext cx="9192456" cy="687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23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95828" flipV="1">
            <a:off x="5035381" y="5601041"/>
            <a:ext cx="520864" cy="489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123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54362">
            <a:off x="3791576" y="5686780"/>
            <a:ext cx="577383" cy="44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 userDrawn="1"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8782">
            <a:off x="5172053" y="5874992"/>
            <a:ext cx="1311118" cy="9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3"/>
          <p:cNvPicPr>
            <a:picLocks noChangeAspect="1" noChangeArrowheads="1"/>
          </p:cNvPicPr>
          <p:nvPr userDrawn="1"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6859">
            <a:off x="2818116" y="5911929"/>
            <a:ext cx="1214804" cy="899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 userDrawn="1"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3" y="4231964"/>
            <a:ext cx="31242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1"/>
          <p:cNvPicPr>
            <a:picLocks noChangeAspect="1" noChangeArrowheads="1"/>
          </p:cNvPicPr>
          <p:nvPr userDrawn="1"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34357" y="4221956"/>
            <a:ext cx="299715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13"/>
          <p:cNvPicPr>
            <a:picLocks noChangeAspect="1" noChangeArrowheads="1"/>
          </p:cNvPicPr>
          <p:nvPr userDrawn="1"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596" y="5734027"/>
            <a:ext cx="1449492" cy="107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86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18" descr="http://i.allday2.com/f1/03/54/1368904024_glav.jpg"/>
          <p:cNvPicPr>
            <a:picLocks noChangeAspect="1" noChangeArrowheads="1"/>
          </p:cNvPicPr>
          <p:nvPr userDrawn="1"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226" y="0"/>
            <a:ext cx="9192456" cy="687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 userDrawn="1"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123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95828" flipV="1">
            <a:off x="5035381" y="5601041"/>
            <a:ext cx="520864" cy="489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2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123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54362">
            <a:off x="3791576" y="5686780"/>
            <a:ext cx="577383" cy="441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/>
          <p:cNvPicPr>
            <a:picLocks noChangeAspect="1" noChangeArrowheads="1"/>
          </p:cNvPicPr>
          <p:nvPr userDrawn="1"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8782">
            <a:off x="5172053" y="5874992"/>
            <a:ext cx="1311118" cy="9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/>
          <p:cNvPicPr>
            <a:picLocks noChangeAspect="1" noChangeArrowheads="1"/>
          </p:cNvPicPr>
          <p:nvPr userDrawn="1"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06859">
            <a:off x="2818116" y="5911929"/>
            <a:ext cx="1214804" cy="899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/>
          <p:cNvPicPr>
            <a:picLocks noChangeAspect="1" noChangeArrowheads="1"/>
          </p:cNvPicPr>
          <p:nvPr userDrawn="1"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3" y="4231964"/>
            <a:ext cx="312420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1"/>
          <p:cNvPicPr>
            <a:picLocks noChangeAspect="1" noChangeArrowheads="1"/>
          </p:cNvPicPr>
          <p:nvPr userDrawn="1"/>
        </p:nvPicPr>
        <p:blipFill>
          <a:blip r:embed="rId2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34357" y="4221956"/>
            <a:ext cx="299715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3"/>
          <p:cNvPicPr>
            <a:picLocks noChangeAspect="1" noChangeArrowheads="1"/>
          </p:cNvPicPr>
          <p:nvPr userDrawn="1"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596" y="5734027"/>
            <a:ext cx="1449492" cy="1073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0196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1556792"/>
            <a:ext cx="67687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 </a:t>
            </a:r>
            <a:r>
              <a:rPr lang="ru-RU" sz="28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Дополнительная общеобразовательная программа – дополнительная общеразвивающая программа </a:t>
            </a:r>
            <a:endParaRPr lang="ru-RU" sz="2800" b="1" dirty="0" smtClean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8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40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«СЕМЕЙНЫЙ КАЛЕЙДОСКОП» </a:t>
            </a:r>
            <a:endParaRPr lang="ru-RU" sz="40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67944" y="4881934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ru-RU" sz="20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Ерохина А.В., педагог-психолог </a:t>
            </a:r>
          </a:p>
          <a:p>
            <a:r>
              <a:rPr lang="ru-RU" sz="20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МУ ЦППМС </a:t>
            </a:r>
            <a:endParaRPr lang="ru-RU" sz="2000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81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692696"/>
            <a:ext cx="7126560" cy="2088232"/>
          </a:xfrm>
        </p:spPr>
        <p:txBody>
          <a:bodyPr>
            <a:normAutofit/>
          </a:bodyPr>
          <a:lstStyle/>
          <a:p>
            <a:r>
              <a:rPr lang="ru-RU" sz="31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Программа </a:t>
            </a:r>
            <a:r>
              <a:rPr lang="ru-RU" sz="31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направлена на </a:t>
            </a:r>
            <a:r>
              <a:rPr lang="ru-RU" sz="31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формирование у старшеклассников психологической готовности к созданию семьи</a:t>
            </a:r>
            <a:endParaRPr lang="ru-RU" sz="31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0768" y="3140968"/>
            <a:ext cx="7702624" cy="201622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ЦЕЛЕВАЯ ГРУППА</a:t>
            </a:r>
            <a:r>
              <a:rPr lang="ru-RU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учащиеся 10-11-х классов </a:t>
            </a:r>
          </a:p>
        </p:txBody>
      </p:sp>
    </p:spTree>
    <p:extLst>
      <p:ext uri="{BB962C8B-B14F-4D97-AF65-F5344CB8AC3E}">
        <p14:creationId xmlns:p14="http://schemas.microsoft.com/office/powerpoint/2010/main" val="13434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1"/>
          </a:xfrm>
        </p:spPr>
        <p:txBody>
          <a:bodyPr/>
          <a:lstStyle/>
          <a:p>
            <a:r>
              <a:rPr lang="ru-RU" b="1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Цель программы:</a:t>
            </a:r>
            <a:endParaRPr lang="ru-RU" b="1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340768"/>
            <a:ext cx="7772400" cy="4298032"/>
          </a:xfrm>
        </p:spPr>
        <p:txBody>
          <a:bodyPr>
            <a:normAutofit/>
          </a:bodyPr>
          <a:lstStyle/>
          <a:p>
            <a:pPr algn="just"/>
            <a:endParaRPr lang="ru-RU" sz="2400" dirty="0" smtClean="0">
              <a:solidFill>
                <a:srgbClr val="7030A0"/>
              </a:solidFill>
            </a:endParaRPr>
          </a:p>
          <a:p>
            <a:r>
              <a:rPr lang="ru-RU" sz="28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Способствовать </a:t>
            </a: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формированию и развитию </a:t>
            </a:r>
            <a:r>
              <a:rPr lang="ru-RU" sz="28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отношений партнерства и сотрудничества в   будущей семье,  позитивного и ответственного отношения к будущему </a:t>
            </a:r>
            <a:r>
              <a:rPr lang="ru-RU" sz="2800" dirty="0" err="1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родительству</a:t>
            </a:r>
            <a:r>
              <a:rPr lang="ru-RU" sz="24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066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260649"/>
            <a:ext cx="7773338" cy="936103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006600"/>
                </a:solidFill>
              </a:rPr>
              <a:t>Задачи: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196752"/>
            <a:ext cx="7772870" cy="43784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5332" y="1443841"/>
            <a:ext cx="79191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rgbClr val="7030A0"/>
                </a:solidFill>
                <a:latin typeface="Calibri" panose="020F0502020204030204" pitchFamily="34" charset="0"/>
                <a:ea typeface="Times New Roman CYR" panose="02020603050405020304" pitchFamily="18" charset="0"/>
                <a:cs typeface="Calibri" panose="020F0502020204030204" pitchFamily="34" charset="0"/>
              </a:rPr>
              <a:t>Повысить уровень информированности </a:t>
            </a:r>
            <a:r>
              <a:rPr lang="ru-RU" sz="24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 CYR" panose="02020603050405020304" pitchFamily="18" charset="0"/>
                <a:cs typeface="Calibri" panose="020F0502020204030204" pitchFamily="34" charset="0"/>
              </a:rPr>
              <a:t>учащихся о </a:t>
            </a:r>
            <a:r>
              <a:rPr lang="ru-RU" sz="2400" dirty="0">
                <a:solidFill>
                  <a:srgbClr val="7030A0"/>
                </a:solidFill>
                <a:latin typeface="Calibri" panose="020F0502020204030204" pitchFamily="34" charset="0"/>
                <a:ea typeface="Times New Roman CYR" panose="02020603050405020304" pitchFamily="18" charset="0"/>
                <a:cs typeface="Calibri" panose="020F0502020204030204" pitchFamily="34" charset="0"/>
              </a:rPr>
              <a:t>психологических основах семейных отношений. </a:t>
            </a:r>
            <a:endParaRPr lang="ru-RU" sz="24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rgbClr val="7030A0"/>
                </a:solidFill>
                <a:latin typeface="Calibri" panose="020F0502020204030204" pitchFamily="34" charset="0"/>
                <a:ea typeface="Times New Roman CYR" panose="02020603050405020304" pitchFamily="18" charset="0"/>
                <a:cs typeface="Calibri" panose="020F0502020204030204" pitchFamily="34" charset="0"/>
              </a:rPr>
              <a:t>Способствовать формированию у старшеклассников </a:t>
            </a:r>
            <a:r>
              <a:rPr lang="ru-RU" sz="24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 CYR" panose="02020603050405020304" pitchFamily="18" charset="0"/>
                <a:cs typeface="Calibri" panose="020F0502020204030204" pitchFamily="34" charset="0"/>
              </a:rPr>
              <a:t> представлений о </a:t>
            </a:r>
            <a:r>
              <a:rPr lang="ru-RU" sz="2400" dirty="0">
                <a:solidFill>
                  <a:srgbClr val="7030A0"/>
                </a:solidFill>
                <a:latin typeface="Calibri" panose="020F0502020204030204" pitchFamily="34" charset="0"/>
                <a:ea typeface="Times New Roman CYR" panose="02020603050405020304" pitchFamily="18" charset="0"/>
                <a:cs typeface="Calibri" panose="020F0502020204030204" pitchFamily="34" charset="0"/>
              </a:rPr>
              <a:t>семье как </a:t>
            </a:r>
            <a:r>
              <a:rPr lang="ru-RU" sz="24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 CYR" panose="02020603050405020304" pitchFamily="18" charset="0"/>
                <a:cs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7030A0"/>
                </a:solidFill>
                <a:latin typeface="Calibri" panose="020F0502020204030204" pitchFamily="34" charset="0"/>
                <a:ea typeface="Times New Roman CYR" panose="02020603050405020304" pitchFamily="18" charset="0"/>
                <a:cs typeface="Calibri" panose="020F0502020204030204" pitchFamily="34" charset="0"/>
              </a:rPr>
              <a:t>ценности. </a:t>
            </a:r>
            <a:endParaRPr lang="ru-RU" sz="2400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Создать </a:t>
            </a:r>
            <a:r>
              <a:rPr lang="ru-RU" sz="2400" dirty="0" smtClean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условия участникам программы </a:t>
            </a:r>
            <a:r>
              <a:rPr lang="ru-RU" sz="24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для понимания своей личности, осознания своих половых, социальных и семейных ролей, принятия себя и окружающих.</a:t>
            </a:r>
          </a:p>
          <a:p>
            <a:pPr marL="342900" lvl="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2400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Способствовать овладению  первичными навыками эффективного общения на разных уровнях, конструктивного разрешения конфликтов</a:t>
            </a: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ru-RU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30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116632"/>
            <a:ext cx="7773338" cy="1080120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Этапы реализации программы</a:t>
            </a:r>
            <a:endParaRPr lang="ru-RU" sz="4400" b="1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196753"/>
            <a:ext cx="7560840" cy="46805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Диагностический</a:t>
            </a:r>
            <a:r>
              <a:rPr lang="ru-RU" sz="28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ru-RU" sz="28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тестирование, анкетирование участников</a:t>
            </a:r>
            <a:endParaRPr lang="ru-RU" dirty="0" smtClean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Основной</a:t>
            </a:r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Проведение обучающих занятий. 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Количество занятий</a:t>
            </a: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ru-RU" sz="28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ru-RU" sz="28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ru-RU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Продолжительность занятия</a:t>
            </a: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ru-RU" sz="28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45-60</a:t>
            </a:r>
            <a:r>
              <a:rPr lang="ru-RU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мин.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Количество участников</a:t>
            </a: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ru-RU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до </a:t>
            </a:r>
            <a:r>
              <a:rPr lang="ru-RU" sz="28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 </a:t>
            </a: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чел.</a:t>
            </a:r>
          </a:p>
          <a:p>
            <a:pPr marL="0" indent="0" algn="just">
              <a:buNone/>
            </a:pPr>
            <a:r>
              <a:rPr lang="ru-RU" b="1" i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Периодичность встреч: </a:t>
            </a:r>
            <a:r>
              <a:rPr lang="ru-RU" b="1" i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28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ru-RU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 в неделю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Заключительный:</a:t>
            </a:r>
            <a:r>
              <a:rPr lang="ru-RU" sz="2800" b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проведение </a:t>
            </a: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повторной диагностики, анализ и обобщение опыта.</a:t>
            </a:r>
          </a:p>
          <a:p>
            <a:pPr marL="0" indent="0" algn="just">
              <a:buNone/>
            </a:pPr>
            <a:endParaRPr lang="ru-RU" dirty="0" smtClean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3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116632"/>
            <a:ext cx="7773338" cy="1440161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Разделы программы:</a:t>
            </a:r>
            <a:endParaRPr lang="ru-RU" sz="4000" b="1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412777"/>
            <a:ext cx="7772870" cy="4378424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7030A0"/>
              </a:buClr>
              <a:buAutoNum type="arabicPeriod"/>
            </a:pPr>
            <a:r>
              <a:rPr lang="ru-RU" sz="36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Кто я? Какой я? </a:t>
            </a:r>
            <a:r>
              <a:rPr lang="ru-RU" sz="2400" i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(самоидентификация)</a:t>
            </a:r>
            <a:endParaRPr lang="ru-RU" sz="2400" i="1" dirty="0" smtClean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Clr>
                <a:srgbClr val="7030A0"/>
              </a:buClr>
              <a:buAutoNum type="arabicPeriod"/>
            </a:pPr>
            <a:r>
              <a:rPr lang="ru-RU" sz="36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Мальчики и девочки </a:t>
            </a:r>
            <a:r>
              <a:rPr lang="ru-RU" sz="2400" i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ru-RU" sz="2400" i="1" dirty="0" err="1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полоролевая</a:t>
            </a:r>
            <a:r>
              <a:rPr lang="ru-RU" sz="2400" i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социализация)</a:t>
            </a:r>
            <a:endParaRPr lang="ru-RU" sz="2400" i="1" dirty="0" smtClean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Clr>
                <a:srgbClr val="7030A0"/>
              </a:buClr>
              <a:buAutoNum type="arabicPeriod"/>
            </a:pPr>
            <a:r>
              <a:rPr lang="ru-RU" sz="36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Моя будущая семья </a:t>
            </a:r>
            <a:r>
              <a:rPr lang="ru-RU" sz="2400" i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(формирование представлений </a:t>
            </a:r>
            <a:r>
              <a:rPr lang="ru-RU" sz="2400" i="1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собственной семейной жизни)</a:t>
            </a:r>
            <a:endParaRPr lang="ru-RU" sz="2400" i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16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332657"/>
            <a:ext cx="7773338" cy="1512168"/>
          </a:xfrm>
        </p:spPr>
        <p:txBody>
          <a:bodyPr>
            <a:normAutofit fontScale="90000"/>
          </a:bodyPr>
          <a:lstStyle/>
          <a:p>
            <a:r>
              <a:rPr lang="ru-RU" altLang="ru-RU" sz="3600" b="1" dirty="0">
                <a:solidFill>
                  <a:srgbClr val="006600"/>
                </a:solidFill>
              </a:rPr>
              <a:t>Формы и методы работы на основном </a:t>
            </a:r>
            <a:r>
              <a:rPr lang="ru-RU" altLang="ru-RU" sz="3600" b="1" dirty="0" smtClean="0">
                <a:solidFill>
                  <a:srgbClr val="006600"/>
                </a:solidFill>
              </a:rPr>
              <a:t>этапе реализации программы</a:t>
            </a:r>
            <a:endParaRPr lang="ru-RU" sz="36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700808"/>
            <a:ext cx="7499176" cy="442535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Групповая дискуссия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Ролевая игра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демонстрация </a:t>
            </a:r>
            <a:r>
              <a:rPr lang="ru-RU" dirty="0">
                <a:solidFill>
                  <a:srgbClr val="7030A0"/>
                </a:solidFill>
              </a:rPr>
              <a:t>и </a:t>
            </a:r>
            <a:r>
              <a:rPr lang="ru-RU" dirty="0" smtClean="0">
                <a:solidFill>
                  <a:srgbClr val="7030A0"/>
                </a:solidFill>
              </a:rPr>
              <a:t>анализ </a:t>
            </a:r>
            <a:r>
              <a:rPr lang="ru-RU" dirty="0">
                <a:solidFill>
                  <a:srgbClr val="7030A0"/>
                </a:solidFill>
              </a:rPr>
              <a:t>моделей поведения в жизненных </a:t>
            </a:r>
            <a:r>
              <a:rPr lang="ru-RU" dirty="0" smtClean="0">
                <a:solidFill>
                  <a:srgbClr val="7030A0"/>
                </a:solidFill>
              </a:rPr>
              <a:t>ситуациях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ситуативно-ролевые упражнения  </a:t>
            </a:r>
            <a:r>
              <a:rPr lang="ru-RU" dirty="0">
                <a:solidFill>
                  <a:srgbClr val="7030A0"/>
                </a:solidFill>
              </a:rPr>
              <a:t>на развитие навыков межличностного </a:t>
            </a:r>
            <a:r>
              <a:rPr lang="ru-RU" dirty="0" smtClean="0">
                <a:solidFill>
                  <a:srgbClr val="7030A0"/>
                </a:solidFill>
              </a:rPr>
              <a:t>взаимодействия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rgbClr val="7030A0"/>
                </a:solidFill>
              </a:rPr>
              <a:t>Видеотерапия</a:t>
            </a: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элементы арт-</a:t>
            </a:r>
            <a:r>
              <a:rPr lang="ru-RU" dirty="0" err="1" smtClean="0">
                <a:solidFill>
                  <a:srgbClr val="7030A0"/>
                </a:solidFill>
              </a:rPr>
              <a:t>терапиии</a:t>
            </a:r>
            <a:endParaRPr lang="ru-RU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Мини-лекции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59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332" y="260649"/>
            <a:ext cx="7773338" cy="93610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Ожидаемые результаты:</a:t>
            </a:r>
            <a:endParaRPr lang="ru-RU" sz="4000" b="1" dirty="0">
              <a:solidFill>
                <a:srgbClr val="00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5330" y="1340768"/>
            <a:ext cx="7772870" cy="4450433"/>
          </a:xfrm>
        </p:spPr>
        <p:txBody>
          <a:bodyPr>
            <a:noAutofit/>
          </a:bodyPr>
          <a:lstStyle/>
          <a:p>
            <a:pPr lvl="0">
              <a:buClr>
                <a:srgbClr val="7030A0"/>
              </a:buClr>
            </a:pP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Повысился уровень  информированности старшеклассников о психологических основах семейных отношений. </a:t>
            </a:r>
          </a:p>
          <a:p>
            <a:pPr lvl="0">
              <a:buClr>
                <a:srgbClr val="7030A0"/>
              </a:buClr>
            </a:pP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Сформировались представления  о семье как о ценности. </a:t>
            </a:r>
          </a:p>
          <a:p>
            <a:pPr lvl="0">
              <a:buClr>
                <a:srgbClr val="7030A0"/>
              </a:buClr>
            </a:pP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Расширился уровень знаний старшеклассников  в сфере  половых, социальных и семейных ролей, принятия себя и </a:t>
            </a:r>
            <a:r>
              <a:rPr lang="ru-RU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окружающих.</a:t>
            </a:r>
          </a:p>
          <a:p>
            <a:pPr lvl="0">
              <a:buClr>
                <a:srgbClr val="7030A0"/>
              </a:buClr>
            </a:pPr>
            <a:r>
              <a:rPr lang="ru-RU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Сформировались </a:t>
            </a:r>
            <a:r>
              <a:rPr lang="ru-RU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навыки  эффективного общения, конструктивного разрешения конфликтных ситуаций. </a:t>
            </a:r>
          </a:p>
          <a:p>
            <a:endParaRPr lang="ru-RU" sz="24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5245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1484784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9816" y="2204864"/>
            <a:ext cx="81186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20688"/>
            <a:ext cx="6264696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922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289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Times New Roman</vt:lpstr>
      <vt:lpstr>Times New Roman CYR</vt:lpstr>
      <vt:lpstr>Tw Cen MT</vt:lpstr>
      <vt:lpstr>Тема Office</vt:lpstr>
      <vt:lpstr>Капля</vt:lpstr>
      <vt:lpstr>Презентация PowerPoint</vt:lpstr>
      <vt:lpstr>Программа направлена на формирование у старшеклассников психологической готовности к созданию семьи</vt:lpstr>
      <vt:lpstr>Цель программы:</vt:lpstr>
      <vt:lpstr>Задачи: </vt:lpstr>
      <vt:lpstr>Этапы реализации программы</vt:lpstr>
      <vt:lpstr>Разделы программы:</vt:lpstr>
      <vt:lpstr>Формы и методы работы на основном этапе реализации программы</vt:lpstr>
      <vt:lpstr>Ожидаемые результаты: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39</cp:revision>
  <dcterms:created xsi:type="dcterms:W3CDTF">2015-06-24T11:06:50Z</dcterms:created>
  <dcterms:modified xsi:type="dcterms:W3CDTF">2017-03-14T11:22:13Z</dcterms:modified>
</cp:coreProperties>
</file>