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2" r:id="rId6"/>
    <p:sldId id="274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98FAF-C1B1-49A8-A14F-4C33A2AA518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8C07D-8D35-4C0D-9F4B-8403ABDAE74F}">
      <dgm:prSet phldrT="[Текст]"/>
      <dgm:spPr/>
      <dgm:t>
        <a:bodyPr/>
        <a:lstStyle/>
        <a:p>
          <a:pPr algn="ctr"/>
          <a:r>
            <a:rPr lang="ru-RU" dirty="0" smtClean="0"/>
            <a:t>случайное</a:t>
          </a:r>
          <a:endParaRPr lang="ru-RU" dirty="0"/>
        </a:p>
      </dgm:t>
    </dgm:pt>
    <dgm:pt modelId="{F7C985BB-39D6-42D1-84A0-2BA85B48039B}" type="parTrans" cxnId="{9C4A6C7C-C1C1-44A8-86B1-AE60EE644BAE}">
      <dgm:prSet/>
      <dgm:spPr/>
      <dgm:t>
        <a:bodyPr/>
        <a:lstStyle/>
        <a:p>
          <a:pPr algn="ctr"/>
          <a:endParaRPr lang="ru-RU"/>
        </a:p>
      </dgm:t>
    </dgm:pt>
    <dgm:pt modelId="{CD87E582-3E05-4CC0-AD16-D0BC2B0CEE63}" type="sibTrans" cxnId="{9C4A6C7C-C1C1-44A8-86B1-AE60EE644BAE}">
      <dgm:prSet/>
      <dgm:spPr/>
      <dgm:t>
        <a:bodyPr/>
        <a:lstStyle/>
        <a:p>
          <a:pPr algn="ctr"/>
          <a:endParaRPr lang="ru-RU"/>
        </a:p>
      </dgm:t>
    </dgm:pt>
    <dgm:pt modelId="{2BBD6C30-C769-40A0-BADA-7A4EC416CBE3}">
      <dgm:prSet phldrT="[Текст]"/>
      <dgm:spPr/>
      <dgm:t>
        <a:bodyPr/>
        <a:lstStyle/>
        <a:p>
          <a:pPr algn="ctr"/>
          <a:r>
            <a:rPr lang="ru-RU" dirty="0" smtClean="0"/>
            <a:t>периодическое</a:t>
          </a:r>
          <a:endParaRPr lang="ru-RU" dirty="0"/>
        </a:p>
      </dgm:t>
    </dgm:pt>
    <dgm:pt modelId="{7E298D55-7354-4155-B416-3E05C4CD672A}" type="parTrans" cxnId="{FF9014ED-589B-4763-BEB1-FF4A4932CA51}">
      <dgm:prSet/>
      <dgm:spPr/>
      <dgm:t>
        <a:bodyPr/>
        <a:lstStyle/>
        <a:p>
          <a:pPr algn="ctr"/>
          <a:endParaRPr lang="ru-RU"/>
        </a:p>
      </dgm:t>
    </dgm:pt>
    <dgm:pt modelId="{D67CB99D-617C-429E-AD6B-35C19163100E}" type="sibTrans" cxnId="{FF9014ED-589B-4763-BEB1-FF4A4932CA51}">
      <dgm:prSet/>
      <dgm:spPr/>
      <dgm:t>
        <a:bodyPr/>
        <a:lstStyle/>
        <a:p>
          <a:pPr algn="ctr"/>
          <a:endParaRPr lang="ru-RU"/>
        </a:p>
      </dgm:t>
    </dgm:pt>
    <dgm:pt modelId="{E8D840D4-1BBF-418D-87E5-248238D85C35}">
      <dgm:prSet phldrT="[Текст]"/>
      <dgm:spPr/>
      <dgm:t>
        <a:bodyPr/>
        <a:lstStyle/>
        <a:p>
          <a:pPr algn="ctr"/>
          <a:r>
            <a:rPr lang="ru-RU" dirty="0" smtClean="0"/>
            <a:t>постоянное</a:t>
          </a:r>
          <a:endParaRPr lang="ru-RU" dirty="0"/>
        </a:p>
      </dgm:t>
    </dgm:pt>
    <dgm:pt modelId="{D289746B-5637-4E29-80A4-D5819F4BCE56}" type="parTrans" cxnId="{D21680D8-E2FF-42FC-B21D-C68058505379}">
      <dgm:prSet/>
      <dgm:spPr/>
      <dgm:t>
        <a:bodyPr/>
        <a:lstStyle/>
        <a:p>
          <a:pPr algn="ctr"/>
          <a:endParaRPr lang="ru-RU"/>
        </a:p>
      </dgm:t>
    </dgm:pt>
    <dgm:pt modelId="{FEBF2C24-EC44-4C9B-B8E6-9BCCE2C323FD}" type="sibTrans" cxnId="{D21680D8-E2FF-42FC-B21D-C68058505379}">
      <dgm:prSet/>
      <dgm:spPr/>
      <dgm:t>
        <a:bodyPr/>
        <a:lstStyle/>
        <a:p>
          <a:pPr algn="ctr"/>
          <a:endParaRPr lang="ru-RU"/>
        </a:p>
      </dgm:t>
    </dgm:pt>
    <dgm:pt modelId="{392AF3F1-0B33-4597-A9D2-AD5E1A03AB24}">
      <dgm:prSet phldrT="[Текст]"/>
      <dgm:spPr/>
      <dgm:t>
        <a:bodyPr/>
        <a:lstStyle/>
        <a:p>
          <a:pPr algn="ctr"/>
          <a:r>
            <a:rPr lang="ru-RU" dirty="0" smtClean="0"/>
            <a:t>употребление </a:t>
          </a:r>
          <a:r>
            <a:rPr lang="ru-RU" dirty="0" err="1" smtClean="0"/>
            <a:t>психоактивных</a:t>
          </a:r>
          <a:r>
            <a:rPr lang="ru-RU" dirty="0" smtClean="0"/>
            <a:t> веществ (ПАВ)</a:t>
          </a:r>
          <a:endParaRPr lang="ru-RU" dirty="0"/>
        </a:p>
      </dgm:t>
    </dgm:pt>
    <dgm:pt modelId="{28FE23B2-FE4F-435F-953F-03D4A5AD07FB}" type="sibTrans" cxnId="{86F669CE-6011-4ADC-9C5D-05B8722B278E}">
      <dgm:prSet/>
      <dgm:spPr/>
      <dgm:t>
        <a:bodyPr/>
        <a:lstStyle/>
        <a:p>
          <a:pPr algn="ctr"/>
          <a:endParaRPr lang="ru-RU"/>
        </a:p>
      </dgm:t>
    </dgm:pt>
    <dgm:pt modelId="{22C5821F-3C53-4782-A869-2B4FB812930E}" type="parTrans" cxnId="{86F669CE-6011-4ADC-9C5D-05B8722B278E}">
      <dgm:prSet/>
      <dgm:spPr/>
      <dgm:t>
        <a:bodyPr/>
        <a:lstStyle/>
        <a:p>
          <a:pPr algn="ctr"/>
          <a:endParaRPr lang="ru-RU"/>
        </a:p>
      </dgm:t>
    </dgm:pt>
    <dgm:pt modelId="{AB5E8CE4-0A00-4656-A682-2284B754E370}" type="pres">
      <dgm:prSet presAssocID="{06098FAF-C1B1-49A8-A14F-4C33A2AA518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0B63E2-85ED-4D28-92E6-A8F488C6BCD7}" type="pres">
      <dgm:prSet presAssocID="{392AF3F1-0B33-4597-A9D2-AD5E1A03AB24}" presName="root" presStyleCnt="0">
        <dgm:presLayoutVars>
          <dgm:chMax/>
          <dgm:chPref val="4"/>
        </dgm:presLayoutVars>
      </dgm:prSet>
      <dgm:spPr/>
    </dgm:pt>
    <dgm:pt modelId="{8D03AFF0-0197-4D36-928C-5E4A475E1C16}" type="pres">
      <dgm:prSet presAssocID="{392AF3F1-0B33-4597-A9D2-AD5E1A03AB24}" presName="rootComposite" presStyleCnt="0">
        <dgm:presLayoutVars/>
      </dgm:prSet>
      <dgm:spPr/>
    </dgm:pt>
    <dgm:pt modelId="{705910A8-8CAC-4DF5-A16C-15C6991D0470}" type="pres">
      <dgm:prSet presAssocID="{392AF3F1-0B33-4597-A9D2-AD5E1A03AB24}" presName="rootText" presStyleLbl="node0" presStyleIdx="0" presStyleCnt="1" custScaleX="100000" custScaleY="55109" custLinFactNeighborX="194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56A7A0A-B61E-44C5-A8F4-615F658EF2AB}" type="pres">
      <dgm:prSet presAssocID="{392AF3F1-0B33-4597-A9D2-AD5E1A03AB24}" presName="childShape" presStyleCnt="0">
        <dgm:presLayoutVars>
          <dgm:chMax val="0"/>
          <dgm:chPref val="0"/>
        </dgm:presLayoutVars>
      </dgm:prSet>
      <dgm:spPr/>
    </dgm:pt>
    <dgm:pt modelId="{C5242E48-D6AE-40AD-A01F-91759C339945}" type="pres">
      <dgm:prSet presAssocID="{5548C07D-8D35-4C0D-9F4B-8403ABDAE74F}" presName="childComposite" presStyleCnt="0">
        <dgm:presLayoutVars>
          <dgm:chMax val="0"/>
          <dgm:chPref val="0"/>
        </dgm:presLayoutVars>
      </dgm:prSet>
      <dgm:spPr/>
    </dgm:pt>
    <dgm:pt modelId="{6C87A021-7260-4F52-8C34-16328CD586B7}" type="pres">
      <dgm:prSet presAssocID="{5548C07D-8D35-4C0D-9F4B-8403ABDAE74F}" presName="Image" presStyleLbl="node1" presStyleIdx="0" presStyleCnt="3" custLinFactX="-22989" custLinFactNeighborX="-100000" custLinFactNeighborY="12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3FF49D-512C-480A-83A6-45D0F632421C}" type="pres">
      <dgm:prSet presAssocID="{5548C07D-8D35-4C0D-9F4B-8403ABDAE74F}" presName="childText" presStyleLbl="lnNode1" presStyleIdx="0" presStyleCnt="3" custLinFactNeighborX="383" custLinFactNeighborY="1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2DE7-9575-4879-B9D6-A51DFA9B4266}" type="pres">
      <dgm:prSet presAssocID="{2BBD6C30-C769-40A0-BADA-7A4EC416CBE3}" presName="childComposite" presStyleCnt="0">
        <dgm:presLayoutVars>
          <dgm:chMax val="0"/>
          <dgm:chPref val="0"/>
        </dgm:presLayoutVars>
      </dgm:prSet>
      <dgm:spPr/>
    </dgm:pt>
    <dgm:pt modelId="{5A4DA6F4-7231-4C33-8A09-2619B0C92D3E}" type="pres">
      <dgm:prSet presAssocID="{2BBD6C30-C769-40A0-BADA-7A4EC416CBE3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8D6EA8-F133-40B6-805D-F2C2B361F2FE}" type="pres">
      <dgm:prSet presAssocID="{2BBD6C30-C769-40A0-BADA-7A4EC416CBE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90C7D-989E-4461-B09B-7605AF761EFA}" type="pres">
      <dgm:prSet presAssocID="{E8D840D4-1BBF-418D-87E5-248238D85C35}" presName="childComposite" presStyleCnt="0">
        <dgm:presLayoutVars>
          <dgm:chMax val="0"/>
          <dgm:chPref val="0"/>
        </dgm:presLayoutVars>
      </dgm:prSet>
      <dgm:spPr/>
    </dgm:pt>
    <dgm:pt modelId="{64D6A6F9-4B4F-4DC9-BF7A-941CEC3DAF9C}" type="pres">
      <dgm:prSet presAssocID="{E8D840D4-1BBF-418D-87E5-248238D85C35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1E8EEE-9169-4332-A3EA-B830DE91465A}" type="pres">
      <dgm:prSet presAssocID="{E8D840D4-1BBF-418D-87E5-248238D85C3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80D8-E2FF-42FC-B21D-C68058505379}" srcId="{392AF3F1-0B33-4597-A9D2-AD5E1A03AB24}" destId="{E8D840D4-1BBF-418D-87E5-248238D85C35}" srcOrd="2" destOrd="0" parTransId="{D289746B-5637-4E29-80A4-D5819F4BCE56}" sibTransId="{FEBF2C24-EC44-4C9B-B8E6-9BCCE2C323FD}"/>
    <dgm:cxn modelId="{B68FA53C-AC63-49A8-9131-D15545EC27AA}" type="presOf" srcId="{5548C07D-8D35-4C0D-9F4B-8403ABDAE74F}" destId="{ED3FF49D-512C-480A-83A6-45D0F632421C}" srcOrd="0" destOrd="0" presId="urn:microsoft.com/office/officeart/2008/layout/PictureAccentList"/>
    <dgm:cxn modelId="{871F85F2-35D9-4705-9374-2E0F9182EF23}" type="presOf" srcId="{E8D840D4-1BBF-418D-87E5-248238D85C35}" destId="{141E8EEE-9169-4332-A3EA-B830DE91465A}" srcOrd="0" destOrd="0" presId="urn:microsoft.com/office/officeart/2008/layout/PictureAccentList"/>
    <dgm:cxn modelId="{31B2B68E-1B4D-49BF-BFBC-A023FA1A7B49}" type="presOf" srcId="{2BBD6C30-C769-40A0-BADA-7A4EC416CBE3}" destId="{DD8D6EA8-F133-40B6-805D-F2C2B361F2FE}" srcOrd="0" destOrd="0" presId="urn:microsoft.com/office/officeart/2008/layout/PictureAccentList"/>
    <dgm:cxn modelId="{1886DA18-AF72-4DF1-B60C-9621CB6AAC3B}" type="presOf" srcId="{06098FAF-C1B1-49A8-A14F-4C33A2AA5185}" destId="{AB5E8CE4-0A00-4656-A682-2284B754E370}" srcOrd="0" destOrd="0" presId="urn:microsoft.com/office/officeart/2008/layout/PictureAccentList"/>
    <dgm:cxn modelId="{FF9014ED-589B-4763-BEB1-FF4A4932CA51}" srcId="{392AF3F1-0B33-4597-A9D2-AD5E1A03AB24}" destId="{2BBD6C30-C769-40A0-BADA-7A4EC416CBE3}" srcOrd="1" destOrd="0" parTransId="{7E298D55-7354-4155-B416-3E05C4CD672A}" sibTransId="{D67CB99D-617C-429E-AD6B-35C19163100E}"/>
    <dgm:cxn modelId="{043863A3-0A3A-4649-8795-1C44D6777DE1}" type="presOf" srcId="{392AF3F1-0B33-4597-A9D2-AD5E1A03AB24}" destId="{705910A8-8CAC-4DF5-A16C-15C6991D0470}" srcOrd="0" destOrd="0" presId="urn:microsoft.com/office/officeart/2008/layout/PictureAccentList"/>
    <dgm:cxn modelId="{9C4A6C7C-C1C1-44A8-86B1-AE60EE644BAE}" srcId="{392AF3F1-0B33-4597-A9D2-AD5E1A03AB24}" destId="{5548C07D-8D35-4C0D-9F4B-8403ABDAE74F}" srcOrd="0" destOrd="0" parTransId="{F7C985BB-39D6-42D1-84A0-2BA85B48039B}" sibTransId="{CD87E582-3E05-4CC0-AD16-D0BC2B0CEE63}"/>
    <dgm:cxn modelId="{86F669CE-6011-4ADC-9C5D-05B8722B278E}" srcId="{06098FAF-C1B1-49A8-A14F-4C33A2AA5185}" destId="{392AF3F1-0B33-4597-A9D2-AD5E1A03AB24}" srcOrd="0" destOrd="0" parTransId="{22C5821F-3C53-4782-A869-2B4FB812930E}" sibTransId="{28FE23B2-FE4F-435F-953F-03D4A5AD07FB}"/>
    <dgm:cxn modelId="{C1976DF2-4FD8-4445-A68D-39BFCECC2C37}" type="presParOf" srcId="{AB5E8CE4-0A00-4656-A682-2284B754E370}" destId="{600B63E2-85ED-4D28-92E6-A8F488C6BCD7}" srcOrd="0" destOrd="0" presId="urn:microsoft.com/office/officeart/2008/layout/PictureAccentList"/>
    <dgm:cxn modelId="{E5C275B5-DCDE-4C24-8438-0D71F1B3F808}" type="presParOf" srcId="{600B63E2-85ED-4D28-92E6-A8F488C6BCD7}" destId="{8D03AFF0-0197-4D36-928C-5E4A475E1C16}" srcOrd="0" destOrd="0" presId="urn:microsoft.com/office/officeart/2008/layout/PictureAccentList"/>
    <dgm:cxn modelId="{5CF3D90B-376B-4561-9D76-65322661529D}" type="presParOf" srcId="{8D03AFF0-0197-4D36-928C-5E4A475E1C16}" destId="{705910A8-8CAC-4DF5-A16C-15C6991D0470}" srcOrd="0" destOrd="0" presId="urn:microsoft.com/office/officeart/2008/layout/PictureAccentList"/>
    <dgm:cxn modelId="{F7488144-4700-412F-A510-292C0B2AC09C}" type="presParOf" srcId="{600B63E2-85ED-4D28-92E6-A8F488C6BCD7}" destId="{556A7A0A-B61E-44C5-A8F4-615F658EF2AB}" srcOrd="1" destOrd="0" presId="urn:microsoft.com/office/officeart/2008/layout/PictureAccentList"/>
    <dgm:cxn modelId="{A33BA059-BA27-4A7A-A8C3-373B0065AB31}" type="presParOf" srcId="{556A7A0A-B61E-44C5-A8F4-615F658EF2AB}" destId="{C5242E48-D6AE-40AD-A01F-91759C339945}" srcOrd="0" destOrd="0" presId="urn:microsoft.com/office/officeart/2008/layout/PictureAccentList"/>
    <dgm:cxn modelId="{35878E0C-F9ED-4432-B6CE-E32355D3F298}" type="presParOf" srcId="{C5242E48-D6AE-40AD-A01F-91759C339945}" destId="{6C87A021-7260-4F52-8C34-16328CD586B7}" srcOrd="0" destOrd="0" presId="urn:microsoft.com/office/officeart/2008/layout/PictureAccentList"/>
    <dgm:cxn modelId="{8FB6D206-C53A-426D-BC0F-B8EBBD3DE8C1}" type="presParOf" srcId="{C5242E48-D6AE-40AD-A01F-91759C339945}" destId="{ED3FF49D-512C-480A-83A6-45D0F632421C}" srcOrd="1" destOrd="0" presId="urn:microsoft.com/office/officeart/2008/layout/PictureAccentList"/>
    <dgm:cxn modelId="{35832717-45FC-43DA-8C17-E26A065A8881}" type="presParOf" srcId="{556A7A0A-B61E-44C5-A8F4-615F658EF2AB}" destId="{FA742DE7-9575-4879-B9D6-A51DFA9B4266}" srcOrd="1" destOrd="0" presId="urn:microsoft.com/office/officeart/2008/layout/PictureAccentList"/>
    <dgm:cxn modelId="{953BD16B-73F3-4E50-9830-AAB006FCE048}" type="presParOf" srcId="{FA742DE7-9575-4879-B9D6-A51DFA9B4266}" destId="{5A4DA6F4-7231-4C33-8A09-2619B0C92D3E}" srcOrd="0" destOrd="0" presId="urn:microsoft.com/office/officeart/2008/layout/PictureAccentList"/>
    <dgm:cxn modelId="{8D06D8A2-988A-4C9D-8708-6882C9570762}" type="presParOf" srcId="{FA742DE7-9575-4879-B9D6-A51DFA9B4266}" destId="{DD8D6EA8-F133-40B6-805D-F2C2B361F2FE}" srcOrd="1" destOrd="0" presId="urn:microsoft.com/office/officeart/2008/layout/PictureAccentList"/>
    <dgm:cxn modelId="{0842E7E7-FFE8-4966-8295-D2C8CDE2E40F}" type="presParOf" srcId="{556A7A0A-B61E-44C5-A8F4-615F658EF2AB}" destId="{DAA90C7D-989E-4461-B09B-7605AF761EFA}" srcOrd="2" destOrd="0" presId="urn:microsoft.com/office/officeart/2008/layout/PictureAccentList"/>
    <dgm:cxn modelId="{1AD13068-D93F-4DF6-82AC-51D5077D136C}" type="presParOf" srcId="{DAA90C7D-989E-4461-B09B-7605AF761EFA}" destId="{64D6A6F9-4B4F-4DC9-BF7A-941CEC3DAF9C}" srcOrd="0" destOrd="0" presId="urn:microsoft.com/office/officeart/2008/layout/PictureAccentList"/>
    <dgm:cxn modelId="{8010F459-4354-4A38-8A8C-7F0FC82B8CE1}" type="presParOf" srcId="{DAA90C7D-989E-4461-B09B-7605AF761EFA}" destId="{141E8EEE-9169-4332-A3EA-B830DE91465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910A8-8CAC-4DF5-A16C-15C6991D0470}">
      <dsp:nvSpPr>
        <dsp:cNvPr id="0" name=""/>
        <dsp:cNvSpPr/>
      </dsp:nvSpPr>
      <dsp:spPr>
        <a:xfrm>
          <a:off x="0" y="13856"/>
          <a:ext cx="9878291" cy="528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употребление </a:t>
          </a:r>
          <a:r>
            <a:rPr lang="ru-RU" sz="3000" kern="1200" dirty="0" err="1" smtClean="0"/>
            <a:t>психоактивных</a:t>
          </a:r>
          <a:r>
            <a:rPr lang="ru-RU" sz="3000" kern="1200" dirty="0" smtClean="0"/>
            <a:t> веществ (ПАВ)</a:t>
          </a:r>
          <a:endParaRPr lang="ru-RU" sz="3000" kern="1200" dirty="0"/>
        </a:p>
      </dsp:txBody>
      <dsp:txXfrm>
        <a:off x="15472" y="29328"/>
        <a:ext cx="9847347" cy="497319"/>
      </dsp:txXfrm>
    </dsp:sp>
    <dsp:sp modelId="{6C87A021-7260-4F52-8C34-16328CD586B7}">
      <dsp:nvSpPr>
        <dsp:cNvPr id="0" name=""/>
        <dsp:cNvSpPr/>
      </dsp:nvSpPr>
      <dsp:spPr>
        <a:xfrm>
          <a:off x="0" y="726512"/>
          <a:ext cx="958579" cy="95857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F49D-512C-480A-83A6-45D0F632421C}">
      <dsp:nvSpPr>
        <dsp:cNvPr id="0" name=""/>
        <dsp:cNvSpPr/>
      </dsp:nvSpPr>
      <dsp:spPr>
        <a:xfrm>
          <a:off x="1016094" y="726512"/>
          <a:ext cx="8862196" cy="9585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случайное</a:t>
          </a:r>
          <a:endParaRPr lang="ru-RU" sz="3000" kern="1200" dirty="0"/>
        </a:p>
      </dsp:txBody>
      <dsp:txXfrm>
        <a:off x="1062896" y="773314"/>
        <a:ext cx="8768592" cy="864975"/>
      </dsp:txXfrm>
    </dsp:sp>
    <dsp:sp modelId="{5A4DA6F4-7231-4C33-8A09-2619B0C92D3E}">
      <dsp:nvSpPr>
        <dsp:cNvPr id="0" name=""/>
        <dsp:cNvSpPr/>
      </dsp:nvSpPr>
      <dsp:spPr>
        <a:xfrm>
          <a:off x="0" y="1788273"/>
          <a:ext cx="958579" cy="95857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D6EA8-F133-40B6-805D-F2C2B361F2FE}">
      <dsp:nvSpPr>
        <dsp:cNvPr id="0" name=""/>
        <dsp:cNvSpPr/>
      </dsp:nvSpPr>
      <dsp:spPr>
        <a:xfrm>
          <a:off x="1016094" y="1788273"/>
          <a:ext cx="8862196" cy="9585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периодическое</a:t>
          </a:r>
          <a:endParaRPr lang="ru-RU" sz="3000" kern="1200" dirty="0"/>
        </a:p>
      </dsp:txBody>
      <dsp:txXfrm>
        <a:off x="1062896" y="1835075"/>
        <a:ext cx="8768592" cy="864975"/>
      </dsp:txXfrm>
    </dsp:sp>
    <dsp:sp modelId="{64D6A6F9-4B4F-4DC9-BF7A-941CEC3DAF9C}">
      <dsp:nvSpPr>
        <dsp:cNvPr id="0" name=""/>
        <dsp:cNvSpPr/>
      </dsp:nvSpPr>
      <dsp:spPr>
        <a:xfrm>
          <a:off x="0" y="2861882"/>
          <a:ext cx="958579" cy="95857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E8EEE-9169-4332-A3EA-B830DE91465A}">
      <dsp:nvSpPr>
        <dsp:cNvPr id="0" name=""/>
        <dsp:cNvSpPr/>
      </dsp:nvSpPr>
      <dsp:spPr>
        <a:xfrm>
          <a:off x="1016094" y="2861882"/>
          <a:ext cx="8862196" cy="9585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постоянное</a:t>
          </a:r>
          <a:endParaRPr lang="ru-RU" sz="3000" kern="1200" dirty="0"/>
        </a:p>
      </dsp:txBody>
      <dsp:txXfrm>
        <a:off x="1062896" y="2908684"/>
        <a:ext cx="8768592" cy="864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1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4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01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8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8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1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5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3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5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F4CB-6C69-4EE1-A2F6-22076BADA53F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9CA3-8FA5-4D06-BDB5-AC5344C9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26" y="2216727"/>
            <a:ext cx="11720945" cy="23815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Употребление пав среди подростков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400" b="1" i="1" dirty="0" smtClean="0"/>
              <a:t>Профилактика и реабилитация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691" y="4779818"/>
            <a:ext cx="10668000" cy="184265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500" b="1" dirty="0" smtClean="0"/>
              <a:t>Антонова Любовь Алексеевна</a:t>
            </a:r>
          </a:p>
          <a:p>
            <a:pPr algn="ctr">
              <a:lnSpc>
                <a:spcPct val="170000"/>
              </a:lnSpc>
            </a:pPr>
            <a:r>
              <a:rPr lang="ru-RU" sz="2600" dirty="0" smtClean="0"/>
              <a:t>Заведующий отделом профилактики, медицинской помощи и диагностики МУ ГЦ ППМС</a:t>
            </a:r>
          </a:p>
          <a:p>
            <a:pPr algn="ctr">
              <a:lnSpc>
                <a:spcPct val="170000"/>
              </a:lnSpc>
            </a:pPr>
            <a:r>
              <a:rPr lang="ru-RU" sz="2600" dirty="0"/>
              <a:t>г</a:t>
            </a:r>
            <a:r>
              <a:rPr lang="ru-RU" sz="2600" dirty="0" smtClean="0"/>
              <a:t>. Ярославль, ул. Б.Октябрьская,122</a:t>
            </a:r>
          </a:p>
          <a:p>
            <a:pPr algn="ctr">
              <a:lnSpc>
                <a:spcPct val="170000"/>
              </a:lnSpc>
            </a:pPr>
            <a:r>
              <a:rPr lang="ru-RU" sz="2600" dirty="0" smtClean="0"/>
              <a:t>Т. 21-71-93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642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3" y="473427"/>
            <a:ext cx="10453255" cy="12930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употребление </a:t>
            </a:r>
            <a:r>
              <a:rPr lang="ru-RU" b="1" dirty="0"/>
              <a:t>ПАВ </a:t>
            </a:r>
            <a:r>
              <a:rPr lang="ru-RU" b="1" dirty="0" smtClean="0"/>
              <a:t>– одно из проявлений деструктивного </a:t>
            </a:r>
            <a:r>
              <a:rPr lang="ru-RU" b="1" dirty="0"/>
              <a:t>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3319759"/>
              </p:ext>
            </p:extLst>
          </p:nvPr>
        </p:nvGraphicFramePr>
        <p:xfrm>
          <a:off x="1260764" y="2384367"/>
          <a:ext cx="9878291" cy="383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2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4" y="1031723"/>
            <a:ext cx="10210800" cy="12930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altLang="ru-RU" b="1" dirty="0"/>
              <a:t>Современное состояние </a:t>
            </a:r>
            <a:r>
              <a:rPr lang="ru-RU" altLang="ru-RU" b="1" dirty="0" smtClean="0"/>
              <a:t>проблемы </a:t>
            </a:r>
            <a:r>
              <a:rPr lang="ru-RU" altLang="ru-RU" b="1" dirty="0">
                <a:solidFill>
                  <a:schemeClr val="tx2"/>
                </a:solidFill>
              </a:rPr>
              <a:t/>
            </a:r>
            <a:br>
              <a:rPr lang="ru-RU" altLang="ru-RU" b="1" dirty="0">
                <a:solidFill>
                  <a:schemeClr val="tx2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2477193"/>
            <a:ext cx="11651673" cy="442791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dirty="0" smtClean="0">
                <a:latin typeface="+mj-lt"/>
              </a:rPr>
              <a:t>Появление </a:t>
            </a:r>
            <a:r>
              <a:rPr lang="ru-RU" altLang="ru-RU" sz="2000" dirty="0">
                <a:latin typeface="+mj-lt"/>
              </a:rPr>
              <a:t>и </a:t>
            </a:r>
            <a:r>
              <a:rPr lang="ru-RU" altLang="ru-RU" sz="2000" dirty="0" smtClean="0">
                <a:latin typeface="+mj-lt"/>
              </a:rPr>
              <a:t>распространение </a:t>
            </a:r>
            <a:r>
              <a:rPr lang="ru-RU" altLang="ru-RU" sz="2000" dirty="0">
                <a:latin typeface="+mj-lt"/>
              </a:rPr>
              <a:t>нового поколения относительно </a:t>
            </a:r>
            <a:r>
              <a:rPr lang="ru-RU" altLang="ru-RU" sz="2000" b="1" dirty="0">
                <a:latin typeface="+mj-lt"/>
              </a:rPr>
              <a:t>дешевых </a:t>
            </a:r>
            <a:r>
              <a:rPr lang="ru-RU" altLang="ru-RU" sz="2000" b="1" dirty="0" smtClean="0">
                <a:latin typeface="+mj-lt"/>
              </a:rPr>
              <a:t>ПАВ</a:t>
            </a:r>
            <a:endParaRPr lang="ru-RU" altLang="ru-RU" sz="2000" b="1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dirty="0" smtClean="0">
                <a:latin typeface="+mj-lt"/>
              </a:rPr>
              <a:t>Приобщение </a:t>
            </a:r>
            <a:r>
              <a:rPr lang="ru-RU" altLang="ru-RU" sz="2000" dirty="0">
                <a:latin typeface="+mj-lt"/>
              </a:rPr>
              <a:t>к </a:t>
            </a:r>
            <a:r>
              <a:rPr lang="ru-RU" altLang="ru-RU" sz="2000" dirty="0" smtClean="0">
                <a:latin typeface="+mj-lt"/>
              </a:rPr>
              <a:t>употреблению ПАВ </a:t>
            </a:r>
            <a:r>
              <a:rPr lang="ru-RU" altLang="ru-RU" sz="2000" dirty="0">
                <a:latin typeface="+mj-lt"/>
              </a:rPr>
              <a:t>все </a:t>
            </a:r>
            <a:r>
              <a:rPr lang="ru-RU" altLang="ru-RU" sz="2000" b="1" dirty="0">
                <a:latin typeface="+mj-lt"/>
              </a:rPr>
              <a:t>более молодых </a:t>
            </a:r>
            <a:r>
              <a:rPr lang="ru-RU" altLang="ru-RU" sz="2000" dirty="0">
                <a:latin typeface="+mj-lt"/>
              </a:rPr>
              <a:t>граждан – фактически </a:t>
            </a:r>
            <a:r>
              <a:rPr lang="ru-RU" altLang="ru-RU" sz="2000" dirty="0" smtClean="0">
                <a:latin typeface="+mj-lt"/>
              </a:rPr>
              <a:t>школьников</a:t>
            </a:r>
            <a:endParaRPr lang="ru-RU" altLang="ru-RU" sz="2000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b="1" dirty="0" smtClean="0">
                <a:latin typeface="+mj-lt"/>
              </a:rPr>
              <a:t>Невозможность </a:t>
            </a:r>
            <a:r>
              <a:rPr lang="ru-RU" altLang="ru-RU" sz="2000" b="1" dirty="0">
                <a:latin typeface="+mj-lt"/>
              </a:rPr>
              <a:t>определить </a:t>
            </a:r>
            <a:r>
              <a:rPr lang="ru-RU" altLang="ru-RU" sz="2000" dirty="0">
                <a:latin typeface="+mj-lt"/>
              </a:rPr>
              <a:t>существующими </a:t>
            </a:r>
            <a:r>
              <a:rPr lang="ru-RU" altLang="ru-RU" sz="2000" dirty="0" smtClean="0">
                <a:latin typeface="+mj-lt"/>
              </a:rPr>
              <a:t> </a:t>
            </a:r>
            <a:r>
              <a:rPr lang="ru-RU" altLang="ru-RU" sz="2000" dirty="0">
                <a:latin typeface="+mj-lt"/>
              </a:rPr>
              <a:t>тест системами присутствие в организме </a:t>
            </a:r>
            <a:r>
              <a:rPr lang="ru-RU" altLang="ru-RU" sz="2000" dirty="0" smtClean="0">
                <a:latin typeface="+mj-lt"/>
              </a:rPr>
              <a:t>некоторых синтетических ПАВ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dirty="0" smtClean="0">
                <a:latin typeface="+mj-lt"/>
              </a:rPr>
              <a:t>Появление </a:t>
            </a:r>
            <a:r>
              <a:rPr lang="ru-RU" altLang="ru-RU" sz="2000" dirty="0">
                <a:latin typeface="+mj-lt"/>
              </a:rPr>
              <a:t>и распространение  </a:t>
            </a:r>
            <a:r>
              <a:rPr lang="ru-RU" altLang="ru-RU" sz="2000" dirty="0" smtClean="0">
                <a:latin typeface="+mj-lt"/>
              </a:rPr>
              <a:t> большого </a:t>
            </a:r>
            <a:r>
              <a:rPr lang="ru-RU" altLang="ru-RU" sz="2000" dirty="0">
                <a:latin typeface="+mj-lt"/>
              </a:rPr>
              <a:t>числа </a:t>
            </a:r>
            <a:r>
              <a:rPr lang="ru-RU" altLang="ru-RU" sz="2000" b="1" dirty="0" smtClean="0">
                <a:latin typeface="+mj-lt"/>
              </a:rPr>
              <a:t>«легальных ПАВ»</a:t>
            </a:r>
            <a:endParaRPr lang="ru-RU" altLang="ru-RU" sz="20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/>
          </a:p>
        </p:txBody>
      </p:sp>
      <p:pic>
        <p:nvPicPr>
          <p:cNvPr id="4" name="Picture 5" descr="%D0%92%D0%BD%D0%B8%D0%BC%D0%B0%D0%BD%D0%B8%D0%B5_%D0%B2%D0%B0%D0%B6%D0%BD%D0%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0" y="284523"/>
            <a:ext cx="919909" cy="14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168627"/>
            <a:ext cx="10688782" cy="12930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Ежегодный мониторинг МУ ГЦ ППМС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218" y="1919475"/>
            <a:ext cx="10820400" cy="439819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2015-2016 учебном году опрошено по городу 3215 </a:t>
            </a:r>
            <a:r>
              <a:rPr lang="ru-RU" dirty="0" smtClean="0"/>
              <a:t>учащихся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81857"/>
              </p:ext>
            </p:extLst>
          </p:nvPr>
        </p:nvGraphicFramePr>
        <p:xfrm>
          <a:off x="1330036" y="3034146"/>
          <a:ext cx="9642764" cy="290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4373">
                  <a:extLst>
                    <a:ext uri="{9D8B030D-6E8A-4147-A177-3AD203B41FA5}">
                      <a16:colId xmlns:a16="http://schemas.microsoft.com/office/drawing/2014/main" xmlns="" val="1593073073"/>
                    </a:ext>
                  </a:extLst>
                </a:gridCol>
                <a:gridCol w="1868391">
                  <a:extLst>
                    <a:ext uri="{9D8B030D-6E8A-4147-A177-3AD203B41FA5}">
                      <a16:colId xmlns:a16="http://schemas.microsoft.com/office/drawing/2014/main" xmlns="" val="4174051699"/>
                    </a:ext>
                  </a:extLst>
                </a:gridCol>
              </a:tblGrid>
              <a:tr h="96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 dirty="0">
                          <a:effectLst/>
                        </a:rPr>
                        <a:t>Курят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 dirty="0">
                          <a:effectLst/>
                        </a:rPr>
                        <a:t>7%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7102098"/>
                  </a:ext>
                </a:extLst>
              </a:tr>
              <a:tr h="96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 dirty="0">
                          <a:effectLst/>
                        </a:rPr>
                        <a:t>Употребляют алкоголь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 dirty="0">
                          <a:effectLst/>
                        </a:rPr>
                        <a:t>26%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4665967"/>
                  </a:ext>
                </a:extLst>
              </a:tr>
              <a:tr h="96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>
                          <a:effectLst/>
                        </a:rPr>
                        <a:t>Употребляют ПАВ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2400" dirty="0">
                          <a:effectLst/>
                        </a:rPr>
                        <a:t>3,8%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19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4" y="9299"/>
            <a:ext cx="8610600" cy="12930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Профилактика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302327"/>
            <a:ext cx="11402291" cy="530629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/>
              <a:t>первичная</a:t>
            </a:r>
            <a:r>
              <a:rPr lang="ru-RU" sz="2000" dirty="0"/>
              <a:t> - комплекс мероприятий социальной, образовательной и медико-психологической направленности, целью которых является предупреждение приобщения к </a:t>
            </a:r>
            <a:r>
              <a:rPr lang="ru-RU" sz="2000" dirty="0" smtClean="0"/>
              <a:t>ПАВ. </a:t>
            </a:r>
            <a:r>
              <a:rPr lang="ru-RU" sz="2000" dirty="0"/>
              <a:t>Предполагает массовые социальные мероприятия неспецифического характера. Контингентом </a:t>
            </a:r>
            <a:r>
              <a:rPr lang="ru-RU" sz="2000" dirty="0" smtClean="0"/>
              <a:t>является </a:t>
            </a:r>
            <a:r>
              <a:rPr lang="ru-RU" sz="2000" dirty="0"/>
              <a:t>общая популяция детей и подростков. </a:t>
            </a:r>
            <a:endParaRPr lang="ru-RU" sz="2000" dirty="0" smtClean="0"/>
          </a:p>
          <a:p>
            <a:pPr algn="just">
              <a:lnSpc>
                <a:spcPct val="100000"/>
              </a:lnSpc>
            </a:pPr>
            <a:r>
              <a:rPr lang="ru-RU" sz="2000" b="1" dirty="0"/>
              <a:t>вторичная</a:t>
            </a:r>
            <a:r>
              <a:rPr lang="ru-RU" sz="2000" dirty="0"/>
              <a:t> - комплекс мероприятий социальной, образовательной и медико-психологической направленности, целью которых является предупреждение формирования болезни и осложнений, связанных с приемом </a:t>
            </a:r>
            <a:r>
              <a:rPr lang="ru-RU" sz="2000" dirty="0" smtClean="0"/>
              <a:t>ПАВ </a:t>
            </a:r>
            <a:r>
              <a:rPr lang="ru-RU" sz="2000" dirty="0"/>
              <a:t>у лиц, не обнаруживших признаков болезни, так называемых «эпизодических потребителей». Контингентом вторичной профилактики являются лица с </a:t>
            </a:r>
            <a:r>
              <a:rPr lang="ru-RU" sz="2000" dirty="0" err="1"/>
              <a:t>аддиктивным</a:t>
            </a:r>
            <a:r>
              <a:rPr lang="ru-RU" sz="2000" dirty="0"/>
              <a:t> поведением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2000" b="1" dirty="0"/>
              <a:t>третичная (реабилитация) </a:t>
            </a:r>
            <a:r>
              <a:rPr lang="ru-RU" sz="2000" dirty="0"/>
              <a:t>- комплекс мероприятий социальной, образовательной и медико-психологической направленности, целью которых является предупреждение срывов и рецидивов заболевания, </a:t>
            </a:r>
            <a:r>
              <a:rPr lang="ru-RU" sz="2000" dirty="0" smtClean="0"/>
              <a:t>т.е</a:t>
            </a:r>
            <a:r>
              <a:rPr lang="ru-RU" sz="2000" dirty="0"/>
              <a:t>. создание условий для мобилизации духовных сил личности, формирование желания самому решать свою проблему. Контингентом данной работы являются лица, больные наркоманией.</a:t>
            </a:r>
          </a:p>
        </p:txBody>
      </p:sp>
    </p:spTree>
    <p:extLst>
      <p:ext uri="{BB962C8B-B14F-4D97-AF65-F5344CB8AC3E}">
        <p14:creationId xmlns:p14="http://schemas.microsoft.com/office/powerpoint/2010/main" val="1008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982" y="424936"/>
            <a:ext cx="8610600" cy="1293028"/>
          </a:xfrm>
        </p:spPr>
        <p:txBody>
          <a:bodyPr/>
          <a:lstStyle/>
          <a:p>
            <a:r>
              <a:rPr lang="ru-RU" sz="3600" b="1" dirty="0"/>
              <a:t>Первичная профилактика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1717964"/>
            <a:ext cx="11485418" cy="4849091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00000"/>
              </a:lnSpc>
            </a:pPr>
            <a:r>
              <a:rPr lang="ru-RU" sz="2000" dirty="0" smtClean="0"/>
              <a:t>Ежегодное анонимное </a:t>
            </a:r>
            <a:r>
              <a:rPr lang="ru-RU" sz="2000" b="1" dirty="0"/>
              <a:t>анкетирование в образовательных учреждениях </a:t>
            </a:r>
            <a:r>
              <a:rPr lang="ru-RU" sz="2000" dirty="0"/>
              <a:t>Ярославской области среди несовершеннолетних 13-18 лет с целью определения групп риска по употреблению </a:t>
            </a:r>
            <a:r>
              <a:rPr lang="ru-RU" sz="2000" dirty="0" smtClean="0"/>
              <a:t>ПАВ</a:t>
            </a:r>
            <a:endParaRPr lang="ru-RU" sz="2000" dirty="0"/>
          </a:p>
          <a:p>
            <a:pPr algn="just" fontAlgn="base">
              <a:lnSpc>
                <a:spcPct val="100000"/>
              </a:lnSpc>
            </a:pPr>
            <a:r>
              <a:rPr lang="ru-RU" sz="2000" b="1" dirty="0"/>
              <a:t>Превентивные мероприятия </a:t>
            </a:r>
            <a:r>
              <a:rPr lang="ru-RU" sz="2000" dirty="0"/>
              <a:t>по результатам анонимного </a:t>
            </a:r>
            <a:r>
              <a:rPr lang="ru-RU" sz="2000" dirty="0" smtClean="0"/>
              <a:t>опроса</a:t>
            </a:r>
            <a:endParaRPr lang="ru-RU" sz="2000" dirty="0"/>
          </a:p>
          <a:p>
            <a:pPr algn="just" fontAlgn="base">
              <a:lnSpc>
                <a:spcPct val="100000"/>
              </a:lnSpc>
            </a:pPr>
            <a:r>
              <a:rPr lang="ru-RU" sz="2000" dirty="0" smtClean="0"/>
              <a:t>Социально-психологические </a:t>
            </a:r>
            <a:r>
              <a:rPr lang="ru-RU" sz="2000" b="1" dirty="0" smtClean="0"/>
              <a:t>тренинги</a:t>
            </a:r>
            <a:endParaRPr lang="ru-RU" sz="2000" b="1" dirty="0"/>
          </a:p>
          <a:p>
            <a:pPr algn="just" fontAlgn="base">
              <a:lnSpc>
                <a:spcPct val="100000"/>
              </a:lnSpc>
            </a:pPr>
            <a:r>
              <a:rPr lang="ru-RU" sz="2000" dirty="0" smtClean="0"/>
              <a:t>Акции</a:t>
            </a:r>
            <a:r>
              <a:rPr lang="ru-RU" sz="2000" dirty="0"/>
              <a:t>, приуроченные к международным </a:t>
            </a:r>
            <a:r>
              <a:rPr lang="ru-RU" sz="2000" b="1" dirty="0"/>
              <a:t>дням </a:t>
            </a:r>
            <a:r>
              <a:rPr lang="ru-RU" sz="2000" b="1" dirty="0" smtClean="0"/>
              <a:t>здоровья</a:t>
            </a:r>
            <a:endParaRPr lang="ru-RU" sz="2000" b="1" dirty="0"/>
          </a:p>
          <a:p>
            <a:pPr algn="just" fontAlgn="base">
              <a:lnSpc>
                <a:spcPct val="100000"/>
              </a:lnSpc>
            </a:pPr>
            <a:r>
              <a:rPr lang="ru-RU" sz="2000" dirty="0"/>
              <a:t>Школьные и студенческие </a:t>
            </a:r>
            <a:r>
              <a:rPr lang="ru-RU" sz="2000" b="1" dirty="0"/>
              <a:t>конкурсы </a:t>
            </a:r>
            <a:r>
              <a:rPr lang="ru-RU" sz="2000" dirty="0"/>
              <a:t>на лучшие творческие работы по профилактике употребления </a:t>
            </a:r>
            <a:r>
              <a:rPr lang="ru-RU" sz="2000" dirty="0" err="1"/>
              <a:t>психоактивных</a:t>
            </a:r>
            <a:r>
              <a:rPr lang="ru-RU" sz="2000" dirty="0"/>
              <a:t> </a:t>
            </a:r>
            <a:r>
              <a:rPr lang="ru-RU" sz="2000" dirty="0" smtClean="0"/>
              <a:t>веществ</a:t>
            </a:r>
            <a:endParaRPr lang="ru-RU" sz="2000" dirty="0"/>
          </a:p>
          <a:p>
            <a:pPr algn="just" fontAlgn="base">
              <a:lnSpc>
                <a:spcPct val="100000"/>
              </a:lnSpc>
            </a:pPr>
            <a:r>
              <a:rPr lang="ru-RU" sz="2000" dirty="0"/>
              <a:t>Информационно-просветительские </a:t>
            </a:r>
            <a:r>
              <a:rPr lang="ru-RU" sz="2000" b="1" dirty="0"/>
              <a:t>занятия</a:t>
            </a:r>
            <a:r>
              <a:rPr lang="ru-RU" sz="2000" dirty="0"/>
              <a:t> </a:t>
            </a:r>
            <a:r>
              <a:rPr lang="ru-RU" sz="2000" b="1" dirty="0"/>
              <a:t>по профилактике </a:t>
            </a:r>
            <a:r>
              <a:rPr lang="ru-RU" sz="2000" dirty="0"/>
              <a:t>употребления </a:t>
            </a:r>
            <a:r>
              <a:rPr lang="ru-RU" sz="2000" dirty="0" err="1"/>
              <a:t>психоактивных</a:t>
            </a:r>
            <a:r>
              <a:rPr lang="ru-RU" sz="2000" dirty="0"/>
              <a:t> </a:t>
            </a:r>
            <a:r>
              <a:rPr lang="ru-RU" sz="2000" dirty="0" smtClean="0"/>
              <a:t>веществ</a:t>
            </a:r>
            <a:endParaRPr lang="ru-RU" sz="2000" dirty="0"/>
          </a:p>
          <a:p>
            <a:pPr algn="just" fontAlgn="base">
              <a:lnSpc>
                <a:spcPct val="100000"/>
              </a:lnSpc>
            </a:pPr>
            <a:r>
              <a:rPr lang="ru-RU" sz="2000" b="1" dirty="0"/>
              <a:t>Родительские </a:t>
            </a:r>
            <a:r>
              <a:rPr lang="ru-RU" sz="2000" dirty="0" smtClean="0"/>
              <a:t>собрания</a:t>
            </a:r>
            <a:endParaRPr lang="ru-RU" sz="2000" dirty="0"/>
          </a:p>
          <a:p>
            <a:pPr algn="just" fontAlgn="base">
              <a:lnSpc>
                <a:spcPct val="100000"/>
              </a:lnSpc>
            </a:pPr>
            <a:r>
              <a:rPr lang="ru-RU" sz="2000" dirty="0" smtClean="0"/>
              <a:t>Методические </a:t>
            </a:r>
            <a:r>
              <a:rPr lang="ru-RU" sz="2000" dirty="0"/>
              <a:t>семинары для </a:t>
            </a:r>
            <a:r>
              <a:rPr lang="ru-RU" sz="2000" b="1" dirty="0"/>
              <a:t>педагогов, </a:t>
            </a:r>
            <a:r>
              <a:rPr lang="ru-RU" sz="2000" b="1" dirty="0" smtClean="0"/>
              <a:t>психологов</a:t>
            </a:r>
            <a:endParaRPr lang="ru-RU" sz="2000" b="1" dirty="0"/>
          </a:p>
          <a:p>
            <a:pPr algn="just" fontAlgn="base">
              <a:lnSpc>
                <a:spcPct val="100000"/>
              </a:lnSpc>
            </a:pPr>
            <a:r>
              <a:rPr lang="ru-RU" sz="2000" dirty="0"/>
              <a:t>Разработка профилактических </a:t>
            </a:r>
            <a:r>
              <a:rPr lang="ru-RU" sz="2000" b="1" dirty="0"/>
              <a:t>материалов и методической </a:t>
            </a:r>
            <a:r>
              <a:rPr lang="ru-RU" sz="2000" b="1" dirty="0" smtClean="0"/>
              <a:t>литературы</a:t>
            </a:r>
            <a:endParaRPr lang="ru-RU" sz="2000" b="1" dirty="0"/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Где получить помощь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50" y="2194560"/>
            <a:ext cx="11148350" cy="40241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FF59"/>
              </a:buClr>
            </a:pPr>
            <a:r>
              <a:rPr lang="ru-RU" altLang="ru-RU" sz="2400" dirty="0" smtClean="0">
                <a:latin typeface="+mj-lt"/>
              </a:rPr>
              <a:t>Телефон доверия ЯОКНБ </a:t>
            </a:r>
            <a:r>
              <a:rPr lang="ru-RU" sz="2400" b="1" dirty="0">
                <a:latin typeface="+mj-lt"/>
              </a:rPr>
              <a:t>(4852) 72-14-22</a:t>
            </a:r>
            <a:endParaRPr lang="ru-RU" altLang="ru-RU" sz="2400" dirty="0" smtClean="0">
              <a:latin typeface="+mj-lt"/>
            </a:endParaRPr>
          </a:p>
          <a:p>
            <a:pPr>
              <a:lnSpc>
                <a:spcPct val="150000"/>
              </a:lnSpc>
              <a:buClr>
                <a:srgbClr val="FFFF59"/>
              </a:buClr>
            </a:pPr>
            <a:r>
              <a:rPr lang="ru-RU" altLang="ru-RU" sz="2400" dirty="0" smtClean="0">
                <a:latin typeface="+mj-lt"/>
              </a:rPr>
              <a:t>Телефон </a:t>
            </a:r>
            <a:r>
              <a:rPr lang="ru-RU" altLang="ru-RU" sz="2400" dirty="0">
                <a:latin typeface="+mj-lt"/>
              </a:rPr>
              <a:t>анонимной службы «Набат» </a:t>
            </a:r>
            <a:r>
              <a:rPr lang="ru-RU" altLang="ru-RU" sz="2400" b="1" dirty="0" smtClean="0">
                <a:latin typeface="+mj-lt"/>
              </a:rPr>
              <a:t>72-20-20</a:t>
            </a:r>
            <a:r>
              <a:rPr lang="ru-RU" altLang="ru-RU" sz="24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Clr>
                <a:srgbClr val="FFFF59"/>
              </a:buClr>
            </a:pPr>
            <a:r>
              <a:rPr lang="ru-RU" altLang="ru-RU" sz="2400" dirty="0">
                <a:latin typeface="+mj-lt"/>
              </a:rPr>
              <a:t>Т</a:t>
            </a:r>
            <a:r>
              <a:rPr lang="ru-RU" altLang="ru-RU" sz="2400" dirty="0" smtClean="0">
                <a:latin typeface="+mj-lt"/>
              </a:rPr>
              <a:t>елефону </a:t>
            </a:r>
            <a:r>
              <a:rPr lang="ru-RU" altLang="ru-RU" sz="2400" dirty="0">
                <a:latin typeface="+mj-lt"/>
              </a:rPr>
              <a:t>доверия УМВД России по </a:t>
            </a:r>
            <a:r>
              <a:rPr lang="ru-RU" altLang="ru-RU" sz="2400" dirty="0" smtClean="0">
                <a:latin typeface="+mj-lt"/>
              </a:rPr>
              <a:t>ЯО  </a:t>
            </a:r>
            <a:r>
              <a:rPr lang="ru-RU" altLang="ru-RU" sz="2400" b="1" dirty="0">
                <a:latin typeface="+mj-lt"/>
              </a:rPr>
              <a:t>(4852) </a:t>
            </a:r>
            <a:r>
              <a:rPr lang="ru-RU" altLang="ru-RU" sz="2400" b="1" dirty="0" smtClean="0">
                <a:latin typeface="+mj-lt"/>
              </a:rPr>
              <a:t>73-10-50</a:t>
            </a:r>
          </a:p>
          <a:p>
            <a:pPr>
              <a:lnSpc>
                <a:spcPct val="150000"/>
              </a:lnSpc>
              <a:buClr>
                <a:srgbClr val="FFFF59"/>
              </a:buClr>
            </a:pPr>
            <a:r>
              <a:rPr lang="ru-RU" sz="2400" dirty="0"/>
              <a:t>Ярославская областная клиническая наркологическая больница150054, Ярославль пр-т Октября, 59   </a:t>
            </a:r>
            <a:r>
              <a:rPr lang="ru-RU" sz="2400" b="1" dirty="0" smtClean="0"/>
              <a:t>73-50-87</a:t>
            </a:r>
            <a:endParaRPr lang="ru-RU" altLang="ru-RU" sz="2400" b="1" dirty="0" smtClean="0">
              <a:latin typeface="+mj-lt"/>
            </a:endParaRPr>
          </a:p>
          <a:p>
            <a:pPr>
              <a:lnSpc>
                <a:spcPct val="150000"/>
              </a:lnSpc>
              <a:buClr>
                <a:srgbClr val="FFFF59"/>
              </a:buClr>
            </a:pPr>
            <a:r>
              <a:rPr lang="ru-RU" sz="2400" dirty="0" smtClean="0">
                <a:latin typeface="+mj-lt"/>
              </a:rPr>
              <a:t>МУ ГЦ ППМС  Ярославль, </a:t>
            </a:r>
            <a:r>
              <a:rPr lang="ru-RU" sz="2400" dirty="0" err="1" smtClean="0">
                <a:latin typeface="+mj-lt"/>
              </a:rPr>
              <a:t>Б.Октябрьская</a:t>
            </a:r>
            <a:r>
              <a:rPr lang="ru-RU" sz="2400" dirty="0" smtClean="0">
                <a:latin typeface="+mj-lt"/>
              </a:rPr>
              <a:t>, 122     </a:t>
            </a:r>
            <a:r>
              <a:rPr lang="ru-RU" sz="2400" b="1" dirty="0" smtClean="0">
                <a:latin typeface="+mj-lt"/>
              </a:rPr>
              <a:t>21-71-93</a:t>
            </a:r>
          </a:p>
          <a:p>
            <a:pPr>
              <a:buClr>
                <a:srgbClr val="FFFF59"/>
              </a:buClr>
            </a:pPr>
            <a:endParaRPr lang="ru-RU" sz="2400" b="1" dirty="0" smtClean="0">
              <a:latin typeface="+mj-lt"/>
            </a:endParaRPr>
          </a:p>
          <a:p>
            <a:pPr>
              <a:buClr>
                <a:srgbClr val="FFFF59"/>
              </a:buClr>
            </a:pPr>
            <a:endParaRPr lang="ru-RU" sz="2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6" y="354070"/>
            <a:ext cx="2094406" cy="1181274"/>
          </a:xfrm>
          <a:prstGeom prst="rect">
            <a:avLst/>
          </a:prstGeom>
        </p:spPr>
      </p:pic>
      <p:pic>
        <p:nvPicPr>
          <p:cNvPr id="5" name="Picture 9" descr="i?id=b3e56754d766792a2634ce9c626c938a-5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87" y="4378036"/>
            <a:ext cx="2879268" cy="19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252</TotalTime>
  <Words>362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След самолета</vt:lpstr>
      <vt:lpstr>Употребление пав среди подростков  Профилактика и реабилитация</vt:lpstr>
      <vt:lpstr>употребление ПАВ – одно из проявлений деструктивного поведения</vt:lpstr>
      <vt:lpstr>Современное состояние проблемы  </vt:lpstr>
      <vt:lpstr>Ежегодный мониторинг МУ ГЦ ППМС</vt:lpstr>
      <vt:lpstr>Профилактика</vt:lpstr>
      <vt:lpstr>Первичная профилактика </vt:lpstr>
      <vt:lpstr>Где получить помощь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Ольга Владимировна Чиркун</cp:lastModifiedBy>
  <cp:revision>53</cp:revision>
  <dcterms:created xsi:type="dcterms:W3CDTF">2017-02-15T20:20:05Z</dcterms:created>
  <dcterms:modified xsi:type="dcterms:W3CDTF">2017-02-17T06:00:49Z</dcterms:modified>
</cp:coreProperties>
</file>