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401" r:id="rId3"/>
    <p:sldId id="381" r:id="rId4"/>
    <p:sldId id="411" r:id="rId5"/>
    <p:sldId id="412" r:id="rId6"/>
    <p:sldId id="410" r:id="rId7"/>
    <p:sldId id="413" r:id="rId8"/>
    <p:sldId id="468" r:id="rId9"/>
    <p:sldId id="469" r:id="rId10"/>
    <p:sldId id="395" r:id="rId11"/>
    <p:sldId id="396" r:id="rId12"/>
    <p:sldId id="470" r:id="rId13"/>
    <p:sldId id="416" r:id="rId14"/>
    <p:sldId id="471" r:id="rId15"/>
    <p:sldId id="472" r:id="rId16"/>
    <p:sldId id="473" r:id="rId17"/>
    <p:sldId id="421" r:id="rId18"/>
    <p:sldId id="478" r:id="rId19"/>
    <p:sldId id="479" r:id="rId20"/>
    <p:sldId id="480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1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53DE-AD78-486B-8495-92A60F29DDB3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D53D5-FBE0-4882-9431-2A686C9BA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488" y="231820"/>
            <a:ext cx="8182684" cy="53860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Профессиональный стандарт педагога: формирование психолого-педагогических компетенций</a:t>
            </a:r>
            <a:endParaRPr lang="ru-RU" sz="32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endParaRPr lang="ru-RU" sz="32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r>
              <a:rPr lang="ru-RU" sz="3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Марина Ф. </a:t>
            </a:r>
            <a:r>
              <a:rPr lang="ru-RU" sz="3200" b="1" i="1" dirty="0" err="1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Луканина</a:t>
            </a:r>
            <a:r>
              <a:rPr lang="ru-RU" sz="3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директор  МУ ГЦ ППМС,</a:t>
            </a:r>
          </a:p>
          <a:p>
            <a:pPr algn="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г. Ярославль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" y="13953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671" y="0"/>
            <a:ext cx="741587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6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Значимые </a:t>
            </a:r>
            <a:r>
              <a:rPr lang="ru-RU" sz="66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понятия психолого-педагогических компетенций</a:t>
            </a:r>
          </a:p>
          <a:p>
            <a:pPr algn="ctr"/>
            <a:endParaRPr lang="ru-RU" sz="66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536" y="0"/>
            <a:ext cx="82006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Гражданская и социальная идентичность.</a:t>
            </a:r>
          </a:p>
          <a:p>
            <a:pPr algn="ctr"/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Уважение прав и свобод личности.</a:t>
            </a:r>
          </a:p>
          <a:p>
            <a:pPr algn="ctr"/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Система ценностей личности.</a:t>
            </a:r>
          </a:p>
          <a:p>
            <a:pPr algn="ctr"/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Образцы и нормы </a:t>
            </a:r>
            <a:r>
              <a:rPr lang="ru-RU" sz="2800" b="1" i="1" dirty="0" err="1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просоциального</a:t>
            </a:r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поведения, в том числе в виртуальной и поликультурной среде.</a:t>
            </a:r>
          </a:p>
          <a:p>
            <a:pPr algn="ctr"/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Показатели стадий и параметры кризисов возрастного и личностного развития.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546" y="0"/>
            <a:ext cx="8200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Развитие коммуникативной компетентности обучающихся.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Формирование системы регуляции поведения и деятельности обучающихся.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Формирование и становление учебной мотивации и системы универсальных учебных действий.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Особенности освоения и смены видов ведущей деятельности.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Формирование детско-взрослых сообществ.</a:t>
            </a:r>
          </a:p>
          <a:p>
            <a:pPr algn="ctr"/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· Становление картины мира.</a:t>
            </a:r>
          </a:p>
        </p:txBody>
      </p:sp>
    </p:spTree>
    <p:extLst>
      <p:ext uri="{BB962C8B-B14F-4D97-AF65-F5344CB8AC3E}">
        <p14:creationId xmlns:p14="http://schemas.microsoft.com/office/powerpoint/2010/main" val="32176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3667" y="339088"/>
            <a:ext cx="82006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Функции </a:t>
            </a:r>
            <a:r>
              <a:rPr lang="ru-RU" sz="3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педагога </a:t>
            </a:r>
            <a:r>
              <a:rPr lang="ru-RU" sz="32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в аспекте психолого-педагогических </a:t>
            </a:r>
            <a:r>
              <a:rPr lang="ru-RU" sz="3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компетенций:</a:t>
            </a:r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Стимулирование и актуализация возможностей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Воодушевление и инициирование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Помощь и поддержка</a:t>
            </a:r>
          </a:p>
          <a:p>
            <a:pPr algn="ctr"/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3667" y="339088"/>
            <a:ext cx="820063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Позиции в образовательном процессе </a:t>
            </a:r>
            <a:b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(по Рыбиной Т.Н. на основе К. </a:t>
            </a:r>
            <a:r>
              <a:rPr lang="ru-RU" sz="2000" b="1" i="1" dirty="0" err="1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Роджерса</a:t>
            </a:r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):</a:t>
            </a:r>
          </a:p>
          <a:p>
            <a:pPr algn="r"/>
            <a:endParaRPr lang="ru-RU" sz="20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«открытость</a:t>
            </a:r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педагога своим собственным мыслям, </a:t>
            </a:r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чувствам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, переживаниям, а также способность открыто выражать и транслировать собственные мысли и переживания в межличностном общении с учащимися;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«принятие» и «доверие», 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определяющие выражение внутренней уверенности педагога в возможностях и способностях каждого учащегося; во многом эта установка совпадёт с тем, что принято называть “педагогическим оптимизмом”, “опорой на положительные качества воспитанника”;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эмпатическое понимание», </a:t>
            </a:r>
            <a:r>
              <a:rPr lang="ru-RU" sz="20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выражающееся в видении педагогом поведения учащегося, оценке его реакций, действий, поступков с точки зрения самого учащегося</a:t>
            </a:r>
            <a:r>
              <a:rPr lang="ru-RU" sz="32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endParaRPr lang="ru-RU" sz="32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788" y="171663"/>
            <a:ext cx="820063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Критерии качества в работе </a:t>
            </a:r>
            <a:endParaRPr lang="ru-RU" sz="20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уметь присутствовать: включенность и заинтересованность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Должен </a:t>
            </a:r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уметь быть беспристрастным и 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непредвзятым.</a:t>
            </a:r>
          </a:p>
          <a:p>
            <a:pPr algn="r"/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понимать причины, и нужно знать, что делать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уметь общаться</a:t>
            </a: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ru-RU" sz="28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Нужно </a:t>
            </a:r>
            <a:r>
              <a:rPr lang="ru-RU" sz="2800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продолжать    работать с темой до ее завершения.</a:t>
            </a:r>
          </a:p>
          <a:p>
            <a:pPr algn="r"/>
            <a:endParaRPr lang="ru-RU" sz="2800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788" y="171663"/>
            <a:ext cx="8200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88" y="399245"/>
            <a:ext cx="8542303" cy="60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814" y="1242517"/>
            <a:ext cx="7870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alt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5007" y="461173"/>
            <a:ext cx="7259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VUCA </a:t>
            </a:r>
            <a:br>
              <a:rPr lang="en-US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(Volatility, uncertainty, complexity and ambiguity)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814" y="1661502"/>
            <a:ext cx="77473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/>
                </a:solidFill>
              </a:rPr>
              <a:t>изменчивость</a:t>
            </a:r>
            <a:r>
              <a:rPr lang="ru-RU" sz="6000" dirty="0">
                <a:solidFill>
                  <a:schemeClr val="accent2"/>
                </a:solidFill>
              </a:rPr>
              <a:t>, </a:t>
            </a:r>
            <a:endParaRPr lang="ru-RU" sz="6000" dirty="0" smtClean="0">
              <a:solidFill>
                <a:schemeClr val="accent2"/>
              </a:solidFill>
            </a:endParaRPr>
          </a:p>
          <a:p>
            <a:r>
              <a:rPr lang="ru-RU" sz="6000" dirty="0" smtClean="0">
                <a:solidFill>
                  <a:schemeClr val="accent2"/>
                </a:solidFill>
              </a:rPr>
              <a:t>неопределенность</a:t>
            </a:r>
            <a:r>
              <a:rPr lang="ru-RU" sz="6000" dirty="0">
                <a:solidFill>
                  <a:schemeClr val="accent2"/>
                </a:solidFill>
              </a:rPr>
              <a:t>, </a:t>
            </a:r>
          </a:p>
          <a:p>
            <a:r>
              <a:rPr lang="ru-RU" sz="6000" dirty="0">
                <a:solidFill>
                  <a:schemeClr val="accent2"/>
                </a:solidFill>
              </a:rPr>
              <a:t>сложность </a:t>
            </a:r>
          </a:p>
          <a:p>
            <a:r>
              <a:rPr lang="ru-RU" sz="6000" dirty="0">
                <a:solidFill>
                  <a:schemeClr val="accent2"/>
                </a:solidFill>
              </a:rPr>
              <a:t>неоднозначность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437851"/>
            <a:ext cx="7691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Устойчивость к стрессам и изменениям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Успешная учеба как ПРОЦЕСС, а не результат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Устойчивые отношения в социуме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Удовлетворенность жизнью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Психологическая собственность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Особенности успешной учебной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20936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475" y="1344251"/>
            <a:ext cx="76910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Образование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как ситуация успеха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Способы работы с информацией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 Технологии  коммуникативного взаимодействия (групповая работа, </a:t>
            </a:r>
            <a:r>
              <a:rPr lang="ru-RU" altLang="ru-RU" sz="2800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синквейн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, метод шляп, мозговой штурм)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Техники генерирования  идей («СВОТ-анализ», «Медиа-кофе» и т.д.)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Формы работы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814" y="2000250"/>
            <a:ext cx="7625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alt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606" y="732371"/>
            <a:ext cx="75699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Приказ Министерства труда и социальной защиты РФ №544н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 датирован 18 октября 2013 года.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Приказ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Минтруда России от 24 июля 2015 года №514н утвержден профессиональный стандарт «Педагог-психолог» (психолог в сфере образования)».</a:t>
            </a:r>
          </a:p>
        </p:txBody>
      </p:sp>
    </p:spTree>
    <p:extLst>
      <p:ext uri="{BB962C8B-B14F-4D97-AF65-F5344CB8AC3E}">
        <p14:creationId xmlns:p14="http://schemas.microsoft.com/office/powerpoint/2010/main" val="804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111" y="1550016"/>
            <a:ext cx="7691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Психолого-педагогическое сопровождение образовательного процесса в</a:t>
            </a:r>
          </a:p>
          <a:p>
            <a:pPr algn="ctr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Обобщенная функция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Обобщенная функция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Психолого-педагогическое сопровождение реализации основных и дополнительных образовательных  программ</a:t>
            </a:r>
            <a:endParaRPr lang="ru-RU" altLang="ru-RU" sz="40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Психологическая экспертиза безопасности образовательной среды образовательных организаций</a:t>
            </a:r>
            <a:endParaRPr lang="ru-RU" altLang="ru-RU" sz="44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Психологическое консультирование субъектов образовательного процесса</a:t>
            </a:r>
            <a:endParaRPr lang="ru-RU" altLang="ru-RU" sz="40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Коррекционно-развивающая работа с обучающимися</a:t>
            </a:r>
            <a:endParaRPr lang="ru-RU" altLang="ru-RU" sz="54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Психологическая диагностика обучающихся</a:t>
            </a:r>
            <a:endParaRPr lang="ru-RU" altLang="ru-RU" sz="54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Психологическое просвещение субъектов образовательного процесса</a:t>
            </a:r>
            <a:endParaRPr lang="ru-RU" altLang="ru-RU" sz="48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962140"/>
            <a:ext cx="7691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Психопрофилактика (профессиональная деятельность, направленная на сохранение и укрепление психологического здоровья обучающихся в процессе обучения организациях)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348981"/>
            <a:ext cx="7691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Психологическое просвещение субъектов образовательного процесса в области работы по поддержке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278" y="2940408"/>
            <a:ext cx="76254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квалификационный уровень работника, позволяющий ему выполнять свои должностные (профессиональные) обязанности в соответствии с предъявляемыми требованиями к конкретной должности (профессии).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676" y="808485"/>
            <a:ext cx="7476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Профессиональный стандарт</a:t>
            </a:r>
            <a:endParaRPr lang="ru-RU" sz="5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348981"/>
            <a:ext cx="7691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Психологическая профилактика нарушений поведения и отклонений в развитии в образовательных организациях и организациях, осуществляющих образовательную деятельность, при работе с лицами с ограниченными возможностями здоровья, обучающимися, испытывающими трудности в освоении основных общеобразовательных программ, развитии и социальной адаптации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348981"/>
            <a:ext cx="7691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Психологическое консультирование обучающихся, испытывающих трудности в освоении основных общеобразовательных программ, развитии и социальной адаптации и лиц с ограниченными возможностями здоровья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348981"/>
            <a:ext cx="7691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Психологическая диагностика особенностей обучающихся, испытывающих трудности в освоении основных общеобразовательных программ, развитии и социальной адаптации и лиц с ограниченными возможностями здоровья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462" y="1348981"/>
            <a:ext cx="7691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Психологическая диагностика особенностей обучающихся, испытывающих трудности в освоении основных общеобразовательных программ, развитии и социальной адаптации и лиц с ограниченными возможностями здоровья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40" y="517984"/>
            <a:ext cx="741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Аспекты деятельности педагога-психолога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475" y="1344251"/>
            <a:ext cx="769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639" y="517984"/>
            <a:ext cx="761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Матрица компетенций (</a:t>
            </a:r>
            <a:r>
              <a:rPr lang="ru-RU" sz="1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М.Ф.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Луканина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, </a:t>
            </a:r>
            <a:r>
              <a:rPr lang="ru-RU" sz="12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Е.В. Терехова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)</a:t>
            </a:r>
            <a:endParaRPr lang="ru-RU" sz="2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03" y="3340600"/>
            <a:ext cx="12193" cy="176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50" y="2155948"/>
            <a:ext cx="2615411" cy="1072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942" y="2303897"/>
            <a:ext cx="2060627" cy="835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59" y="4590528"/>
            <a:ext cx="2237426" cy="938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436" y="4532656"/>
            <a:ext cx="2822693" cy="1408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958" y="1073062"/>
            <a:ext cx="3529890" cy="1005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871" y="3368794"/>
            <a:ext cx="4078577" cy="1164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415" y="3437242"/>
            <a:ext cx="3011685" cy="1048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6137" y="5611478"/>
            <a:ext cx="4523624" cy="1164437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4369610" y="2105282"/>
            <a:ext cx="29465" cy="347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85611" y="3310469"/>
            <a:ext cx="7610287" cy="23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278" y="2447725"/>
            <a:ext cx="76254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качества сотрудника, без которых невозможна его эффективная работа в конкретной должности или в конкретной компании; готовность реальное овладение методами, средствами деятельности, возможность справиться с профессиональными задачами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676" y="1084438"/>
            <a:ext cx="7476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Компетенции</a:t>
            </a:r>
            <a:endParaRPr lang="ru-RU" sz="5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278" y="2805156"/>
            <a:ext cx="76254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степень овладения определенными качествами, выраженность определенной компетенции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278" y="1048635"/>
            <a:ext cx="7476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Компетентность</a:t>
            </a:r>
            <a:endParaRPr lang="ru-RU" sz="54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2" y="257000"/>
            <a:ext cx="8912179" cy="6343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41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276" y="1340474"/>
            <a:ext cx="77178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действенный педагогический гуманизм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, присоединение к эмоциональному состоянию обучающихся, сопереживание и оказание помощи в преодолении негативных эмоций и субъективных трудностей;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социально-коммуникативная компетентность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— знания, умения и способности, обеспечивающие личностно-ориентированное общение и педагогическую </a:t>
            </a:r>
            <a:r>
              <a:rPr lang="ru-RU" altLang="ru-RU" sz="2400" dirty="0" err="1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фасилитацию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;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677" y="386367"/>
            <a:ext cx="7476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Качества педагога</a:t>
            </a:r>
          </a:p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(педагога-психолога)</a:t>
            </a:r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094" y="1372603"/>
            <a:ext cx="8358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социальный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интеллект – способность, определяющая продуктивность взаимодействия с обучающимися, а также регулирующая познавательные процессы, связанные с отражением социально-психологических отношений;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сверхнормативная профессионально-педагогическая активность готовность и потребность в инновационной деятельности, проявление творческой инициативы, превышение нормативных профессиональных функций и должностных обязанностей;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altLang="ru-RU" sz="4800" dirty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677" y="386367"/>
            <a:ext cx="7476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Качества педагога</a:t>
            </a:r>
          </a:p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(педагога-психолога)</a:t>
            </a:r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7153" y="5896918"/>
            <a:ext cx="3330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Название презентации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094" y="1526491"/>
            <a:ext cx="83580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толерантность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 – терпимость к молодёжному образу жизни и поведению, этническим особенностям; эмоциональная устойчивость и самообладание;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педагогическая рефлексия 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– качество, позволяющее анализировать собственные поступки, знать самого себя и понимать, как обучающиеся отражают личностные реакции и когнитивные представления педагога;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социальная ответственность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</a:rPr>
              <a:t> – способность к осуществлению самоконтроля и контроля за взаимодействием с обучающимися.</a:t>
            </a:r>
          </a:p>
          <a:p>
            <a:pPr algn="ctr"/>
            <a:endParaRPr lang="ru-RU" altLang="ru-RU" sz="2200" dirty="0"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677" y="386367"/>
            <a:ext cx="7476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Качества педагога</a:t>
            </a:r>
          </a:p>
          <a:p>
            <a:pPr algn="ctr"/>
            <a:r>
              <a:rPr lang="ru-RU" sz="2800" b="1" i="1" dirty="0" smtClean="0">
                <a:ln w="0"/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(педагога-психолога)</a:t>
            </a:r>
            <a:endParaRPr lang="ru-RU" sz="2800" b="1" i="1" dirty="0">
              <a:ln w="0"/>
              <a:solidFill>
                <a:schemeClr val="accent2">
                  <a:lumMod val="5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830</Words>
  <Application>Microsoft Office PowerPoint</Application>
  <PresentationFormat>Экран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Елена Станиславовна Боярова</cp:lastModifiedBy>
  <cp:revision>121</cp:revision>
  <dcterms:created xsi:type="dcterms:W3CDTF">2013-11-19T05:52:05Z</dcterms:created>
  <dcterms:modified xsi:type="dcterms:W3CDTF">2017-05-30T08:30:10Z</dcterms:modified>
</cp:coreProperties>
</file>