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МОУ ДО Центр анимационного творчества «Перспектива»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Экскурсионная работа в лагере </a:t>
            </a:r>
          </a:p>
          <a:p>
            <a:pPr algn="ctr"/>
            <a:r>
              <a:rPr lang="ru-RU" sz="3600" dirty="0" smtClean="0"/>
              <a:t>как средство </a:t>
            </a:r>
          </a:p>
          <a:p>
            <a:pPr algn="ctr"/>
            <a:r>
              <a:rPr lang="ru-RU" sz="3600" dirty="0" smtClean="0"/>
              <a:t>гражданско-патриотического воспитания детей и подростков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211960" y="4869160"/>
            <a:ext cx="4608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 Любовь Валентиновна Тренина, </a:t>
            </a:r>
          </a:p>
          <a:p>
            <a:r>
              <a:rPr lang="ru-RU" dirty="0" smtClean="0"/>
              <a:t>Руководитель структурного подразделения «Школа творчества»,  начальник лагеря с дневным пребыванием детей.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Традиционные мероприятия лагеря: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AutoNum type="arabicPeriod"/>
            </a:pPr>
            <a:r>
              <a:rPr lang="ru-RU" dirty="0" smtClean="0"/>
              <a:t>Выездные экскурсии;</a:t>
            </a:r>
          </a:p>
          <a:p>
            <a:pPr marL="596646" indent="-514350">
              <a:buAutoNum type="arabicPeriod"/>
            </a:pPr>
            <a:r>
              <a:rPr lang="ru-RU" dirty="0" smtClean="0"/>
              <a:t>Пешеходные экскурсии;</a:t>
            </a:r>
          </a:p>
          <a:p>
            <a:pPr marL="596646" indent="-514350">
              <a:buAutoNum type="arabicPeriod"/>
            </a:pPr>
            <a:r>
              <a:rPr lang="ru-RU" dirty="0" smtClean="0"/>
              <a:t>Мастер-классы по изготовлению народных игрушек, связанные с традицией Ярославского края;</a:t>
            </a:r>
          </a:p>
          <a:p>
            <a:pPr marL="596646" indent="-514350">
              <a:buAutoNum type="arabicPeriod"/>
            </a:pPr>
            <a:r>
              <a:rPr lang="ru-RU" dirty="0" smtClean="0"/>
              <a:t>Краеведческие мероприятия (конкурсы, викторины, интерактивные мероприятия и др.);</a:t>
            </a:r>
          </a:p>
          <a:p>
            <a:pPr marL="596646" indent="-514350">
              <a:buAutoNum type="arabicPeriod"/>
            </a:pPr>
            <a:r>
              <a:rPr lang="ru-RU" dirty="0" smtClean="0"/>
              <a:t>Тематические мероприятия.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Тематические смены. </a:t>
            </a:r>
            <a:br>
              <a:rPr lang="ru-RU" dirty="0" smtClean="0"/>
            </a:br>
            <a:r>
              <a:rPr lang="ru-RU" dirty="0" smtClean="0"/>
              <a:t>Технология проведения.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96646" indent="-514350">
              <a:buAutoNum type="arabicPeriod"/>
            </a:pPr>
            <a:r>
              <a:rPr lang="ru-RU" dirty="0" smtClean="0"/>
              <a:t>Участники получают задание на определенную тему и готовятся к ней заранее;</a:t>
            </a:r>
          </a:p>
          <a:p>
            <a:pPr marL="596646" indent="-514350">
              <a:buAutoNum type="arabicPeriod"/>
            </a:pPr>
            <a:r>
              <a:rPr lang="ru-RU" dirty="0" smtClean="0"/>
              <a:t>Смена начинается с «погружения» в тему;</a:t>
            </a:r>
          </a:p>
          <a:p>
            <a:pPr marL="596646" indent="-514350">
              <a:buAutoNum type="arabicPeriod"/>
            </a:pPr>
            <a:r>
              <a:rPr lang="ru-RU" dirty="0" smtClean="0"/>
              <a:t>Выбор сюжета и объединение в группы по интересам;</a:t>
            </a:r>
          </a:p>
          <a:p>
            <a:pPr marL="596646" indent="-514350">
              <a:buAutoNum type="arabicPeriod"/>
            </a:pPr>
            <a:r>
              <a:rPr lang="ru-RU" dirty="0" smtClean="0"/>
              <a:t>Группы работают по руководством наставников – педагогов;</a:t>
            </a:r>
          </a:p>
          <a:p>
            <a:pPr marL="596646" indent="-514350">
              <a:buAutoNum type="arabicPeriod"/>
            </a:pPr>
            <a:r>
              <a:rPr lang="ru-RU" dirty="0" smtClean="0"/>
              <a:t>Посещение исторического места;</a:t>
            </a:r>
          </a:p>
          <a:p>
            <a:pPr marL="596646" indent="-514350">
              <a:buAutoNum type="arabicPeriod"/>
            </a:pPr>
            <a:endParaRPr lang="ru-RU" dirty="0" smtClean="0"/>
          </a:p>
          <a:p>
            <a:pPr marL="596646" indent="-514350">
              <a:buAutoNum type="arabicPeriod"/>
            </a:pPr>
            <a:endParaRPr lang="ru-RU" dirty="0" smtClean="0"/>
          </a:p>
          <a:p>
            <a:pPr marL="596646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Трудовое воспитание как часть системы гражданско-патриотического воспитания в лагере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1628800"/>
            <a:ext cx="7498080" cy="4800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 гг.Тутаев и Мышкин – знакомство с ткацким станком;</a:t>
            </a:r>
          </a:p>
          <a:p>
            <a:r>
              <a:rPr lang="ru-RU" dirty="0" smtClean="0"/>
              <a:t>п.Семибратово, музей Баклуши – изготовление и роспись деревянных ложек;</a:t>
            </a:r>
          </a:p>
          <a:p>
            <a:r>
              <a:rPr lang="ru-RU" dirty="0" smtClean="0"/>
              <a:t>с.Вятское – печатный станок, гравюра;</a:t>
            </a:r>
          </a:p>
          <a:p>
            <a:r>
              <a:rPr lang="ru-RU" dirty="0" smtClean="0"/>
              <a:t>г.Ростов – гончарное искусство;</a:t>
            </a:r>
          </a:p>
          <a:p>
            <a:r>
              <a:rPr lang="ru-RU" dirty="0" smtClean="0"/>
              <a:t>г.Мышкин – работа с гончарным кругом;</a:t>
            </a:r>
          </a:p>
          <a:p>
            <a:r>
              <a:rPr lang="ru-RU" dirty="0" smtClean="0"/>
              <a:t>п.Петровск – изготовление молочных продуктов.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Нравственное </a:t>
            </a:r>
            <a:r>
              <a:rPr lang="ru-RU" sz="2800" dirty="0" smtClean="0"/>
              <a:t>воспитание как часть системы гражданско-патриотического воспитания в лагере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Ярославский зоопарк;</a:t>
            </a:r>
          </a:p>
          <a:p>
            <a:r>
              <a:rPr lang="ru-RU" dirty="0" smtClean="0"/>
              <a:t>Знакомство с животными и достопримечательностями в гг.Мышкин, Петровск, Тутаев;</a:t>
            </a:r>
          </a:p>
          <a:p>
            <a:r>
              <a:rPr lang="ru-RU" dirty="0" smtClean="0"/>
              <a:t>Результатом каждого мероприятия является творческий продукт и познание о новом, полученные по итогам мастер-класса, беседы, интеллектуальной игры, эстафеты.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Карта поездок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96646" indent="-514350">
              <a:buAutoNum type="arabicPeriod"/>
            </a:pPr>
            <a:r>
              <a:rPr lang="ru-RU" dirty="0" smtClean="0"/>
              <a:t>С 2005 года – знакомство с музейным Миром г.Ярославля (Музей истории города, Художественный музей, музей им.Богдановича, музей Боевой славы, Музей-заповедник, планетарий и т.д.)</a:t>
            </a:r>
          </a:p>
          <a:p>
            <a:pPr marL="596646" indent="-514350">
              <a:buAutoNum type="arabicPeriod"/>
            </a:pPr>
            <a:r>
              <a:rPr lang="ru-RU" dirty="0" smtClean="0"/>
              <a:t>С 2007 года – с. Никульское, г.Ростов, г.Тутаев, с.Карабиха, г.Углич, с.Вятское, г.Переславль-Залесский, Толгский монастырь, с.Аббакумцево, с.Рыбницы, </a:t>
            </a:r>
            <a:r>
              <a:rPr lang="ru-RU" dirty="0" err="1" smtClean="0"/>
              <a:t>п.Кр.Профинтерн</a:t>
            </a:r>
            <a:r>
              <a:rPr lang="ru-RU" dirty="0" smtClean="0"/>
              <a:t>, </a:t>
            </a:r>
            <a:r>
              <a:rPr lang="ru-RU" dirty="0" err="1" smtClean="0"/>
              <a:t>с.Семибратого</a:t>
            </a:r>
            <a:r>
              <a:rPr lang="ru-RU" dirty="0" smtClean="0"/>
              <a:t>, г.Мышкин, с.Борисоглеб  -</a:t>
            </a:r>
            <a:r>
              <a:rPr lang="ru-RU" dirty="0" err="1" smtClean="0"/>
              <a:t>Варницкий</a:t>
            </a:r>
            <a:r>
              <a:rPr lang="ru-RU" dirty="0" smtClean="0"/>
              <a:t> </a:t>
            </a:r>
            <a:r>
              <a:rPr lang="ru-RU" dirty="0" smtClean="0"/>
              <a:t>монастырь; г.Петровск, п.Некрасовское, </a:t>
            </a:r>
            <a:r>
              <a:rPr lang="ru-RU" dirty="0" err="1" smtClean="0"/>
              <a:t>г.Гаврлов-Ям</a:t>
            </a:r>
            <a:r>
              <a:rPr lang="ru-RU" dirty="0" smtClean="0"/>
              <a:t>, п.Ермаково Рыбинского р-на, </a:t>
            </a:r>
            <a:r>
              <a:rPr lang="ru-RU" dirty="0" err="1" smtClean="0"/>
              <a:t>с.Толбухино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201622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В 2013 году работа по изучению Ярославского края в лагере с дневным пребыванием привела к созданию проекта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2348880"/>
            <a:ext cx="7128792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«Сказочное наследие Ярославского края»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619672" y="3356992"/>
            <a:ext cx="3312368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«</a:t>
            </a:r>
            <a:r>
              <a:rPr lang="ru-RU" sz="2400" dirty="0" smtClean="0"/>
              <a:t>Сказочная </a:t>
            </a:r>
          </a:p>
          <a:p>
            <a:pPr algn="ctr"/>
            <a:r>
              <a:rPr lang="ru-RU" sz="2400" dirty="0" smtClean="0"/>
              <a:t>карта </a:t>
            </a:r>
          </a:p>
          <a:p>
            <a:pPr algn="ctr"/>
            <a:r>
              <a:rPr lang="ru-RU" sz="2400" dirty="0" smtClean="0"/>
              <a:t>Ярославии»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292080" y="3356992"/>
            <a:ext cx="338437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«Путешествие путеводного </a:t>
            </a:r>
          </a:p>
          <a:p>
            <a:pPr algn="ctr"/>
            <a:r>
              <a:rPr lang="ru-RU" sz="2400" dirty="0" smtClean="0"/>
              <a:t>клубка»</a:t>
            </a:r>
            <a:endParaRPr lang="ru-RU" sz="2400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2843808" y="2924944"/>
            <a:ext cx="57606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804248" y="2924944"/>
            <a:ext cx="57606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187624" y="4725144"/>
            <a:ext cx="75608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Автор проектов: Анастасия Николаевна Аксененкова, педагог дополнительного образования МОУ ДО ЦАТ «Перспектива».</a:t>
            </a:r>
          </a:p>
          <a:p>
            <a:endParaRPr lang="ru-RU" sz="2000" dirty="0" smtClean="0"/>
          </a:p>
          <a:p>
            <a:r>
              <a:rPr lang="ru-RU" sz="2000" dirty="0" smtClean="0"/>
              <a:t>Соавтор: Любовь Викторовна Дылинова, педагог дополнительного образования МОУ ДО ЦАТ «Перспектива».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332656"/>
            <a:ext cx="7498080" cy="5915744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Цель образовательной системы России – воспитание гражданина.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Нормативные документы:</a:t>
            </a:r>
          </a:p>
          <a:p>
            <a:pPr marL="596646" indent="-514350" algn="ctr">
              <a:buAutoNum type="arabicPeriod"/>
            </a:pPr>
            <a:r>
              <a:rPr lang="ru-RU" dirty="0" smtClean="0"/>
              <a:t>Закон "</a:t>
            </a:r>
            <a:r>
              <a:rPr lang="ru-RU" dirty="0" smtClean="0"/>
              <a:t>Об образовании в Российской Федерации" от 29.12.2012 N </a:t>
            </a:r>
            <a:r>
              <a:rPr lang="ru-RU" dirty="0" smtClean="0"/>
              <a:t>273-ФЗ;</a:t>
            </a:r>
            <a:endParaRPr lang="ru-RU" dirty="0" smtClean="0"/>
          </a:p>
          <a:p>
            <a:pPr marL="596646" indent="-514350" algn="ctr">
              <a:buAutoNum type="arabicPeriod"/>
            </a:pPr>
            <a:r>
              <a:rPr lang="ru-RU" dirty="0" smtClean="0"/>
              <a:t>Государственная программа «Патриотическое воспитание гражданина РФ на 2016-2020 годы»; </a:t>
            </a:r>
          </a:p>
          <a:p>
            <a:pPr marL="596646" indent="-514350" algn="ctr">
              <a:buAutoNum type="arabicPeriod"/>
            </a:pPr>
            <a:r>
              <a:rPr lang="ru-RU" dirty="0" smtClean="0"/>
              <a:t>Национальна инициатива «Наша новая школа».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60648"/>
            <a:ext cx="7498080" cy="59877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Составляющие ГРАЖДАНСТВЕННОСТИ:</a:t>
            </a:r>
          </a:p>
          <a:p>
            <a:pPr marL="596646" indent="-514350">
              <a:buAutoNum type="arabicPeriod"/>
            </a:pPr>
            <a:r>
              <a:rPr lang="ru-RU" dirty="0" smtClean="0"/>
              <a:t>Внутренняя свобода;</a:t>
            </a:r>
          </a:p>
          <a:p>
            <a:pPr marL="596646" indent="-514350">
              <a:buAutoNum type="arabicPeriod"/>
            </a:pPr>
            <a:r>
              <a:rPr lang="ru-RU" dirty="0" smtClean="0"/>
              <a:t>Уважение к государству;</a:t>
            </a:r>
          </a:p>
          <a:p>
            <a:pPr marL="596646" indent="-514350">
              <a:buAutoNum type="arabicPeriod"/>
            </a:pPr>
            <a:r>
              <a:rPr lang="ru-RU" dirty="0" smtClean="0"/>
              <a:t>Любовь к Родине;</a:t>
            </a:r>
          </a:p>
          <a:p>
            <a:pPr marL="596646" indent="-514350">
              <a:buAutoNum type="arabicPeriod"/>
            </a:pPr>
            <a:r>
              <a:rPr lang="ru-RU" dirty="0" smtClean="0"/>
              <a:t>Стремление к миру ;</a:t>
            </a:r>
          </a:p>
          <a:p>
            <a:pPr marL="596646" indent="-514350">
              <a:buAutoNum type="arabicPeriod"/>
            </a:pPr>
            <a:r>
              <a:rPr lang="ru-RU" dirty="0" smtClean="0"/>
              <a:t>Чувство собственного достоинства;</a:t>
            </a:r>
          </a:p>
          <a:p>
            <a:pPr marL="596646" indent="-514350">
              <a:buAutoNum type="arabicPeriod"/>
            </a:pPr>
            <a:r>
              <a:rPr lang="ru-RU" dirty="0" smtClean="0"/>
              <a:t>Проявление патриотических чувств;</a:t>
            </a:r>
          </a:p>
          <a:p>
            <a:pPr marL="596646" indent="-514350">
              <a:buAutoNum type="arabicPeriod"/>
            </a:pPr>
            <a:r>
              <a:rPr lang="ru-RU" dirty="0" smtClean="0"/>
              <a:t>Культура межнационального общения;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Составляющие ПАТРИОТИЗМА:</a:t>
            </a:r>
          </a:p>
          <a:p>
            <a:pPr marL="596646" indent="-514350">
              <a:buAutoNum type="arabicPeriod"/>
            </a:pPr>
            <a:r>
              <a:rPr lang="ru-RU" dirty="0" smtClean="0"/>
              <a:t>Духовность;</a:t>
            </a:r>
          </a:p>
          <a:p>
            <a:pPr marL="596646" indent="-514350">
              <a:buAutoNum type="arabicPeriod"/>
            </a:pPr>
            <a:r>
              <a:rPr lang="ru-RU" dirty="0" smtClean="0"/>
              <a:t>Гражданственность;</a:t>
            </a:r>
          </a:p>
          <a:p>
            <a:pPr marL="596646" indent="-514350">
              <a:buAutoNum type="arabicPeriod"/>
            </a:pPr>
            <a:r>
              <a:rPr lang="ru-RU" dirty="0" smtClean="0"/>
              <a:t>Социальная активность.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88640"/>
            <a:ext cx="7498080" cy="590465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</a:rPr>
              <a:t>     Почему дополнительное образование наиболее благоприятно для формирования патриотизма?</a:t>
            </a:r>
          </a:p>
          <a:p>
            <a:pPr>
              <a:buNone/>
            </a:pPr>
            <a:endParaRPr lang="ru-RU" sz="4000" dirty="0" smtClean="0"/>
          </a:p>
          <a:p>
            <a:pPr marL="596646" indent="-514350">
              <a:buAutoNum type="arabicPeriod"/>
            </a:pPr>
            <a:r>
              <a:rPr lang="ru-RU" sz="4000" dirty="0" smtClean="0"/>
              <a:t>Не ограничено стандартами;</a:t>
            </a:r>
          </a:p>
          <a:p>
            <a:pPr marL="596646" indent="-514350">
              <a:buAutoNum type="arabicPeriod"/>
            </a:pPr>
            <a:r>
              <a:rPr lang="ru-RU" sz="4000" dirty="0" smtClean="0"/>
              <a:t>Ориентировано на личностные интересы, потребности и способности ребенка;</a:t>
            </a:r>
          </a:p>
          <a:p>
            <a:pPr marL="596646" indent="-514350">
              <a:buAutoNum type="arabicPeriod"/>
            </a:pPr>
            <a:r>
              <a:rPr lang="ru-RU" sz="4000" dirty="0" smtClean="0"/>
              <a:t>Обеспечивает возможность самоопределения и самореализации;</a:t>
            </a:r>
          </a:p>
          <a:p>
            <a:pPr marL="596646" indent="-514350">
              <a:buAutoNum type="arabicPeriod"/>
            </a:pPr>
            <a:r>
              <a:rPr lang="ru-RU" sz="4000" dirty="0" smtClean="0"/>
              <a:t>Способствует созданию «Ситуации успеха и творческому развитию каждого обучающегося;</a:t>
            </a:r>
          </a:p>
          <a:p>
            <a:pPr marL="596646" indent="-514350">
              <a:buAutoNum type="arabicPeriod"/>
            </a:pPr>
            <a:r>
              <a:rPr lang="ru-RU" sz="4000" dirty="0" smtClean="0"/>
              <a:t>Создает условия для социально-значимой деятельности и проявления активности;</a:t>
            </a:r>
          </a:p>
          <a:p>
            <a:pPr marL="596646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692696"/>
            <a:ext cx="7498080" cy="5771728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Задачи учреждений дополнительного образования по патриотическому воспитанию: </a:t>
            </a:r>
            <a:r>
              <a:rPr lang="ru-RU" dirty="0" smtClean="0"/>
              <a:t>разработка и внедрение эффективных форм и методов работы, способствующих развитию патриотизма через активную практическую разноплановую деятельность.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Система гражданско-патриотического воспитания в МОУ ДО ЦАТ «Перспектива»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>
            <a:normAutofit lnSpcReduction="10000"/>
          </a:bodyPr>
          <a:lstStyle/>
          <a:p>
            <a:pPr marL="596646" indent="-514350">
              <a:buAutoNum type="arabicPeriod"/>
            </a:pPr>
            <a:r>
              <a:rPr lang="ru-RU" dirty="0" smtClean="0"/>
              <a:t>Тематические и творческие занятия;</a:t>
            </a:r>
          </a:p>
          <a:p>
            <a:pPr marL="596646" indent="-514350">
              <a:buAutoNum type="arabicPeriod"/>
            </a:pPr>
            <a:r>
              <a:rPr lang="ru-RU" dirty="0" smtClean="0"/>
              <a:t>Экскурсионные программы;</a:t>
            </a:r>
          </a:p>
          <a:p>
            <a:pPr marL="596646" indent="-514350">
              <a:buAutoNum type="arabicPeriod"/>
            </a:pPr>
            <a:r>
              <a:rPr lang="ru-RU" dirty="0" smtClean="0"/>
              <a:t>Конкурсы, семинары;</a:t>
            </a:r>
          </a:p>
          <a:p>
            <a:pPr marL="596646" indent="-514350">
              <a:buAutoNum type="arabicPeriod"/>
            </a:pPr>
            <a:r>
              <a:rPr lang="ru-RU" dirty="0" smtClean="0"/>
              <a:t>Работа с родителями;</a:t>
            </a:r>
          </a:p>
          <a:p>
            <a:pPr marL="596646" indent="-514350">
              <a:buAutoNum type="arabicPeriod"/>
            </a:pPr>
            <a:r>
              <a:rPr lang="ru-RU" dirty="0" smtClean="0"/>
              <a:t>Разнообразная деятельность и общение;</a:t>
            </a:r>
          </a:p>
          <a:p>
            <a:pPr marL="596646" indent="-514350">
              <a:buAutoNum type="arabicPeriod"/>
            </a:pPr>
            <a:r>
              <a:rPr lang="ru-RU" dirty="0" smtClean="0"/>
              <a:t>Предметно-эстетическая среда;</a:t>
            </a:r>
          </a:p>
          <a:p>
            <a:pPr marL="596646" indent="-514350">
              <a:buAutoNum type="arabicPeriod"/>
            </a:pPr>
            <a:r>
              <a:rPr lang="ru-RU" dirty="0" smtClean="0"/>
              <a:t>Анимационное творчество.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«Чтобы любить - надо знать!»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844824"/>
            <a:ext cx="7498080" cy="34933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Для глубокого изучения и приобретения новых знаний о родном крае нами, уже более 12 лет, используются смены городских тематических лагерей.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Формы организации и работы городского тематического лагеря: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96646" indent="-514350">
              <a:buAutoNum type="arabicPeriod"/>
            </a:pPr>
            <a:r>
              <a:rPr lang="ru-RU" dirty="0" smtClean="0"/>
              <a:t>Творческие мероприятия;</a:t>
            </a:r>
          </a:p>
          <a:p>
            <a:pPr marL="596646" indent="-514350">
              <a:buAutoNum type="arabicPeriod"/>
            </a:pPr>
            <a:r>
              <a:rPr lang="ru-RU" dirty="0" smtClean="0"/>
              <a:t>Спортивные и оздоровительные мероприятия;</a:t>
            </a:r>
          </a:p>
          <a:p>
            <a:pPr marL="596646" indent="-514350">
              <a:buAutoNum type="arabicPeriod"/>
            </a:pPr>
            <a:r>
              <a:rPr lang="ru-RU" dirty="0" smtClean="0"/>
              <a:t>Организация экскурсий;</a:t>
            </a:r>
          </a:p>
          <a:p>
            <a:pPr marL="596646" indent="-514350">
              <a:buAutoNum type="arabicPeriod"/>
            </a:pPr>
            <a:r>
              <a:rPr lang="ru-RU" dirty="0" smtClean="0"/>
              <a:t>Организация поездок;</a:t>
            </a:r>
          </a:p>
          <a:p>
            <a:pPr marL="596646" indent="-514350">
              <a:buAutoNum type="arabicPeriod"/>
            </a:pPr>
            <a:r>
              <a:rPr lang="ru-RU" dirty="0" smtClean="0"/>
              <a:t>Организация самостоятельной коллективной работы;</a:t>
            </a:r>
          </a:p>
          <a:p>
            <a:pPr marL="596646" indent="-514350">
              <a:buAutoNum type="arabicPeriod"/>
            </a:pPr>
            <a:r>
              <a:rPr lang="ru-RU" dirty="0" smtClean="0"/>
              <a:t>Проведение мастер-классов педагогами;</a:t>
            </a:r>
          </a:p>
          <a:p>
            <a:pPr marL="596646" indent="-514350">
              <a:buAutoNum type="arabicPeriod"/>
            </a:pPr>
            <a:r>
              <a:rPr lang="ru-RU" dirty="0" smtClean="0"/>
              <a:t>Проведение мастер-классов детьми.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Приоритетные задачи в работе на время тематического лагеря: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AutoNum type="arabicPeriod"/>
            </a:pPr>
            <a:r>
              <a:rPr lang="ru-RU" dirty="0" smtClean="0"/>
              <a:t>Научиться новому самому;</a:t>
            </a:r>
          </a:p>
          <a:p>
            <a:pPr marL="596646" indent="-514350">
              <a:buAutoNum type="arabicPeriod"/>
            </a:pPr>
            <a:r>
              <a:rPr lang="ru-RU" dirty="0" smtClean="0"/>
              <a:t>Научить знаниям других;</a:t>
            </a:r>
          </a:p>
          <a:p>
            <a:pPr marL="596646" indent="-514350">
              <a:buAutoNum type="arabicPeriod"/>
            </a:pPr>
            <a:r>
              <a:rPr lang="ru-RU" dirty="0" smtClean="0"/>
              <a:t>Подружиться и сплотиться, а так же подружить и сплотить;</a:t>
            </a:r>
          </a:p>
          <a:p>
            <a:pPr marL="596646" indent="-514350">
              <a:buAutoNum type="arabicPeriod"/>
            </a:pPr>
            <a:r>
              <a:rPr lang="ru-RU" dirty="0" smtClean="0"/>
              <a:t>Узнать историю своей малой Родины;</a:t>
            </a:r>
          </a:p>
          <a:p>
            <a:pPr marL="596646" indent="-514350">
              <a:buAutoNum type="arabicPeriod"/>
            </a:pPr>
            <a:r>
              <a:rPr lang="ru-RU" dirty="0" smtClean="0"/>
              <a:t>Воплотить знания в какой-либо творческий проект;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63</TotalTime>
  <Words>670</Words>
  <Application>Microsoft Office PowerPoint</Application>
  <PresentationFormat>Экран (4:3)</PresentationFormat>
  <Paragraphs>94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МОУ ДО Центр анимационного творчества «Перспектива»</vt:lpstr>
      <vt:lpstr>Слайд 2</vt:lpstr>
      <vt:lpstr>Слайд 3</vt:lpstr>
      <vt:lpstr>Слайд 4</vt:lpstr>
      <vt:lpstr>Слайд 5</vt:lpstr>
      <vt:lpstr>Система гражданско-патриотического воспитания в МОУ ДО ЦАТ «Перспектива»</vt:lpstr>
      <vt:lpstr>«Чтобы любить - надо знать!»</vt:lpstr>
      <vt:lpstr>Формы организации и работы городского тематического лагеря:</vt:lpstr>
      <vt:lpstr>Приоритетные задачи в работе на время тематического лагеря:</vt:lpstr>
      <vt:lpstr>Традиционные мероприятия лагеря:</vt:lpstr>
      <vt:lpstr>Тематические смены.  Технология проведения.</vt:lpstr>
      <vt:lpstr>Трудовое воспитание как часть системы гражданско-патриотического воспитания в лагере</vt:lpstr>
      <vt:lpstr>Нравственное воспитание как часть системы гражданско-патриотического воспитания в лагере</vt:lpstr>
      <vt:lpstr>Карта поездок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ДО Центр анимационного творчества «Перспектива»</dc:title>
  <cp:lastModifiedBy>123</cp:lastModifiedBy>
  <cp:revision>11</cp:revision>
  <dcterms:modified xsi:type="dcterms:W3CDTF">2017-04-19T14:06:10Z</dcterms:modified>
</cp:coreProperties>
</file>