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72" r:id="rId5"/>
    <p:sldId id="266" r:id="rId6"/>
    <p:sldId id="273" r:id="rId7"/>
    <p:sldId id="263" r:id="rId8"/>
    <p:sldId id="271" r:id="rId9"/>
    <p:sldId id="264" r:id="rId10"/>
    <p:sldId id="260" r:id="rId11"/>
    <p:sldId id="268" r:id="rId12"/>
    <p:sldId id="269" r:id="rId13"/>
    <p:sldId id="26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4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92D050"/>
                </a:solidFill>
                <a:latin typeface="Monotype Corsiva" pitchFamily="66" charset="0"/>
              </a:rPr>
              <a:t>Модель службы примирения </a:t>
            </a:r>
            <a:r>
              <a:rPr lang="ru-RU" sz="40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92D050"/>
                </a:solidFill>
                <a:latin typeface="Monotype Corsiva" pitchFamily="66" charset="0"/>
              </a:rPr>
              <a:t>МДОУ № 3 «Лукошко»</a:t>
            </a:r>
            <a:endParaRPr lang="ru-RU" sz="4000" b="1" dirty="0">
              <a:ln>
                <a:solidFill>
                  <a:schemeClr val="accent3">
                    <a:lumMod val="50000"/>
                  </a:schemeClr>
                </a:solidFill>
              </a:ln>
              <a:solidFill>
                <a:srgbClr val="92D050"/>
              </a:solidFill>
              <a:latin typeface="Monotype Corsiva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429256" y="4500570"/>
            <a:ext cx="3571900" cy="132343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Monotype Corsiva" pitchFamily="66" charset="0"/>
                <a:cs typeface="Arial" charset="0"/>
              </a:rPr>
              <a:t>Руководитель службы примирения МДОУ № 3 «Лукошко»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Monotype Corsiva" pitchFamily="66" charset="0"/>
                <a:cs typeface="Arial" charset="0"/>
              </a:rPr>
              <a:t>педагог-психолог 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Monotype Corsiva" pitchFamily="66" charset="0"/>
                <a:cs typeface="Arial" charset="0"/>
              </a:rPr>
              <a:t>Гусева Ирина Михайловна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00298" y="600076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>
                <a:latin typeface="Monotype Corsiva" pitchFamily="66" charset="0"/>
                <a:cs typeface="Arial" charset="0"/>
              </a:rPr>
              <a:t>г. Тутаев</a:t>
            </a:r>
          </a:p>
          <a:p>
            <a:pPr algn="ctr">
              <a:buNone/>
            </a:pPr>
            <a:r>
              <a:rPr lang="ru-RU" dirty="0" smtClean="0">
                <a:latin typeface="Monotype Corsiva" pitchFamily="66" charset="0"/>
                <a:cs typeface="Arial" charset="0"/>
              </a:rPr>
              <a:t>2017г.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404664"/>
            <a:ext cx="70009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Организация </a:t>
            </a:r>
            <a:r>
              <a:rPr lang="ru-RU" sz="2800" b="1" dirty="0" err="1" smtClean="0"/>
              <a:t>воспитательно</a:t>
            </a:r>
            <a:r>
              <a:rPr lang="ru-RU" sz="2800" b="1" dirty="0" smtClean="0"/>
              <a:t>-образовательного </a:t>
            </a:r>
            <a:r>
              <a:rPr lang="ru-RU" sz="2800" b="1" dirty="0"/>
              <a:t>процесса с детьми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556792"/>
            <a:ext cx="7488832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ru-RU" sz="2400" dirty="0" err="1"/>
              <a:t>тренинговые</a:t>
            </a:r>
            <a:r>
              <a:rPr lang="ru-RU" sz="2400" dirty="0"/>
              <a:t> занятия на сплочение детского коллектива в группах МДОУ</a:t>
            </a:r>
            <a:r>
              <a:rPr lang="ru-RU" sz="2400" dirty="0" smtClean="0"/>
              <a:t>;</a:t>
            </a:r>
            <a:endParaRPr lang="ru-RU" sz="2400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ru-RU" sz="2400" dirty="0"/>
              <a:t>включение в образовательный процесс </a:t>
            </a:r>
            <a:r>
              <a:rPr lang="ru-RU" sz="2400" dirty="0" err="1"/>
              <a:t>тренинговых</a:t>
            </a:r>
            <a:r>
              <a:rPr lang="ru-RU" sz="2400" dirty="0"/>
              <a:t> занятий по формированию навыков конструктивного общения и умения выходить из конфликтных ситуаций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1026" name="Picture 2" descr="H:\Лукошко\10. Фото садик\МО январь 2016\DSCN240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829683"/>
            <a:ext cx="2160240" cy="162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://cs625329.vk.me/v625329913/3f1f0/G_W9WLAWxs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365104"/>
            <a:ext cx="2136238" cy="1602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80676" y="548680"/>
            <a:ext cx="7000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В</a:t>
            </a:r>
            <a:r>
              <a:rPr lang="ru-RU" sz="2800" b="1" dirty="0" smtClean="0"/>
              <a:t>заимодействие </a:t>
            </a:r>
            <a:r>
              <a:rPr lang="ru-RU" sz="2800" b="1" dirty="0"/>
              <a:t>с родителями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36722" y="1340768"/>
            <a:ext cx="7488832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ru-RU" sz="2400" dirty="0"/>
              <a:t>родительские собрания проводимые в форме круга сообщества по различной тематике от знакомства с группой, решения актуальных вопросов до разрешения возникшей конфликтной </a:t>
            </a:r>
            <a:r>
              <a:rPr lang="ru-RU" sz="2400" dirty="0" smtClean="0"/>
              <a:t>ситуации;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ru-RU" sz="2400" dirty="0" smtClean="0"/>
              <a:t>организация </a:t>
            </a:r>
            <a:r>
              <a:rPr lang="ru-RU" sz="2400" dirty="0"/>
              <a:t>просветительных мероприятий и информирование </a:t>
            </a:r>
            <a:r>
              <a:rPr lang="ru-RU" sz="2400" dirty="0" smtClean="0"/>
              <a:t>родителей (законных представителей) </a:t>
            </a:r>
            <a:r>
              <a:rPr lang="ru-RU" sz="2400" dirty="0"/>
              <a:t>о миссии, принципах и технологии восстановительной медиации.</a:t>
            </a:r>
          </a:p>
        </p:txBody>
      </p:sp>
      <p:pic>
        <p:nvPicPr>
          <p:cNvPr id="2050" name="Picture 2" descr="F:\IMG_361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197084"/>
            <a:ext cx="2304256" cy="153617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F:\IMG_023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229200"/>
            <a:ext cx="2088232" cy="138681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49325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548680"/>
            <a:ext cx="7000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В</a:t>
            </a:r>
            <a:r>
              <a:rPr lang="ru-RU" sz="2800" b="1" dirty="0" smtClean="0"/>
              <a:t>заимодействие внутри коллектива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36722" y="1340768"/>
            <a:ext cx="7488832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ru-RU" sz="2400" dirty="0" smtClean="0"/>
              <a:t>круги сообщества для </a:t>
            </a:r>
            <a:r>
              <a:rPr lang="ru-RU" sz="2400" dirty="0"/>
              <a:t>сплочения коллектива, </a:t>
            </a:r>
            <a:r>
              <a:rPr lang="ru-RU" sz="2400" dirty="0" smtClean="0"/>
              <a:t>для </a:t>
            </a:r>
            <a:r>
              <a:rPr lang="ru-RU" sz="2400" dirty="0"/>
              <a:t>решения актуальных </a:t>
            </a:r>
            <a:r>
              <a:rPr lang="ru-RU" sz="2400" dirty="0" smtClean="0"/>
              <a:t>вопросов / конфликтных ситуаций;</a:t>
            </a:r>
            <a:endParaRPr lang="ru-RU" sz="2400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ru-RU" sz="2400" dirty="0" smtClean="0"/>
              <a:t>организация </a:t>
            </a:r>
            <a:r>
              <a:rPr lang="ru-RU" sz="2400" dirty="0"/>
              <a:t>просветительных </a:t>
            </a:r>
            <a:r>
              <a:rPr lang="ru-RU" sz="2400" dirty="0" smtClean="0"/>
              <a:t>мероприятий о </a:t>
            </a:r>
            <a:r>
              <a:rPr lang="ru-RU" sz="2400" dirty="0"/>
              <a:t>миссии, принципах и технологии восстановительной </a:t>
            </a:r>
            <a:r>
              <a:rPr lang="ru-RU" sz="2400" dirty="0" smtClean="0"/>
              <a:t>медиации;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ru-RU" sz="2400" dirty="0" smtClean="0"/>
              <a:t>повышение психолого-педагогической компетенции педагогов в вопросах профилактики конфликтных ситуаций.</a:t>
            </a:r>
            <a:endParaRPr lang="ru-RU" sz="2400" dirty="0"/>
          </a:p>
        </p:txBody>
      </p:sp>
      <p:pic>
        <p:nvPicPr>
          <p:cNvPr id="6" name="Picture 3" descr="F:\круг сообщества\DSC0012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064864"/>
            <a:ext cx="1974646" cy="148092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F:\мировое кафе Гусева И.М\IMG_102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797152"/>
            <a:ext cx="1965841" cy="131056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10944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857232"/>
            <a:ext cx="600079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Спасибо </a:t>
            </a:r>
          </a:p>
          <a:p>
            <a:pPr algn="ctr"/>
            <a:r>
              <a:rPr lang="ru-RU" sz="8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за внимание!</a:t>
            </a:r>
            <a:endParaRPr lang="ru-RU" sz="8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28596" y="357166"/>
            <a:ext cx="82153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b="1" dirty="0" smtClean="0"/>
              <a:t>Целями службы примирения </a:t>
            </a:r>
            <a:br>
              <a:rPr lang="ru-RU" sz="2800" b="1" dirty="0" smtClean="0"/>
            </a:br>
            <a:r>
              <a:rPr lang="ru-RU" sz="2800" b="1" dirty="0" smtClean="0"/>
              <a:t>МДОУ № 3 «Лукошко» являются:</a:t>
            </a:r>
            <a:endParaRPr lang="ru-RU" sz="2800" dirty="0"/>
          </a:p>
        </p:txBody>
      </p:sp>
      <p:sp>
        <p:nvSpPr>
          <p:cNvPr id="7" name="Содержимое 2"/>
          <p:cNvSpPr>
            <a:spLocks noGrp="1"/>
          </p:cNvSpPr>
          <p:nvPr>
            <p:ph idx="1"/>
          </p:nvPr>
        </p:nvSpPr>
        <p:spPr>
          <a:xfrm>
            <a:off x="571472" y="1714488"/>
            <a:ext cx="8229600" cy="325756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2400" dirty="0" smtClean="0"/>
              <a:t>Распространение среди участников образовательных отношений МДОУ цивилизованных форм разрешения конфликтов. 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Помощь в разрешении конфликтных и криминальных ситуаций на основе принципов восстановительной медиации. 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Снижение количества административного реагирования на правонарушения.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39552" y="2420888"/>
            <a:ext cx="799288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/>
              <a:t>- трудности с распределением обязанностей между воспитателями;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/>
              <a:t>- недопонимание между родителем (законным представителем) и воспитателем;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/>
              <a:t>- несовпадение интересов между родителями (законными представителями) группы.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764704"/>
            <a:ext cx="84969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/>
              <a:t>Применение методов, принципов и технологий восстановительной медиации помогает в решении следующих ситуаций: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82" name="Picture 6" descr="C:\Users\Дмитрий\YandexDisk\Скриншоты\2017-09-19_06-57-51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331640" y="908720"/>
            <a:ext cx="6467475" cy="4362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сихолог\Desktop\Новый точечный рисунок.bmp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7255" y="1268760"/>
            <a:ext cx="7400925" cy="421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00166" y="500042"/>
            <a:ext cx="621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Алгоритм работы службы примирения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1067948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Users\Дмитрий\YandexDisk\Скриншоты\2017-09-19_08-05-38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1520" y="548680"/>
            <a:ext cx="8640960" cy="54994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560150"/>
            <a:ext cx="62151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Основными </a:t>
            </a:r>
            <a:r>
              <a:rPr lang="ru-RU" sz="2400" b="1" dirty="0"/>
              <a:t>направлениями </a:t>
            </a:r>
            <a:r>
              <a:rPr lang="ru-RU" sz="2400" b="1" dirty="0" smtClean="0"/>
              <a:t>использования медиативных технологий </a:t>
            </a:r>
            <a:r>
              <a:rPr lang="ru-RU" sz="2400" b="1" dirty="0"/>
              <a:t>являются</a:t>
            </a:r>
            <a:r>
              <a:rPr lang="ru-RU" sz="2400" b="1" dirty="0" smtClean="0"/>
              <a:t>:</a:t>
            </a:r>
            <a:endParaRPr lang="ru-RU" sz="2400" b="1" dirty="0"/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571472" y="1714488"/>
            <a:ext cx="8229600" cy="41627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fontAlgn="base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ru-RU" sz="2400" dirty="0" smtClean="0"/>
              <a:t>организация </a:t>
            </a:r>
            <a:r>
              <a:rPr lang="ru-RU" sz="2400" dirty="0" err="1"/>
              <a:t>воспитательно</a:t>
            </a:r>
            <a:r>
              <a:rPr lang="ru-RU" sz="2400" dirty="0"/>
              <a:t>-образовательного процесса с детьми</a:t>
            </a:r>
            <a:r>
              <a:rPr lang="ru-RU" sz="2400" dirty="0" smtClean="0"/>
              <a:t>,</a:t>
            </a:r>
          </a:p>
          <a:p>
            <a:pPr marL="342900" indent="-342900" fontAlgn="base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ru-RU" sz="2400" dirty="0" smtClean="0"/>
              <a:t>взаимодействие </a:t>
            </a:r>
            <a:r>
              <a:rPr lang="ru-RU" sz="2400" dirty="0"/>
              <a:t>с </a:t>
            </a:r>
            <a:r>
              <a:rPr lang="ru-RU" sz="2400" dirty="0" smtClean="0"/>
              <a:t>родителями,</a:t>
            </a:r>
          </a:p>
          <a:p>
            <a:pPr marL="342900" indent="-342900" fontAlgn="base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ru-RU" sz="2400" dirty="0" smtClean="0"/>
              <a:t>взаимодействие </a:t>
            </a:r>
            <a:r>
              <a:rPr lang="ru-RU" sz="2400" dirty="0"/>
              <a:t>внутри коллектива и управление дошкольным </a:t>
            </a:r>
            <a:r>
              <a:rPr lang="ru-RU" sz="2400" dirty="0" smtClean="0"/>
              <a:t>учреждением.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Образовательное пространство дошкольного образовательного учреждения – одно из основных средств, формирующих личность ребенка, источник получения знаний и социального опыта.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643050"/>
            <a:ext cx="7776864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300" dirty="0" smtClean="0"/>
              <a:t>• умение слушать собеседника;</a:t>
            </a:r>
          </a:p>
          <a:p>
            <a:r>
              <a:rPr lang="ru-RU" sz="2300" dirty="0" smtClean="0"/>
              <a:t>• умение ставить вопросы;</a:t>
            </a:r>
          </a:p>
          <a:p>
            <a:r>
              <a:rPr lang="ru-RU" sz="2300" dirty="0" smtClean="0"/>
              <a:t>• обращаться за помощью, предлагать помощь и   сотрудничество;</a:t>
            </a:r>
          </a:p>
          <a:p>
            <a:r>
              <a:rPr lang="ru-RU" sz="2300" dirty="0" smtClean="0"/>
              <a:t>• умение договариваться о распределении функций и ролей в совместной деятельности;</a:t>
            </a:r>
          </a:p>
          <a:p>
            <a:r>
              <a:rPr lang="ru-RU" sz="2300" dirty="0" smtClean="0"/>
              <a:t>• умение формулировать собственное мнение и позицию, строить понятные для партнера высказывания; </a:t>
            </a:r>
          </a:p>
          <a:p>
            <a:r>
              <a:rPr lang="ru-RU" sz="2300" dirty="0" smtClean="0"/>
              <a:t>• умение оценивать совершенный поступок.</a:t>
            </a:r>
          </a:p>
          <a:p>
            <a:r>
              <a:rPr lang="ru-RU" sz="2300" dirty="0" smtClean="0"/>
              <a:t>А также иметь эмоционально позитивное отношение к процессу сотрудничества.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15616" y="500042"/>
            <a:ext cx="72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Для того, чтобы ребенок умел конструктивно решать конфликтные ситуации, у него должны быть сформированы следующие навыки:</a:t>
            </a:r>
          </a:p>
          <a:p>
            <a:pPr algn="ctr"/>
            <a:endParaRPr lang="ru-RU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742</TotalTime>
  <Words>298</Words>
  <Application>Microsoft Office PowerPoint</Application>
  <PresentationFormat>Экран (4:3)</PresentationFormat>
  <Paragraphs>40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Модель службы примирения МДОУ № 3 «Лукошко»</vt:lpstr>
      <vt:lpstr>Слайд 2</vt:lpstr>
      <vt:lpstr>Слайд 3</vt:lpstr>
      <vt:lpstr>Слайд 4</vt:lpstr>
      <vt:lpstr>Слайд 5</vt:lpstr>
      <vt:lpstr>Слайд 6</vt:lpstr>
      <vt:lpstr>Слайд 7</vt:lpstr>
      <vt:lpstr>Образовательное пространство дошкольного образовательного учреждения – одно из основных средств, формирующих личность ребенка, источник получения знаний и социального опыта. 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User</dc:creator>
  <cp:lastModifiedBy>Сергей</cp:lastModifiedBy>
  <cp:revision>39</cp:revision>
  <dcterms:created xsi:type="dcterms:W3CDTF">2015-05-27T10:29:53Z</dcterms:created>
  <dcterms:modified xsi:type="dcterms:W3CDTF">2017-11-12T21:18:36Z</dcterms:modified>
</cp:coreProperties>
</file>