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3" r:id="rId3"/>
    <p:sldMasterId id="2147483705" r:id="rId4"/>
  </p:sldMasterIdLst>
  <p:notesMasterIdLst>
    <p:notesMasterId r:id="rId29"/>
  </p:notesMasterIdLst>
  <p:handoutMasterIdLst>
    <p:handoutMasterId r:id="rId30"/>
  </p:handoutMasterIdLst>
  <p:sldIdLst>
    <p:sldId id="401" r:id="rId5"/>
    <p:sldId id="443" r:id="rId6"/>
    <p:sldId id="424" r:id="rId7"/>
    <p:sldId id="425" r:id="rId8"/>
    <p:sldId id="426" r:id="rId9"/>
    <p:sldId id="427" r:id="rId10"/>
    <p:sldId id="428" r:id="rId11"/>
    <p:sldId id="429" r:id="rId12"/>
    <p:sldId id="423" r:id="rId13"/>
    <p:sldId id="415" r:id="rId14"/>
    <p:sldId id="413" r:id="rId15"/>
    <p:sldId id="407" r:id="rId16"/>
    <p:sldId id="410" r:id="rId17"/>
    <p:sldId id="393" r:id="rId18"/>
    <p:sldId id="411" r:id="rId19"/>
    <p:sldId id="412" r:id="rId20"/>
    <p:sldId id="408" r:id="rId21"/>
    <p:sldId id="409" r:id="rId22"/>
    <p:sldId id="402" r:id="rId23"/>
    <p:sldId id="421" r:id="rId24"/>
    <p:sldId id="418" r:id="rId25"/>
    <p:sldId id="419" r:id="rId26"/>
    <p:sldId id="420" r:id="rId27"/>
    <p:sldId id="283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46D2"/>
    <a:srgbClr val="35496D"/>
    <a:srgbClr val="4A80C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47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6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6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55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2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4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48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15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74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18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06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20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3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56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64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96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684700-63EA-4B7B-8F10-FCFFE0419D7A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61C07D-A6C3-4C3A-A9C2-CD8303202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27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327725-CE93-4885-8753-8DE1C358EE88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FBF933-E123-4871-A429-E4045AB76C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562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7EBA99-33C4-4ED3-9301-159AF5F63E2E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8E215F-943D-4764-8A5C-34FE704E72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815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D3B353-9C19-479D-AE93-97981597DF78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05ECB7-D231-417F-BC87-426AAF241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345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237193-9A4F-4DED-824B-6F1A786149B0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85C796-AF58-45E7-9080-0603B9C0AB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08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D0CDC3-CE8D-450A-BE4D-AE644C2C9F04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32C13E-655C-4260-B7E1-380524205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78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5422AC-7759-4B43-A65A-251193D5A703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4E11A5-4B90-4E5C-9D6F-BBC32B7A25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194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A38BDC-CED5-4A8C-94ED-6B8A42D5E0E7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B52BD6-C172-4786-B864-36B7CC962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726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3010B9-863C-4F01-B860-338EA7372BB1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A9CE07-059B-4081-B44E-60EF26878C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829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CC69CA-1EAB-4D29-95A8-323885CE81AF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8F0E61-4FCE-4F68-A88C-CF9B34F13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189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4543F5-E399-4D02-906C-EC8E170F538B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498B62-B942-40D5-B320-3D63974B5F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94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6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61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8" y="20639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84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22.11.2017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34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2BA46D0-467B-4708-B07D-D7FFE4CD848D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15D9F49-BC3B-44D8-888C-24CE45FE4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8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at@iro.yar.ru" TargetMode="External"/><Relationship Id="rId2" Type="http://schemas.openxmlformats.org/officeDocument/2006/relationships/hyperlink" Target="mailto:copp@iro.yar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iro.ya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4" y="195401"/>
            <a:ext cx="8655546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6" y="1916832"/>
            <a:ext cx="8268593" cy="2871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Актуальные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вопросы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профилактики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Концепции развития системы профилактики безнадзорности и правонарушений несовершеннолетних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000" dirty="0">
              <a:solidFill>
                <a:srgbClr val="A52D36"/>
              </a:solidFill>
            </a:endParaRP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31.10.2017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Инна Григорьевна Назарова,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заведующий кафедрой общей педагогики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и психологии ГАУ ДПО ЯО ИРО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Кризис воспитания существует не потому, что воспитательной работы мало…, а потому, что она «не о том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(В.П. </a:t>
            </a:r>
            <a:r>
              <a:rPr lang="ru-RU" dirty="0" err="1">
                <a:solidFill>
                  <a:schemeClr val="tx1"/>
                </a:solidFill>
              </a:rPr>
              <a:t>Бедерханова</a:t>
            </a:r>
            <a:r>
              <a:rPr lang="ru-RU" dirty="0">
                <a:solidFill>
                  <a:schemeClr val="tx1"/>
                </a:solidFill>
              </a:rPr>
              <a:t>, И.Д. Демакова, Н.Б. Крылова)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314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8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Векторы (направления) развития воспитательного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излишней мероприятийности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массового безликого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личностно ориентированному воспитанию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ориентации на занятость детей во внеурочное время к направленности на их развитие;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аспектно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разрозненного к системному построению воспитательной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авторитарно-императивного к гуманистическому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 осмысленной к рефлексивной практике организации деятельности, общения и отношений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4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Российской Федерации от 29 мая 2015 г. N 996-р г. Москва "Стратегия развития воспитания в Российской Федерации на период до 2025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семейной политики до 2025 года, утверждённой распоряжением Правительства Российской Федерации № 1618-р от 25 августа 2014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п.7 Перечня поручений Президента Российской Федерации по итогам встречи с участниками форума «Качественное образование во имя страны» № 2876-Пр от 12.12.2014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75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Губернатора ЯО от 20.02.2017 № 048-р «Об утверждении Плана мероприятий по реализации в Ярославской области в 2017-2020 годах Стратегии развития воспитания в РФ на период до 2025 года»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«Программа развития воспитания в Ярославской области» на 2017 – 2020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 от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декабря 2014 года N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1408-п, 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Ярославской области «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Концепции семейной политики Ярославской области на период до 2025 года»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0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направления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289451"/>
          </a:xfrm>
        </p:spPr>
        <p:txBody>
          <a:bodyPr/>
          <a:lstStyle/>
          <a:p>
            <a:r>
              <a:rPr lang="ru-RU" sz="2000" dirty="0"/>
              <a:t>Поддержка семейного </a:t>
            </a:r>
            <a:r>
              <a:rPr lang="ru-RU" sz="2000" dirty="0" smtClean="0"/>
              <a:t>воспитания</a:t>
            </a:r>
          </a:p>
          <a:p>
            <a:r>
              <a:rPr lang="ru-RU" sz="2000" dirty="0"/>
              <a:t>Развитие воспитания в системе </a:t>
            </a:r>
            <a:r>
              <a:rPr lang="ru-RU" sz="2000" dirty="0" smtClean="0"/>
              <a:t>образования</a:t>
            </a:r>
          </a:p>
          <a:p>
            <a:r>
              <a:rPr lang="ru-RU" sz="2000" dirty="0"/>
              <a:t>Расширение воспитательных возможностей информационных </a:t>
            </a:r>
            <a:r>
              <a:rPr lang="ru-RU" sz="2000" dirty="0" smtClean="0"/>
              <a:t>ресурсов</a:t>
            </a:r>
          </a:p>
          <a:p>
            <a:r>
              <a:rPr lang="ru-RU" sz="2000" dirty="0"/>
              <a:t>Поддержка общественных объединений в сфере воспитания, в том числе Общероссийской общественно-государственной детско-юношеской организации «Российское движение </a:t>
            </a:r>
            <a:r>
              <a:rPr lang="ru-RU" sz="2000" dirty="0" smtClean="0"/>
              <a:t>школьников</a:t>
            </a:r>
          </a:p>
          <a:p>
            <a:r>
              <a:rPr lang="ru-RU" sz="2000" dirty="0"/>
              <a:t>Гражданское </a:t>
            </a:r>
            <a:r>
              <a:rPr lang="ru-RU" sz="2000" dirty="0" smtClean="0"/>
              <a:t>воспитание</a:t>
            </a:r>
          </a:p>
          <a:p>
            <a:r>
              <a:rPr lang="ru-RU" sz="2000" dirty="0"/>
              <a:t>Духовно-нравственное воспитание детей на основе российских традиционных </a:t>
            </a:r>
            <a:r>
              <a:rPr lang="ru-RU" sz="2000" dirty="0" smtClean="0"/>
              <a:t>ценностей</a:t>
            </a:r>
          </a:p>
          <a:p>
            <a:r>
              <a:rPr lang="ru-RU" sz="2000" dirty="0"/>
              <a:t>Приобщение детей к культурному </a:t>
            </a:r>
            <a:r>
              <a:rPr lang="ru-RU" sz="2000" dirty="0" smtClean="0"/>
              <a:t>наследию</a:t>
            </a:r>
          </a:p>
          <a:p>
            <a:r>
              <a:rPr lang="ru-RU" sz="2000" dirty="0"/>
              <a:t>Популяризация научных знаний среди </a:t>
            </a:r>
            <a:r>
              <a:rPr lang="ru-RU" sz="2000" dirty="0" smtClean="0"/>
              <a:t>детей</a:t>
            </a:r>
          </a:p>
          <a:p>
            <a:r>
              <a:rPr lang="ru-RU" sz="2000" dirty="0"/>
              <a:t>Физическое воспитание и формирование культуры </a:t>
            </a:r>
            <a:r>
              <a:rPr lang="ru-RU" sz="2000" dirty="0" smtClean="0"/>
              <a:t>здоровья</a:t>
            </a:r>
          </a:p>
          <a:p>
            <a:r>
              <a:rPr lang="ru-RU" sz="2000" dirty="0"/>
              <a:t>Трудовое воспитание и профессиональное самоопределение</a:t>
            </a:r>
          </a:p>
          <a:p>
            <a:r>
              <a:rPr lang="ru-RU" sz="2000" dirty="0"/>
              <a:t>Экологическое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301460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Целевые </a:t>
            </a:r>
            <a:r>
              <a:rPr lang="ru-RU" dirty="0"/>
              <a:t>показатели </a:t>
            </a: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5"/>
          </a:xfrm>
        </p:spPr>
        <p:txBody>
          <a:bodyPr/>
          <a:lstStyle/>
          <a:p>
            <a:r>
              <a:rPr lang="ru-RU" sz="2000" dirty="0"/>
              <a:t>Доля программ и проектов, направленных на развитие </a:t>
            </a:r>
            <a:r>
              <a:rPr lang="ru-RU" sz="2000" dirty="0" smtClean="0"/>
              <a:t>воспитания</a:t>
            </a:r>
          </a:p>
          <a:p>
            <a:r>
              <a:rPr lang="ru-RU" sz="2000" dirty="0"/>
              <a:t>Количество социальных проектов, мероприятий, программ, направленных на вовлечение детей и молодёжи Ярославской области в активную общественную жизнь, поддержку общественных инициатив гармонизацию межнациональных </a:t>
            </a:r>
            <a:r>
              <a:rPr lang="ru-RU" sz="2000" dirty="0" smtClean="0"/>
              <a:t>отношений</a:t>
            </a:r>
          </a:p>
          <a:p>
            <a:r>
              <a:rPr lang="ru-RU" sz="2000" dirty="0"/>
              <a:t>Количество новых </a:t>
            </a:r>
            <a:r>
              <a:rPr lang="ru-RU" sz="2000" dirty="0" smtClean="0"/>
              <a:t>информационных </a:t>
            </a:r>
            <a:r>
              <a:rPr lang="ru-RU" sz="2000" dirty="0"/>
              <a:t>сервисов, </a:t>
            </a:r>
            <a:r>
              <a:rPr lang="ru-RU" sz="2000" dirty="0" smtClean="0"/>
              <a:t>систем </a:t>
            </a:r>
            <a:r>
              <a:rPr lang="ru-RU" sz="2000" dirty="0"/>
              <a:t>и технологий </a:t>
            </a:r>
            <a:r>
              <a:rPr lang="ru-RU" sz="2000" dirty="0" smtClean="0"/>
              <a:t>воспитания </a:t>
            </a:r>
            <a:r>
              <a:rPr lang="ru-RU" sz="2000" dirty="0"/>
              <a:t>детей и </a:t>
            </a:r>
            <a:r>
              <a:rPr lang="ru-RU" sz="2000" dirty="0" smtClean="0"/>
              <a:t>молодежи</a:t>
            </a:r>
          </a:p>
          <a:p>
            <a:r>
              <a:rPr lang="ru-RU" sz="2000" dirty="0"/>
              <a:t> Доля детей, в отношении которых образовательными организациями прекращена индивидуальная профилактическая работа в течение календарного года, к предыдущему календарному </a:t>
            </a:r>
            <a:r>
              <a:rPr lang="ru-RU" sz="2000" dirty="0" smtClean="0"/>
              <a:t>году</a:t>
            </a:r>
          </a:p>
          <a:p>
            <a:r>
              <a:rPr lang="ru-RU" sz="2000" dirty="0"/>
              <a:t>Количество детских и </a:t>
            </a:r>
            <a:r>
              <a:rPr lang="ru-RU" sz="2000" dirty="0" smtClean="0"/>
              <a:t>молодёжных </a:t>
            </a:r>
            <a:r>
              <a:rPr lang="ru-RU" sz="2000" dirty="0"/>
              <a:t>объединений, реализующих проекты и мероприятия в рамках </a:t>
            </a:r>
            <a:r>
              <a:rPr lang="ru-RU" sz="2000" dirty="0" smtClean="0"/>
              <a:t>регионального </a:t>
            </a:r>
            <a:r>
              <a:rPr lang="ru-RU" sz="2000" dirty="0"/>
              <a:t>плана </a:t>
            </a:r>
            <a:r>
              <a:rPr lang="ru-RU" sz="2000" dirty="0" err="1"/>
              <a:t>реали-зации</a:t>
            </a:r>
            <a:r>
              <a:rPr lang="ru-RU" sz="2000" dirty="0"/>
              <a:t> Стратегии развития воспитания в Российской </a:t>
            </a:r>
            <a:r>
              <a:rPr lang="ru-RU" sz="2000" dirty="0" smtClean="0"/>
              <a:t>Федерации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99468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Целевые показатели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63"/>
          </a:xfrm>
        </p:spPr>
        <p:txBody>
          <a:bodyPr/>
          <a:lstStyle/>
          <a:p>
            <a:r>
              <a:rPr lang="ru-RU" sz="2400" dirty="0"/>
              <a:t>Доля детей, обучающихся в сельской местности, участвующих в социальных проектах различной направленности и включённых в региональный план </a:t>
            </a:r>
            <a:r>
              <a:rPr lang="ru-RU" sz="2400" dirty="0" smtClean="0"/>
              <a:t>реализации </a:t>
            </a:r>
            <a:r>
              <a:rPr lang="ru-RU" sz="2400" dirty="0"/>
              <a:t>Стратегии развития воспитания в Российской </a:t>
            </a:r>
            <a:r>
              <a:rPr lang="ru-RU" sz="2400" dirty="0" smtClean="0"/>
              <a:t>Федерации</a:t>
            </a:r>
          </a:p>
          <a:p>
            <a:r>
              <a:rPr lang="ru-RU" sz="2400" dirty="0"/>
              <a:t>Доля детей с </a:t>
            </a:r>
            <a:r>
              <a:rPr lang="ru-RU" sz="2400" dirty="0" smtClean="0"/>
              <a:t>ограниченными </a:t>
            </a:r>
            <a:r>
              <a:rPr lang="ru-RU" sz="2400" dirty="0"/>
              <a:t>возможностями </a:t>
            </a:r>
            <a:r>
              <a:rPr lang="ru-RU" sz="2400" dirty="0" err="1"/>
              <a:t>здоро-вья</a:t>
            </a:r>
            <a:r>
              <a:rPr lang="ru-RU" sz="2400" dirty="0"/>
              <a:t> и детей – инвалидов, участвующих в  </a:t>
            </a:r>
            <a:r>
              <a:rPr lang="ru-RU" sz="2400" dirty="0" err="1"/>
              <a:t>социаль-ных</a:t>
            </a:r>
            <a:r>
              <a:rPr lang="ru-RU" sz="2400" dirty="0"/>
              <a:t> проектах различной направленности и </a:t>
            </a:r>
            <a:r>
              <a:rPr lang="ru-RU" sz="2400" dirty="0" err="1"/>
              <a:t>вклю-чённых</a:t>
            </a:r>
            <a:r>
              <a:rPr lang="ru-RU" sz="2400" dirty="0"/>
              <a:t> в региональный план реализации Стратегии развития воспитания в Российской </a:t>
            </a:r>
            <a:r>
              <a:rPr lang="ru-RU" sz="2400" dirty="0" smtClean="0"/>
              <a:t>Федерации</a:t>
            </a:r>
          </a:p>
          <a:p>
            <a:r>
              <a:rPr lang="ru-RU" sz="2400" dirty="0"/>
              <a:t>Количество </a:t>
            </a:r>
            <a:r>
              <a:rPr lang="ru-RU" sz="2400" dirty="0" smtClean="0"/>
              <a:t>консультационных </a:t>
            </a:r>
            <a:r>
              <a:rPr lang="ru-RU" sz="2400" dirty="0"/>
              <a:t>центров (пунктов) для родителей по вопросам </a:t>
            </a:r>
            <a:r>
              <a:rPr lang="ru-RU" sz="2400" dirty="0" smtClean="0"/>
              <a:t>воспитания</a:t>
            </a:r>
          </a:p>
          <a:p>
            <a:r>
              <a:rPr lang="ru-RU" sz="2400" dirty="0"/>
              <a:t>Количество общественных объединений, реализующих проекты в области развития воспитания, получающих государственную поддержку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2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Ресурсный центр по развитию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ru-RU" sz="2800" dirty="0" smtClean="0"/>
              <a:t>В целях обеспечения координации деятельности по реализации Региональной программы развития воспитания на 2017-2020 </a:t>
            </a:r>
            <a:r>
              <a:rPr lang="ru-RU" sz="2800" dirty="0"/>
              <a:t>годы на </a:t>
            </a:r>
            <a:r>
              <a:rPr lang="ru-RU" sz="2800" dirty="0" smtClean="0"/>
              <a:t>базе </a:t>
            </a:r>
            <a:r>
              <a:rPr lang="ru-RU" sz="2800" dirty="0"/>
              <a:t>ГАУ ДПО ЯО «Институт развития </a:t>
            </a:r>
            <a:r>
              <a:rPr lang="ru-RU" sz="2800" dirty="0" smtClean="0"/>
              <a:t>образования» создан региональный ресурсный центр по развитию воспитания</a:t>
            </a:r>
          </a:p>
          <a:p>
            <a:r>
              <a:rPr lang="ru-RU" sz="2800" dirty="0">
                <a:solidFill>
                  <a:prstClr val="black"/>
                </a:solidFill>
              </a:rPr>
              <a:t>«О создании регионального ресурсного центра по развитию </a:t>
            </a:r>
            <a:r>
              <a:rPr lang="ru-RU" sz="2800" dirty="0" smtClean="0">
                <a:solidFill>
                  <a:prstClr val="black"/>
                </a:solidFill>
              </a:rPr>
              <a:t>воспитания»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Приказ </a:t>
            </a:r>
            <a:r>
              <a:rPr lang="ru-RU" sz="2800" dirty="0">
                <a:solidFill>
                  <a:prstClr val="black"/>
                </a:solidFill>
              </a:rPr>
              <a:t>ДО ЯО от 15.03.2017, № 81/01-04в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807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-99392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1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9144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6906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Взаимодействие с родителями: новые возможности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Педагогическое взаимодействие с родителями является составной частью повышения качества </a:t>
            </a:r>
            <a:r>
              <a:rPr lang="ru-RU" dirty="0" smtClean="0"/>
              <a:t>образования </a:t>
            </a:r>
            <a:r>
              <a:rPr lang="ru-RU" dirty="0"/>
              <a:t>и воспитания детей. </a:t>
            </a:r>
            <a:endParaRPr lang="ru-RU" dirty="0" smtClean="0"/>
          </a:p>
          <a:p>
            <a:r>
              <a:rPr lang="ru-RU" dirty="0" smtClean="0"/>
              <a:t>Новые роли родителей в образовании: главные заказчики на образовательные услуги </a:t>
            </a:r>
            <a:r>
              <a:rPr lang="ru-RU" dirty="0"/>
              <a:t>и </a:t>
            </a:r>
            <a:r>
              <a:rPr lang="ru-RU" dirty="0" smtClean="0"/>
              <a:t>главные оценщики </a:t>
            </a:r>
            <a:r>
              <a:rPr lang="ru-RU" dirty="0"/>
              <a:t>качества </a:t>
            </a:r>
            <a:r>
              <a:rPr lang="ru-RU" dirty="0" smtClean="0"/>
              <a:t>образования детей</a:t>
            </a:r>
          </a:p>
          <a:p>
            <a:r>
              <a:rPr lang="ru-RU" dirty="0" smtClean="0"/>
              <a:t>Возможности реального влияния на </a:t>
            </a:r>
            <a:r>
              <a:rPr lang="ru-RU" dirty="0"/>
              <a:t>процессы, происходящие в дошкольном учреждении, школе, в учреждении дополнительного </a:t>
            </a:r>
            <a:r>
              <a:rPr lang="ru-RU" dirty="0" smtClean="0"/>
              <a:t>образования ограничены</a:t>
            </a:r>
          </a:p>
          <a:p>
            <a:r>
              <a:rPr lang="ru-RU" dirty="0" smtClean="0"/>
              <a:t> </a:t>
            </a:r>
            <a:r>
              <a:rPr lang="ru-RU" dirty="0"/>
              <a:t>Образовательное учреждение – одновременно и частица общественной жизни, и элемент структуры, подвластный государственному контролю. В условиях развития демократии и расширения практики </a:t>
            </a:r>
            <a:r>
              <a:rPr lang="ru-RU" dirty="0" err="1"/>
              <a:t>соуправления</a:t>
            </a:r>
            <a:r>
              <a:rPr lang="ru-RU" dirty="0"/>
              <a:t> оно должно все больше опираться на общественные организации, сообщества, мнения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0494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Заголовок 4"/>
          <p:cNvSpPr>
            <a:spLocks noGrp="1"/>
          </p:cNvSpPr>
          <p:nvPr>
            <p:ph type="title"/>
          </p:nvPr>
        </p:nvSpPr>
        <p:spPr>
          <a:xfrm>
            <a:off x="628650" y="-100013"/>
            <a:ext cx="7886700" cy="1441451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</a:p>
        </p:txBody>
      </p:sp>
      <p:sp>
        <p:nvSpPr>
          <p:cNvPr id="24580" name="Объект 1"/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8355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важным является умение коммуницировать с другими людьми, умение если не подавлять, но управлять своими эмоциями, работать в команде.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Чем бы мы ни занимались, мы никогда не должны забывать про нравственные, этические основы нашего дела. Всё, что мы делаем, должно идти на пользу людям, укреплять человека, а не разрушать его.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(Выступление В.В. Путина на сессии «Молодёжь‑2030. Образ будущего», прошедшей в рамках XIX Всемирного фестиваля молодёжи и студентов).</a:t>
            </a:r>
            <a:endParaRPr lang="ru-RU" sz="20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52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Повышение эффективности воспитания в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00204"/>
            <a:ext cx="39562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Обеспечивают правовые</a:t>
            </a:r>
            <a:r>
              <a:rPr lang="ru-RU" dirty="0"/>
              <a:t>, организационно-управленческие, кадровые, научно-методические, финансово-экономические и информационные механизмы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700808"/>
            <a:ext cx="34563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9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Повышение эффективности воспитания в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</p:spPr>
        <p:txBody>
          <a:bodyPr/>
          <a:lstStyle/>
          <a:p>
            <a:r>
              <a:rPr lang="ru-RU" sz="2400" dirty="0" smtClean="0"/>
              <a:t>Развитие </a:t>
            </a:r>
            <a:r>
              <a:rPr lang="ru-RU" sz="2400" dirty="0"/>
              <a:t>инструментов медиации для разрешения потенциальных конфликтов в детской </a:t>
            </a:r>
            <a:r>
              <a:rPr lang="ru-RU" sz="2400" dirty="0" smtClean="0"/>
              <a:t>среде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крепление </a:t>
            </a:r>
            <a:r>
              <a:rPr lang="ru-RU" sz="2400" dirty="0"/>
              <a:t>сотрудничества семьи, образовательных и иных организаций в воспитании </a:t>
            </a:r>
            <a:r>
              <a:rPr lang="ru-RU" sz="2400" dirty="0" smtClean="0"/>
              <a:t>детей</a:t>
            </a:r>
          </a:p>
          <a:p>
            <a:r>
              <a:rPr lang="ru-RU" sz="2400" dirty="0"/>
              <a:t>Ф</a:t>
            </a:r>
            <a:r>
              <a:rPr lang="ru-RU" sz="2400" dirty="0" smtClean="0"/>
              <a:t>ормирование </a:t>
            </a:r>
            <a:r>
              <a:rPr lang="ru-RU" sz="2400" dirty="0"/>
              <a:t>показателей, отражающих эффективность системы воспитания в Ярославской </a:t>
            </a:r>
            <a:r>
              <a:rPr lang="ru-RU" sz="2400" dirty="0" smtClean="0"/>
              <a:t>области</a:t>
            </a:r>
            <a:endParaRPr lang="ru-RU" sz="2400" dirty="0"/>
          </a:p>
          <a:p>
            <a:r>
              <a:rPr lang="ru-RU" sz="2400" dirty="0" smtClean="0"/>
              <a:t>Организация </a:t>
            </a:r>
            <a:r>
              <a:rPr lang="ru-RU" sz="2400" dirty="0"/>
              <a:t>мониторинга достижения качественных, количественных и фактологических показателей эффективности реализации </a:t>
            </a:r>
            <a:r>
              <a:rPr lang="ru-RU" sz="2400" dirty="0" smtClean="0"/>
              <a:t>Программы в ОО.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211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Повышение эффективности воспитания в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145439"/>
          </a:xfrm>
        </p:spPr>
        <p:txBody>
          <a:bodyPr/>
          <a:lstStyle/>
          <a:p>
            <a:r>
              <a:rPr lang="ru-RU" dirty="0" smtClean="0"/>
              <a:t>Модернизация </a:t>
            </a:r>
            <a:r>
              <a:rPr lang="ru-RU" dirty="0"/>
              <a:t>содержания и организации </a:t>
            </a:r>
            <a:r>
              <a:rPr lang="ru-RU" dirty="0" smtClean="0"/>
              <a:t>непрерывного педагогического </a:t>
            </a:r>
            <a:r>
              <a:rPr lang="ru-RU" dirty="0"/>
              <a:t>образования в области </a:t>
            </a:r>
            <a:r>
              <a:rPr lang="ru-RU" dirty="0" smtClean="0"/>
              <a:t>воспитания</a:t>
            </a:r>
          </a:p>
          <a:p>
            <a:r>
              <a:rPr lang="ru-RU" dirty="0" smtClean="0"/>
              <a:t>Переподготовка работников </a:t>
            </a:r>
            <a:r>
              <a:rPr lang="ru-RU" dirty="0"/>
              <a:t>образования </a:t>
            </a:r>
            <a:r>
              <a:rPr lang="ru-RU" dirty="0" smtClean="0"/>
              <a:t>(проф.стандарт «Специалист в области воспитания» и </a:t>
            </a:r>
            <a:r>
              <a:rPr lang="ru-RU" dirty="0"/>
              <a:t>других социальных сфер деятельности с детьми в целях обеспечения соответствия их профессиональной компетентности </a:t>
            </a:r>
          </a:p>
        </p:txBody>
      </p:sp>
    </p:spTree>
    <p:extLst>
      <p:ext uri="{BB962C8B-B14F-4D97-AF65-F5344CB8AC3E}">
        <p14:creationId xmlns:p14="http://schemas.microsoft.com/office/powerpoint/2010/main" val="81091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Повышение эффективности воспитания в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001423"/>
          </a:xfrm>
        </p:spPr>
        <p:txBody>
          <a:bodyPr/>
          <a:lstStyle/>
          <a:p>
            <a:r>
              <a:rPr lang="ru-RU" sz="2800" dirty="0" smtClean="0"/>
              <a:t>Инициирование </a:t>
            </a:r>
            <a:r>
              <a:rPr lang="ru-RU" sz="2800" dirty="0"/>
              <a:t>организации научных исследований в области воспитания и социализации </a:t>
            </a:r>
            <a:r>
              <a:rPr lang="ru-RU" sz="2800" dirty="0" smtClean="0"/>
              <a:t>детей</a:t>
            </a:r>
          </a:p>
          <a:p>
            <a:r>
              <a:rPr lang="ru-RU" sz="2800" dirty="0" smtClean="0"/>
              <a:t>Проведение </a:t>
            </a:r>
            <a:r>
              <a:rPr lang="ru-RU" sz="2800" dirty="0"/>
              <a:t>психолого-педагогических и социологических </a:t>
            </a:r>
            <a:r>
              <a:rPr lang="ru-RU" sz="2800" dirty="0" smtClean="0"/>
              <a:t>исследований</a:t>
            </a:r>
            <a:r>
              <a:rPr lang="ru-RU" sz="2800" dirty="0"/>
              <a:t>, направленных на получение достоверных данных о тенденциях в области личностного развития ярославских </a:t>
            </a:r>
            <a:r>
              <a:rPr lang="ru-RU" sz="2800" dirty="0" smtClean="0"/>
              <a:t>детей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оздание </a:t>
            </a:r>
            <a:r>
              <a:rPr lang="ru-RU" sz="2800" dirty="0"/>
              <a:t>гибкой системы </a:t>
            </a:r>
            <a:r>
              <a:rPr lang="ru-RU" sz="2800" dirty="0" smtClean="0"/>
              <a:t>морального и материального </a:t>
            </a:r>
            <a:r>
              <a:rPr lang="ru-RU" sz="2800" dirty="0"/>
              <a:t>стимулирования качества воспитательной работы организаций и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632819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84319"/>
            <a:ext cx="8229600" cy="453707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(4852)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48-60-23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304,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 smtClean="0">
                <a:hlinkClick r:id="rId2"/>
              </a:rPr>
              <a:t>copp@iro.yar.ru</a:t>
            </a:r>
            <a:endParaRPr lang="ru-RU" sz="2000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u="sng" dirty="0" err="1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Приглашаем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сотрудничеству!!!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2955032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Концепция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Распоряжение Правительства Российской Федерации от 22 марта 2017 года №520</a:t>
            </a:r>
          </a:p>
          <a:p>
            <a:pPr>
              <a:buNone/>
            </a:pPr>
            <a:r>
              <a:rPr lang="ru-RU" dirty="0" smtClean="0"/>
              <a:t>Утвердить:</a:t>
            </a:r>
          </a:p>
          <a:p>
            <a:pPr>
              <a:buNone/>
            </a:pPr>
            <a:r>
              <a:rPr lang="ru-RU" dirty="0" smtClean="0"/>
              <a:t>1. Концепцию развития системы профилактики безнадзорности и правонарушений несовершеннолетних на период до 2020 года</a:t>
            </a:r>
          </a:p>
          <a:p>
            <a:pPr>
              <a:buNone/>
            </a:pPr>
            <a:r>
              <a:rPr lang="ru-RU" dirty="0" smtClean="0"/>
              <a:t>2. План мероприятий на 2017-2020 годы по реализации Концепции</a:t>
            </a:r>
            <a:endParaRPr lang="ru-RU" dirty="0"/>
          </a:p>
        </p:txBody>
      </p:sp>
      <p:pic>
        <p:nvPicPr>
          <p:cNvPr id="6" name="Picture 2" descr="http://st.depositphotos.com/1654249/1946/i/950/depositphotos_19469509-3d-man-sitting-on-the-floor-and-reading-a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67" y="0"/>
            <a:ext cx="197023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Состояние системы профилактики безнадзорности и правонарушений несовершеннолетних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25625"/>
            <a:ext cx="8119814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Состояние социальной ситуации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Необходимость интенсивного развития системы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профилактики безнадзорности и правонарушений несовершеннолетних, её совершенствования с учётом актуальных потребностей семьи, общества и государства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300192" y="1916832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http://vakademe.ru/images2/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4463058" cy="2066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5627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Проблема повторной преступности, состоящих на учёте УИИ</a:t>
            </a:r>
          </a:p>
          <a:p>
            <a:r>
              <a:rPr lang="ru-RU" sz="3200" dirty="0" smtClean="0"/>
              <a:t>Проблема высокой криминальной активности подростков младших возрастных групп</a:t>
            </a:r>
          </a:p>
          <a:p>
            <a:r>
              <a:rPr lang="ru-RU" sz="3200" dirty="0" smtClean="0"/>
              <a:t>Проблема совершения преступлений в состоянии наркотического опьянения</a:t>
            </a:r>
          </a:p>
          <a:p>
            <a:r>
              <a:rPr lang="ru-RU" sz="3200" dirty="0" smtClean="0"/>
              <a:t>Проблема восприятий несовершеннолетними различных форм антиобщественного поведения как норма(запугивание, травля, издевательство)</a:t>
            </a:r>
          </a:p>
          <a:p>
            <a:r>
              <a:rPr lang="ru-RU" sz="3200" dirty="0" smtClean="0"/>
              <a:t>Проблема культивирования несовершеннолетними насилия в социальных сетях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407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90820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Проблема обеспечения психологической и социальной помощью несовершеннолетних(особенно жертв насилия!)</a:t>
            </a:r>
          </a:p>
          <a:p>
            <a:r>
              <a:rPr lang="ru-RU" sz="3200" dirty="0" smtClean="0"/>
              <a:t>Проблема развития инфраструктуры для обеспечения профилактики правонарушений несовершеннолетних, их реабилитации, и коррекции девиантного поведения</a:t>
            </a:r>
          </a:p>
          <a:p>
            <a:r>
              <a:rPr lang="ru-RU" sz="3200" dirty="0" smtClean="0"/>
              <a:t>Недостаточно используются ресурсы специальных учреждений реабилитации и ресоциализации детей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Принципы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Интеграция</a:t>
            </a:r>
          </a:p>
          <a:p>
            <a:r>
              <a:rPr lang="ru-RU" sz="3600" dirty="0" smtClean="0"/>
              <a:t>Актуальность и практическая направленность</a:t>
            </a:r>
          </a:p>
          <a:p>
            <a:r>
              <a:rPr lang="ru-RU" sz="3600" dirty="0" smtClean="0"/>
              <a:t>Индивидуальная направленность</a:t>
            </a:r>
          </a:p>
          <a:p>
            <a:r>
              <a:rPr lang="ru-RU" sz="3600" dirty="0" smtClean="0"/>
              <a:t>Оптимальность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направления развития системы профилактики безнадзорности и правонарушений несовершеннолетних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3"/>
          </a:xfrm>
        </p:spPr>
        <p:txBody>
          <a:bodyPr>
            <a:noAutofit/>
          </a:bodyPr>
          <a:lstStyle/>
          <a:p>
            <a:r>
              <a:rPr lang="ru-RU" dirty="0" smtClean="0"/>
              <a:t>Совершенствование нормативно-правового регулирования в сфере профилактики безнадзорности и правонарушений несовершеннолетних</a:t>
            </a:r>
          </a:p>
          <a:p>
            <a:r>
              <a:rPr lang="ru-RU" dirty="0" smtClean="0"/>
              <a:t>Развитие эффективной модели системы профилактики безнадзорности и правонарушений несовершеннолетних</a:t>
            </a:r>
          </a:p>
          <a:p>
            <a:r>
              <a:rPr lang="ru-RU" dirty="0" smtClean="0"/>
              <a:t>Информационно-методической обеспечение системы профилактики безнадзорности и правонарушений несовершеннолетних</a:t>
            </a:r>
          </a:p>
          <a:p>
            <a:r>
              <a:rPr lang="ru-RU" dirty="0" smtClean="0"/>
              <a:t>Развитие кадрового потенциала системы профилактики безнадзорности и правонарушений несовершеннолетних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65126"/>
            <a:ext cx="8712968" cy="1325563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В.И.Слободчиков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 воспитании…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«…Изменить доминанты воспитательных установок: взращивание добродетелей должно превалировать над профилактикой отклонений и пороков, ибо пороки зачастую более привлекательны и легче усваиваются, чем добродетели, которые трудны и требуют внутренних усилий»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1174</Words>
  <Application>Microsoft Office PowerPoint</Application>
  <PresentationFormat>Экран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2_Тема Office</vt:lpstr>
      <vt:lpstr>1_Тема Office</vt:lpstr>
      <vt:lpstr>3_Тема Office</vt:lpstr>
      <vt:lpstr>Актуальные вопросы профилактики в Концепции развития системы профилактики безнадзорности и правонарушений несовершеннолетних  </vt:lpstr>
      <vt:lpstr> В.В. Путин</vt:lpstr>
      <vt:lpstr>Концепция</vt:lpstr>
      <vt:lpstr>Состояние системы профилактики безнадзорности и правонарушений несовершеннолетних </vt:lpstr>
      <vt:lpstr>Проблемы</vt:lpstr>
      <vt:lpstr>Проблемы</vt:lpstr>
      <vt:lpstr>Принципы</vt:lpstr>
      <vt:lpstr>Основные направления развития системы профилактики безнадзорности и правонарушений несовершеннолетних </vt:lpstr>
      <vt:lpstr>В.И.Слободчиков о воспитании…</vt:lpstr>
      <vt:lpstr>Кризис воспитания существует не потому, что воспитательной работы мало…, а потому, что она «не о том»</vt:lpstr>
      <vt:lpstr>Векторы (направления) развития воспитательного процесса</vt:lpstr>
      <vt:lpstr>Документы</vt:lpstr>
      <vt:lpstr>Документы</vt:lpstr>
      <vt:lpstr>Основные направления воспитания</vt:lpstr>
      <vt:lpstr>Целевые показатели программы</vt:lpstr>
      <vt:lpstr>Целевые показатели программы</vt:lpstr>
      <vt:lpstr>Ресурсный центр по развитию воспитания</vt:lpstr>
      <vt:lpstr>Презентация PowerPoint</vt:lpstr>
      <vt:lpstr>Взаимодействие с родителями: новые возможности</vt:lpstr>
      <vt:lpstr>Повышение эффективности воспитания в ОО</vt:lpstr>
      <vt:lpstr>Повышение эффективности воспитания в ОО</vt:lpstr>
      <vt:lpstr>Повышение эффективности воспитания в ОО</vt:lpstr>
      <vt:lpstr>Повышение эффективности воспитания в ОО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Ольга Владимировна Чиркун</cp:lastModifiedBy>
  <cp:revision>490</cp:revision>
  <cp:lastPrinted>2017-05-25T09:13:30Z</cp:lastPrinted>
  <dcterms:created xsi:type="dcterms:W3CDTF">2015-05-19T06:32:44Z</dcterms:created>
  <dcterms:modified xsi:type="dcterms:W3CDTF">2017-11-22T09:47:14Z</dcterms:modified>
</cp:coreProperties>
</file>