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28" r:id="rId2"/>
    <p:sldId id="331" r:id="rId3"/>
    <p:sldId id="329" r:id="rId4"/>
    <p:sldId id="332" r:id="rId5"/>
    <p:sldId id="333" r:id="rId6"/>
    <p:sldId id="334" r:id="rId7"/>
    <p:sldId id="335" r:id="rId8"/>
    <p:sldId id="330" r:id="rId9"/>
    <p:sldId id="307" r:id="rId10"/>
    <p:sldId id="313" r:id="rId11"/>
    <p:sldId id="312" r:id="rId12"/>
    <p:sldId id="286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36" r:id="rId28"/>
    <p:sldId id="337" r:id="rId29"/>
    <p:sldId id="283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16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4737686150816E-2"/>
          <c:y val="4.5888150359298961E-2"/>
          <c:w val="0.70430338658023506"/>
          <c:h val="0.698456503504882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'Опросник №2'!$Q$485</c:f>
              <c:strCache>
                <c:ptCount val="1"/>
                <c:pt idx="0">
                  <c:v>высокий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№2'!$R$485:$U$485</c:f>
              <c:numCache>
                <c:formatCode>General</c:formatCode>
                <c:ptCount val="4"/>
                <c:pt idx="0">
                  <c:v>128</c:v>
                </c:pt>
                <c:pt idx="1">
                  <c:v>137</c:v>
                </c:pt>
                <c:pt idx="2">
                  <c:v>157</c:v>
                </c:pt>
                <c:pt idx="3">
                  <c:v>230</c:v>
                </c:pt>
              </c:numCache>
            </c:numRef>
          </c:val>
        </c:ser>
        <c:ser>
          <c:idx val="1"/>
          <c:order val="1"/>
          <c:tx>
            <c:strRef>
              <c:f>'Опросник №2'!$Q$486</c:f>
              <c:strCache>
                <c:ptCount val="1"/>
                <c:pt idx="0">
                  <c:v>средний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№2'!$R$486:$U$486</c:f>
              <c:numCache>
                <c:formatCode>General</c:formatCode>
                <c:ptCount val="4"/>
                <c:pt idx="0">
                  <c:v>306</c:v>
                </c:pt>
                <c:pt idx="1">
                  <c:v>255</c:v>
                </c:pt>
                <c:pt idx="2">
                  <c:v>280</c:v>
                </c:pt>
                <c:pt idx="3">
                  <c:v>216</c:v>
                </c:pt>
              </c:numCache>
            </c:numRef>
          </c:val>
        </c:ser>
        <c:ser>
          <c:idx val="2"/>
          <c:order val="2"/>
          <c:tx>
            <c:strRef>
              <c:f>'Опросник №2'!$Q$487</c:f>
              <c:strCache>
                <c:ptCount val="1"/>
                <c:pt idx="0">
                  <c:v>низкий уровень</c:v>
                </c:pt>
              </c:strCache>
            </c:strRef>
          </c:tx>
          <c:invertIfNegative val="0"/>
          <c:cat>
            <c:strRef>
              <c:f>'Опросник №2'!$R$484:$U$484</c:f>
              <c:strCache>
                <c:ptCount val="4"/>
                <c:pt idx="0">
                  <c:v>адаптированность</c:v>
                </c:pt>
                <c:pt idx="1">
                  <c:v>автономность</c:v>
                </c:pt>
                <c:pt idx="2">
                  <c:v>соц.активность</c:v>
                </c:pt>
                <c:pt idx="3">
                  <c:v>нравственность</c:v>
                </c:pt>
              </c:strCache>
            </c:strRef>
          </c:cat>
          <c:val>
            <c:numRef>
              <c:f>'Опросник №2'!$R$487:$U$487</c:f>
              <c:numCache>
                <c:formatCode>General</c:formatCode>
                <c:ptCount val="4"/>
                <c:pt idx="0">
                  <c:v>47</c:v>
                </c:pt>
                <c:pt idx="1">
                  <c:v>89</c:v>
                </c:pt>
                <c:pt idx="2">
                  <c:v>44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31200"/>
        <c:axId val="23332736"/>
      </c:barChart>
      <c:catAx>
        <c:axId val="23331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3332736"/>
        <c:crosses val="autoZero"/>
        <c:auto val="1"/>
        <c:lblAlgn val="ctr"/>
        <c:lblOffset val="100"/>
        <c:noMultiLvlLbl val="0"/>
      </c:catAx>
      <c:valAx>
        <c:axId val="23332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33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88945189664916"/>
          <c:y val="0.39649119638269315"/>
          <c:w val="0.2165769020833434"/>
          <c:h val="0.2126123800427846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02.08.2017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hyperlink" Target="mailto:rectorat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212976"/>
            <a:ext cx="8820472" cy="1758057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Актуальные проблемы </a:t>
            </a:r>
            <a:r>
              <a:rPr lang="ru-RU" b="1" dirty="0" smtClean="0"/>
              <a:t>социализации сельских школьников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sz="2000" b="1" dirty="0">
              <a:solidFill>
                <a:srgbClr val="23A73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013177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30.05.2017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Кафедра общей педагогики и психологии ГАУ ДПО ЯО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29698" name="Picture 2" descr="http://fantik47.rusedu.net/gallery/3117/pora_v_shkolu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1073"/>
            <a:ext cx="5172631" cy="2985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О школе….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П</a:t>
            </a:r>
            <a:r>
              <a:rPr lang="ru-RU" sz="2400" dirty="0" smtClean="0"/>
              <a:t>одавляющее </a:t>
            </a:r>
            <a:r>
              <a:rPr lang="ru-RU" sz="2400" dirty="0"/>
              <a:t>большинство </a:t>
            </a:r>
            <a:r>
              <a:rPr lang="ru-RU" sz="2400" dirty="0" smtClean="0"/>
              <a:t>положительно </a:t>
            </a:r>
            <a:r>
              <a:rPr lang="ru-RU" sz="2400" dirty="0"/>
              <a:t>оцениваю свое отношение к школе (83</a:t>
            </a:r>
            <a:r>
              <a:rPr lang="ru-RU" sz="2400" dirty="0" smtClean="0"/>
              <a:t>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Обучение </a:t>
            </a:r>
            <a:r>
              <a:rPr lang="ru-RU" sz="2400" dirty="0"/>
              <a:t>в своей сельской школе их </a:t>
            </a:r>
            <a:r>
              <a:rPr lang="ru-RU" sz="2400" dirty="0" smtClean="0"/>
              <a:t>удовлетворяет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Свой класс сельские школьники охарактеризовали положительно: «дружный», «классный», «веселый», класс для  многих – это «семья</a:t>
            </a:r>
            <a:r>
              <a:rPr lang="ru-RU" sz="2400" dirty="0" smtClean="0"/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При сборе в школу ребята чувствуют радость от предстоящей встречи с одноклассниками (28%), уверенность в своих знаниях и возможности получения хороших оценок  (25</a:t>
            </a:r>
            <a:r>
              <a:rPr lang="ru-RU" sz="2400" dirty="0" smtClean="0"/>
              <a:t>%)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4011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итоговых результатов по опроснику №1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Отношения…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Значительная </a:t>
            </a:r>
            <a:r>
              <a:rPr lang="ru-RU" sz="1800" dirty="0"/>
              <a:t>часть сельских школьников считают, что больше всего их ценят и понимают дома (33%),  а также в компании друзей (16%).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60% учеников удовлетворены своими отношениями со школьными товарищами, 10 %  - затрудняются ответить, лишь 2% опрошенных ощущают дискомфорт в отношениях с  приятелями. </a:t>
            </a:r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В  </a:t>
            </a:r>
            <a:r>
              <a:rPr lang="ru-RU" sz="1800" dirty="0"/>
              <a:t>отношениях с учителями и родителями конфликтные ситуации бывают редко, но когда они появляются, причину тому большинство ребят затрудняются назвать, но большим процентом обозначены такие как: личная неприязнь, плохое поведение и непонимание учителями взглядов и интересов школьника.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По мнению сельских ребят в школе преобладают доброжелательные и нейтральные отношения между педагогами и учениками, большинство все удовлетворяет в </a:t>
            </a:r>
            <a:r>
              <a:rPr lang="ru-RU" sz="1800" dirty="0" smtClean="0"/>
              <a:t>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59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r>
              <a:rPr lang="ru-RU" dirty="0"/>
              <a:t>Анализ итоговых результатов по опроснику №2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latin typeface="Times New Roman"/>
                <a:ea typeface="Calibri"/>
              </a:rPr>
              <a:t>Методика изучения социализированности детей </a:t>
            </a:r>
            <a:endParaRPr lang="ru-RU" sz="2800" dirty="0" smtClean="0">
              <a:latin typeface="Times New Roman"/>
              <a:ea typeface="Calibri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>
                <a:latin typeface="Times New Roman"/>
                <a:ea typeface="Calibri"/>
              </a:rPr>
              <a:t>М. И. Рожкова</a:t>
            </a:r>
            <a:r>
              <a:rPr lang="ru-RU" sz="2800" dirty="0" smtClean="0">
                <a:latin typeface="Times New Roman"/>
                <a:ea typeface="Calibri"/>
              </a:rPr>
              <a:t>)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567683"/>
              </p:ext>
            </p:extLst>
          </p:nvPr>
        </p:nvGraphicFramePr>
        <p:xfrm>
          <a:off x="611560" y="2132856"/>
          <a:ext cx="828092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u="sng" dirty="0" smtClean="0"/>
              <a:t>Сельский школьник какой он ?</a:t>
            </a:r>
            <a:endParaRPr lang="ru-RU" u="sng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124744"/>
            <a:ext cx="4320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 smtClean="0"/>
              <a:t>В исследовании приняли участие:</a:t>
            </a:r>
          </a:p>
          <a:p>
            <a:endParaRPr lang="ru-RU" dirty="0" smtClean="0"/>
          </a:p>
          <a:p>
            <a:r>
              <a:rPr lang="ru-RU" i="1" dirty="0" smtClean="0"/>
              <a:t>Образовательные организации: </a:t>
            </a:r>
            <a:r>
              <a:rPr lang="ru-RU" dirty="0" smtClean="0"/>
              <a:t>17</a:t>
            </a:r>
          </a:p>
          <a:p>
            <a:endParaRPr lang="ru-RU" dirty="0" smtClean="0"/>
          </a:p>
          <a:p>
            <a:r>
              <a:rPr lang="ru-RU" i="1" dirty="0" smtClean="0"/>
              <a:t>Количество респондентов </a:t>
            </a:r>
            <a:r>
              <a:rPr lang="ru-RU" dirty="0" smtClean="0"/>
              <a:t>- 403 человек</a:t>
            </a:r>
          </a:p>
          <a:p>
            <a:endParaRPr lang="ru-RU" dirty="0" smtClean="0"/>
          </a:p>
          <a:p>
            <a:r>
              <a:rPr lang="ru-RU" i="1" dirty="0" smtClean="0"/>
              <a:t>Муниципальные районы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Ярославский </a:t>
            </a:r>
          </a:p>
          <a:p>
            <a:r>
              <a:rPr lang="ru-RU" dirty="0" err="1" smtClean="0"/>
              <a:t>Гаврилов-Ямский</a:t>
            </a:r>
            <a:endParaRPr lang="ru-RU" dirty="0" smtClean="0"/>
          </a:p>
          <a:p>
            <a:r>
              <a:rPr lang="ru-RU" dirty="0" err="1" smtClean="0"/>
              <a:t>Тутаевский</a:t>
            </a:r>
            <a:endParaRPr lang="ru-RU" dirty="0" smtClean="0"/>
          </a:p>
          <a:p>
            <a:r>
              <a:rPr lang="ru-RU" dirty="0" smtClean="0"/>
              <a:t>Первомайский</a:t>
            </a:r>
          </a:p>
          <a:p>
            <a:r>
              <a:rPr lang="ru-RU" dirty="0" err="1" smtClean="0"/>
              <a:t>Рыбинсикй</a:t>
            </a:r>
            <a:endParaRPr lang="ru-RU" dirty="0" smtClean="0"/>
          </a:p>
          <a:p>
            <a:r>
              <a:rPr lang="ru-RU" dirty="0" err="1" smtClean="0"/>
              <a:t>Некоузский</a:t>
            </a:r>
            <a:endParaRPr lang="ru-RU" dirty="0" smtClean="0"/>
          </a:p>
          <a:p>
            <a:r>
              <a:rPr lang="ru-RU" dirty="0" smtClean="0"/>
              <a:t>Ростовский</a:t>
            </a:r>
          </a:p>
          <a:p>
            <a:r>
              <a:rPr lang="ru-RU" dirty="0" smtClean="0"/>
              <a:t>Борисоглебский</a:t>
            </a:r>
            <a:endParaRPr lang="ru-RU" dirty="0"/>
          </a:p>
        </p:txBody>
      </p:sp>
      <p:pic>
        <p:nvPicPr>
          <p:cNvPr id="1026" name="Picture 2" descr="C:\Users\Сергей\Desktop\4f69b1cec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443" y="2780928"/>
            <a:ext cx="1965866" cy="1474399"/>
          </a:xfrm>
          <a:prstGeom prst="rect">
            <a:avLst/>
          </a:prstGeom>
          <a:noFill/>
        </p:spPr>
      </p:pic>
      <p:pic>
        <p:nvPicPr>
          <p:cNvPr id="1028" name="Picture 4" descr="C:\Users\Сергей\Desktop\teplic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801" y="4581128"/>
            <a:ext cx="1965866" cy="147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качества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 noChangeAspect="1"/>
          </p:cNvGraphicFramePr>
          <p:nvPr>
            <p:ph sz="half" idx="1"/>
          </p:nvPr>
        </p:nvGraphicFramePr>
        <p:xfrm>
          <a:off x="320675" y="1052736"/>
          <a:ext cx="4381500" cy="3174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Диаграмма" r:id="rId3" imgW="4448192" imgH="2905057" progId="MSGraph.Chart.8">
                  <p:embed followColorScheme="full"/>
                </p:oleObj>
              </mc:Choice>
              <mc:Fallback>
                <p:oleObj name="Диаграмма" r:id="rId3" imgW="4448192" imgH="2905057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1052736"/>
                        <a:ext cx="4381500" cy="31747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860032" y="2924944"/>
          <a:ext cx="4073525" cy="281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иаграмма" r:id="rId5" imgW="3238433" imgH="2238443" progId="MSGraph.Chart.8">
                  <p:embed followColorScheme="full"/>
                </p:oleObj>
              </mc:Choice>
              <mc:Fallback>
                <p:oleObj name="Диаграмма" r:id="rId5" imgW="3238433" imgH="22384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924944"/>
                        <a:ext cx="4073525" cy="281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99592" y="4725144"/>
            <a:ext cx="334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27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Сельский школьник любит…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477970"/>
              </p:ext>
            </p:extLst>
          </p:nvPr>
        </p:nvGraphicFramePr>
        <p:xfrm>
          <a:off x="323528" y="980728"/>
          <a:ext cx="4075013" cy="271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иаграмма" r:id="rId3" imgW="6096000" imgH="4067085" progId="MSGraph.Chart.8">
                  <p:embed followColorScheme="full"/>
                </p:oleObj>
              </mc:Choice>
              <mc:Fallback>
                <p:oleObj name="Диаграмма" r:id="rId3" imgW="6096000" imgH="4067085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980728"/>
                        <a:ext cx="4075013" cy="271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248575"/>
              </p:ext>
            </p:extLst>
          </p:nvPr>
        </p:nvGraphicFramePr>
        <p:xfrm>
          <a:off x="4716016" y="2924944"/>
          <a:ext cx="3993324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Диаграмма" r:id="rId5" imgW="6096000" imgH="4067085" progId="MSGraph.Chart.8">
                  <p:embed followColorScheme="full"/>
                </p:oleObj>
              </mc:Choice>
              <mc:Fallback>
                <p:oleObj name="Диаграмма" r:id="rId5" imgW="6096000" imgH="4067085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24944"/>
                        <a:ext cx="3993324" cy="2664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1600" y="4437112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16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Ему нравится…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323528" y="1052736"/>
          <a:ext cx="3932685" cy="2623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2736"/>
                        <a:ext cx="3932685" cy="2623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88024" y="2996952"/>
          <a:ext cx="4019349" cy="2681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Диаграмма" r:id="rId5" imgW="6096000" imgH="4067243" progId="MSGraph.Chart.8">
                  <p:embed followColorScheme="full"/>
                </p:oleObj>
              </mc:Choice>
              <mc:Fallback>
                <p:oleObj name="Диаграмма" r:id="rId5" imgW="6096000" imgH="40672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996952"/>
                        <a:ext cx="4019349" cy="2681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4293096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24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Хочет достичь…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своей цели</a:t>
            </a:r>
          </a:p>
          <a:p>
            <a:r>
              <a:rPr lang="ru-RU" dirty="0" smtClean="0"/>
              <a:t>многого</a:t>
            </a:r>
          </a:p>
          <a:p>
            <a:r>
              <a:rPr lang="ru-RU" dirty="0" smtClean="0"/>
              <a:t>образование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2478261"/>
          </a:xfrm>
        </p:spPr>
        <p:txBody>
          <a:bodyPr/>
          <a:lstStyle/>
          <a:p>
            <a:r>
              <a:rPr lang="ru-RU" dirty="0" smtClean="0"/>
              <a:t>просветления</a:t>
            </a:r>
          </a:p>
          <a:p>
            <a:r>
              <a:rPr lang="ru-RU" dirty="0" smtClean="0"/>
              <a:t>совершенства</a:t>
            </a:r>
          </a:p>
          <a:p>
            <a:r>
              <a:rPr lang="ru-RU" dirty="0"/>
              <a:t>и</a:t>
            </a:r>
            <a:r>
              <a:rPr lang="ru-RU" dirty="0" smtClean="0"/>
              <a:t>зучения английского языка</a:t>
            </a:r>
          </a:p>
          <a:p>
            <a:r>
              <a:rPr lang="ru-RU" dirty="0"/>
              <a:t>у</a:t>
            </a:r>
            <a:r>
              <a:rPr lang="ru-RU" dirty="0" smtClean="0"/>
              <a:t>спехов в личной жизни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11266" name="Picture 2" descr="C:\Users\chirkun\Desktop\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91881"/>
            <a:ext cx="2448272" cy="15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977" y="5029869"/>
            <a:ext cx="3352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Свою судьбу…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118221"/>
          </a:xfrm>
        </p:spPr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страивает сам</a:t>
            </a:r>
          </a:p>
          <a:p>
            <a:r>
              <a:rPr lang="ru-RU" dirty="0" smtClean="0"/>
              <a:t>пытается изменить</a:t>
            </a:r>
          </a:p>
          <a:p>
            <a:r>
              <a:rPr lang="ru-RU" dirty="0" smtClean="0"/>
              <a:t>приобретение материальных благ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622277"/>
          </a:xfrm>
        </p:spPr>
        <p:txBody>
          <a:bodyPr/>
          <a:lstStyle/>
          <a:p>
            <a:r>
              <a:rPr lang="ru-RU" dirty="0" smtClean="0"/>
              <a:t>никому не доверяет</a:t>
            </a:r>
          </a:p>
          <a:p>
            <a:r>
              <a:rPr lang="ru-RU" dirty="0" smtClean="0"/>
              <a:t>жить в селе</a:t>
            </a:r>
          </a:p>
          <a:p>
            <a:r>
              <a:rPr lang="ru-RU" dirty="0"/>
              <a:t>х</a:t>
            </a:r>
            <a:r>
              <a:rPr lang="ru-RU" dirty="0" smtClean="0"/>
              <a:t>очет </a:t>
            </a:r>
            <a:r>
              <a:rPr lang="ru-RU" dirty="0"/>
              <a:t>посвятить себя любимому </a:t>
            </a:r>
            <a:r>
              <a:rPr lang="ru-RU" dirty="0" smtClean="0"/>
              <a:t>краю</a:t>
            </a:r>
          </a:p>
          <a:p>
            <a:r>
              <a:rPr lang="ru-RU" dirty="0"/>
              <a:t>у</a:t>
            </a:r>
            <a:r>
              <a:rPr lang="ru-RU" dirty="0" smtClean="0"/>
              <a:t>дачно жениться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681921"/>
            <a:ext cx="35680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/>
              <a:t>Отсутствие ответа - 43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Учится потому, что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827584" y="2174875"/>
            <a:ext cx="3669804" cy="3054325"/>
          </a:xfrm>
        </p:spPr>
        <p:txBody>
          <a:bodyPr/>
          <a:lstStyle/>
          <a:p>
            <a:r>
              <a:rPr lang="ru-RU" dirty="0" smtClean="0"/>
              <a:t>надо  / необходимо</a:t>
            </a:r>
          </a:p>
          <a:p>
            <a:r>
              <a:rPr lang="ru-RU" dirty="0" smtClean="0"/>
              <a:t>получать знания</a:t>
            </a:r>
          </a:p>
          <a:p>
            <a:r>
              <a:rPr lang="ru-RU" dirty="0" smtClean="0"/>
              <a:t>необходимо для разных целей</a:t>
            </a:r>
          </a:p>
          <a:p>
            <a:r>
              <a:rPr lang="ru-RU" dirty="0" smtClean="0"/>
              <a:t>Потому, что нравится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3054325"/>
          </a:xfrm>
        </p:spPr>
        <p:txBody>
          <a:bodyPr/>
          <a:lstStyle/>
          <a:p>
            <a:r>
              <a:rPr lang="ru-RU" dirty="0" smtClean="0"/>
              <a:t>что бы уехать их села</a:t>
            </a:r>
          </a:p>
          <a:p>
            <a:r>
              <a:rPr lang="ru-RU" dirty="0" smtClean="0"/>
              <a:t>без образования никуда!</a:t>
            </a:r>
          </a:p>
          <a:p>
            <a:r>
              <a:rPr lang="ru-RU" dirty="0" smtClean="0"/>
              <a:t>не пропасть в городе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4869160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19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Теоретические основания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184576"/>
          </a:xfrm>
        </p:spPr>
        <p:txBody>
          <a:bodyPr/>
          <a:lstStyle/>
          <a:p>
            <a:r>
              <a:rPr lang="ru-RU" dirty="0" smtClean="0">
                <a:solidFill>
                  <a:srgbClr val="990000"/>
                </a:solidFill>
              </a:rPr>
              <a:t>Социальная педагогика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(Л.В. Байбородова, В.Г. Бочарова, А.В. Мудрик, М.И. Рожков)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Педагогика села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(Гурьянова, Л.В. Байбородова, И.Г. Назарова)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села</a:t>
            </a:r>
          </a:p>
          <a:p>
            <a:pPr>
              <a:buNone/>
            </a:pPr>
            <a:r>
              <a:rPr lang="ru-RU" sz="2800" dirty="0" smtClean="0"/>
              <a:t>    (Ю.С. Арутюнян, М.Г. Панкратова)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молодёжи </a:t>
            </a:r>
            <a:r>
              <a:rPr lang="ru-RU" sz="2800" dirty="0" smtClean="0"/>
              <a:t>(В.Т. Лисовский)</a:t>
            </a:r>
          </a:p>
          <a:p>
            <a:r>
              <a:rPr lang="ru-RU" dirty="0" smtClean="0">
                <a:solidFill>
                  <a:srgbClr val="990000"/>
                </a:solidFill>
              </a:rPr>
              <a:t>Социология безопасности </a:t>
            </a:r>
            <a:r>
              <a:rPr lang="ru-RU" sz="2800" dirty="0" smtClean="0"/>
              <a:t>(</a:t>
            </a:r>
            <a:r>
              <a:rPr lang="ru-RU" sz="2800" dirty="0" err="1" smtClean="0"/>
              <a:t>Г.Г.Силласте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свободное время…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7544" y="2174875"/>
            <a:ext cx="4029844" cy="2694285"/>
          </a:xfrm>
        </p:spPr>
        <p:txBody>
          <a:bodyPr/>
          <a:lstStyle/>
          <a:p>
            <a:r>
              <a:rPr lang="ru-RU" dirty="0" smtClean="0"/>
              <a:t>гуляет</a:t>
            </a:r>
          </a:p>
          <a:p>
            <a:r>
              <a:rPr lang="ru-RU" dirty="0" smtClean="0"/>
              <a:t>помогает по дому</a:t>
            </a:r>
          </a:p>
          <a:p>
            <a:r>
              <a:rPr lang="ru-RU" dirty="0" smtClean="0"/>
              <a:t>общается с родными и друзьями</a:t>
            </a:r>
          </a:p>
          <a:p>
            <a:r>
              <a:rPr lang="ru-RU" dirty="0" smtClean="0"/>
              <a:t>играет в компьютер</a:t>
            </a:r>
          </a:p>
          <a:p>
            <a:r>
              <a:rPr lang="ru-RU" dirty="0" smtClean="0"/>
              <a:t>читает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4009" y="2174875"/>
            <a:ext cx="4042792" cy="2766293"/>
          </a:xfrm>
        </p:spPr>
        <p:txBody>
          <a:bodyPr/>
          <a:lstStyle/>
          <a:p>
            <a:r>
              <a:rPr lang="ru-RU" dirty="0" smtClean="0"/>
              <a:t>рисует для себя</a:t>
            </a:r>
          </a:p>
          <a:p>
            <a:r>
              <a:rPr lang="ru-RU" dirty="0" smtClean="0"/>
              <a:t>занимается саморазвитием (изучает то, чему не учат в школе)</a:t>
            </a:r>
          </a:p>
          <a:p>
            <a:r>
              <a:rPr lang="ru-RU" dirty="0" smtClean="0"/>
              <a:t>помогает другим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5229200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19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 стремится…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614165"/>
          </a:xfrm>
        </p:spPr>
        <p:txBody>
          <a:bodyPr/>
          <a:lstStyle/>
          <a:p>
            <a:r>
              <a:rPr lang="ru-RU" dirty="0"/>
              <a:t>достигать </a:t>
            </a:r>
            <a:r>
              <a:rPr lang="ru-RU" dirty="0" smtClean="0"/>
              <a:t>лучшего</a:t>
            </a:r>
          </a:p>
          <a:p>
            <a:r>
              <a:rPr lang="ru-RU" dirty="0"/>
              <a:t>х</a:t>
            </a:r>
            <a:r>
              <a:rPr lang="ru-RU" dirty="0" smtClean="0"/>
              <a:t>орошо учиться</a:t>
            </a:r>
          </a:p>
          <a:p>
            <a:r>
              <a:rPr lang="ru-RU" dirty="0" smtClean="0"/>
              <a:t>быть лучше всех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974205"/>
          </a:xfrm>
        </p:spPr>
        <p:txBody>
          <a:bodyPr/>
          <a:lstStyle/>
          <a:p>
            <a:r>
              <a:rPr lang="ru-RU" dirty="0"/>
              <a:t>быть как </a:t>
            </a:r>
            <a:r>
              <a:rPr lang="ru-RU" dirty="0" smtClean="0"/>
              <a:t>все</a:t>
            </a:r>
          </a:p>
          <a:p>
            <a:r>
              <a:rPr lang="ru-RU" dirty="0" smtClean="0"/>
              <a:t>доказать </a:t>
            </a:r>
            <a:r>
              <a:rPr lang="ru-RU" dirty="0"/>
              <a:t>окружающим, что он чего-то </a:t>
            </a:r>
            <a:r>
              <a:rPr lang="ru-RU" dirty="0" smtClean="0"/>
              <a:t>стоит</a:t>
            </a:r>
          </a:p>
          <a:p>
            <a:r>
              <a:rPr lang="ru-RU" dirty="0"/>
              <a:t>у</a:t>
            </a:r>
            <a:r>
              <a:rPr lang="ru-RU" dirty="0" smtClean="0"/>
              <a:t>ехать </a:t>
            </a:r>
            <a:r>
              <a:rPr lang="ru-RU" dirty="0"/>
              <a:t>из села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276225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716016" y="4520492"/>
            <a:ext cx="36257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/>
              <a:t>Отсутствие ответа –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 умеет…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аботать (выполнять сельхоз работы, помогать по дому, вести домашнее хозяйство, колоть дрова)</a:t>
            </a:r>
          </a:p>
          <a:p>
            <a:r>
              <a:rPr lang="ru-RU" dirty="0" smtClean="0"/>
              <a:t>почти всё</a:t>
            </a:r>
          </a:p>
          <a:p>
            <a:r>
              <a:rPr lang="ru-RU" dirty="0" smtClean="0"/>
              <a:t>дружить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Единичный </a:t>
            </a:r>
            <a:r>
              <a:rPr lang="ru-RU" b="0" dirty="0" smtClean="0"/>
              <a:t>/ </a:t>
            </a:r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90229"/>
          </a:xfrm>
        </p:spPr>
        <p:txBody>
          <a:bodyPr/>
          <a:lstStyle/>
          <a:p>
            <a:r>
              <a:rPr lang="ru-RU" dirty="0"/>
              <a:t>«разруливать» разные </a:t>
            </a:r>
            <a:r>
              <a:rPr lang="ru-RU" dirty="0" smtClean="0"/>
              <a:t>ситуации</a:t>
            </a:r>
          </a:p>
          <a:p>
            <a:r>
              <a:rPr lang="ru-RU" dirty="0"/>
              <a:t>думать и принимать </a:t>
            </a:r>
            <a:r>
              <a:rPr lang="ru-RU" dirty="0" smtClean="0"/>
              <a:t>решения</a:t>
            </a:r>
          </a:p>
          <a:p>
            <a:r>
              <a:rPr lang="ru-RU" dirty="0" smtClean="0"/>
              <a:t>любить</a:t>
            </a:r>
          </a:p>
        </p:txBody>
      </p:sp>
      <p:pic>
        <p:nvPicPr>
          <p:cNvPr id="10242" name="Picture 2" descr="C:\Users\chirkun\Desktop\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98130"/>
            <a:ext cx="2176577" cy="157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Кумир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Популярный ответ</a:t>
            </a:r>
            <a:endParaRPr lang="ru-RU" b="0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7544" y="2174875"/>
            <a:ext cx="4029844" cy="2766293"/>
          </a:xfrm>
        </p:spPr>
        <p:txBody>
          <a:bodyPr/>
          <a:lstStyle/>
          <a:p>
            <a:r>
              <a:rPr lang="ru-RU" dirty="0" smtClean="0"/>
              <a:t>родители</a:t>
            </a:r>
          </a:p>
          <a:p>
            <a:r>
              <a:rPr lang="ru-RU" dirty="0" smtClean="0"/>
              <a:t>известные музыканты</a:t>
            </a:r>
          </a:p>
          <a:p>
            <a:r>
              <a:rPr lang="ru-RU" dirty="0" smtClean="0"/>
              <a:t>футболисты</a:t>
            </a:r>
          </a:p>
          <a:p>
            <a:r>
              <a:rPr lang="ru-RU" dirty="0" smtClean="0"/>
              <a:t>директор / классный руководитель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b="0" i="1" dirty="0" smtClean="0"/>
              <a:t>Уникальный ответ</a:t>
            </a:r>
            <a:endParaRPr lang="ru-RU" b="0" i="1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716016" y="2174875"/>
            <a:ext cx="3970784" cy="2694285"/>
          </a:xfrm>
        </p:spPr>
        <p:txBody>
          <a:bodyPr/>
          <a:lstStyle/>
          <a:p>
            <a:r>
              <a:rPr lang="ru-RU" dirty="0" smtClean="0"/>
              <a:t>Путин В.В.</a:t>
            </a:r>
          </a:p>
          <a:p>
            <a:r>
              <a:rPr lang="ru-RU" dirty="0" smtClean="0"/>
              <a:t>Сталин И.В.</a:t>
            </a:r>
          </a:p>
          <a:p>
            <a:r>
              <a:rPr lang="ru-RU" dirty="0" smtClean="0"/>
              <a:t>Не сотвори себе кумира!</a:t>
            </a:r>
          </a:p>
          <a:p>
            <a:r>
              <a:rPr lang="ru-RU" dirty="0" smtClean="0"/>
              <a:t>нет кумира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5157192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36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 кому может обратиться за помощью…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4319718" y="2780928"/>
          <a:ext cx="4450685" cy="2969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718" y="2780928"/>
                        <a:ext cx="4450685" cy="2969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9552" y="4293096"/>
            <a:ext cx="3282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Отсутствие ответа – 16</a:t>
            </a:r>
            <a:endParaRPr lang="ru-RU" b="1" i="1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51520" y="1319862"/>
            <a:ext cx="421196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Уникальный ответ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 к себе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Богу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Телефон доверия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знаю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Ему не хватает…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51520" y="1043634"/>
          <a:ext cx="4248472" cy="2834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Диаграмма" r:id="rId3" imgW="6096000" imgH="4067243" progId="MSGraph.Chart.8">
                  <p:embed followColorScheme="full"/>
                </p:oleObj>
              </mc:Choice>
              <mc:Fallback>
                <p:oleObj name="Диаграмма" r:id="rId3" imgW="6096000" imgH="4067243" progId="MSGraph.Chart.8">
                  <p:embed followColorScheme="full"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43634"/>
                        <a:ext cx="4248472" cy="28345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824112" y="2636912"/>
          <a:ext cx="4101252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Диаграмма" r:id="rId5" imgW="6096000" imgH="4067243" progId="MSGraph.Chart.8">
                  <p:embed followColorScheme="full"/>
                </p:oleObj>
              </mc:Choice>
              <mc:Fallback>
                <p:oleObj name="Диаграмма" r:id="rId5" imgW="6096000" imgH="40672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112" y="2636912"/>
                        <a:ext cx="4101252" cy="2736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4581128"/>
            <a:ext cx="3282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Отсутствие ответа – 58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2800" dirty="0" smtClean="0"/>
              <a:t>Качество и доступность образования на селе школьники связывают с наличием дефицитов социокультурной и образовательной инфраструктуры, ДО в сельской школе</a:t>
            </a:r>
          </a:p>
          <a:p>
            <a:r>
              <a:rPr lang="ru-RU" sz="2800" dirty="0" smtClean="0"/>
              <a:t>Формирование социальных ценностей сельских школьников связано с организацией образовательного пространства и активностью его субъектов</a:t>
            </a:r>
          </a:p>
          <a:p>
            <a:r>
              <a:rPr lang="ru-RU" sz="2800" dirty="0" smtClean="0"/>
              <a:t>Выявлены </a:t>
            </a:r>
            <a:r>
              <a:rPr lang="ru-RU" sz="2800" dirty="0" smtClean="0">
                <a:solidFill>
                  <a:srgbClr val="990000"/>
                </a:solidFill>
              </a:rPr>
              <a:t>противоположные представления </a:t>
            </a:r>
            <a:r>
              <a:rPr lang="ru-RU" sz="2800" dirty="0" smtClean="0"/>
              <a:t>педагогов и сельских школьников о ключевых качествах сельского школьника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/>
              <a:t>Степень доверительности отношений сельских учителей с учениками невысокая, основная модель учительского поведения –гуманистическая, однако выявлены недостаток понимания учителями чувств и потребностей учащихся</a:t>
            </a:r>
          </a:p>
          <a:p>
            <a:r>
              <a:rPr lang="ru-RU" dirty="0" smtClean="0"/>
              <a:t>Школьники связывают свою судьбу с собственными активными действиями и усилиями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2800" dirty="0" smtClean="0"/>
              <a:t>В ответах детей образование рассматривается как особая ценность, определяющая жизненные перспективы, удачную карьеру</a:t>
            </a:r>
          </a:p>
          <a:p>
            <a:r>
              <a:rPr lang="ru-RU" sz="2800" dirty="0" smtClean="0"/>
              <a:t>Образ сельского школьника в ответах респондентов в целом положительный «способный, умелый, хороший,умный…»</a:t>
            </a:r>
          </a:p>
          <a:p>
            <a:r>
              <a:rPr lang="ru-RU" sz="2800" dirty="0" smtClean="0"/>
              <a:t>Выявлены ответы обучающихся, требующие особого внимания и дополнительного изучения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3697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(4852)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21-06-83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304,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8"/>
            <a:ext cx="9144000" cy="12653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Проблемная ситуация</a:t>
            </a:r>
            <a:br>
              <a:rPr lang="ru-RU" dirty="0" smtClean="0"/>
            </a:br>
            <a:r>
              <a:rPr lang="ru-RU" sz="3100" dirty="0" smtClean="0"/>
              <a:t>Социальные противоречия:</a:t>
            </a:r>
            <a:br>
              <a:rPr lang="ru-RU" sz="3100" dirty="0" smtClean="0"/>
            </a:br>
            <a:r>
              <a:rPr lang="ru-RU" sz="3100" dirty="0" smtClean="0"/>
              <a:t> Особенности сельской школы?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495800" cy="4713387"/>
          </a:xfrm>
        </p:spPr>
        <p:txBody>
          <a:bodyPr/>
          <a:lstStyle/>
          <a:p>
            <a:r>
              <a:rPr lang="ru-RU" dirty="0" smtClean="0"/>
              <a:t>ФГОС и требования</a:t>
            </a:r>
          </a:p>
          <a:p>
            <a:pPr>
              <a:buNone/>
            </a:pPr>
            <a:r>
              <a:rPr lang="ru-RU" dirty="0" smtClean="0"/>
              <a:t>     к результатам</a:t>
            </a:r>
          </a:p>
          <a:p>
            <a:r>
              <a:rPr lang="ru-RU" dirty="0" smtClean="0"/>
              <a:t>Потребность в качественном, доступном образовании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1340768"/>
            <a:ext cx="5148064" cy="4785395"/>
          </a:xfrm>
        </p:spPr>
        <p:txBody>
          <a:bodyPr/>
          <a:lstStyle/>
          <a:p>
            <a:r>
              <a:rPr lang="ru-RU" dirty="0" smtClean="0"/>
              <a:t>ФГОС и требования к условиям: реальная ситуация в сельских школах</a:t>
            </a:r>
          </a:p>
          <a:p>
            <a:r>
              <a:rPr lang="ru-RU" dirty="0" smtClean="0"/>
              <a:t>Реальная возможность сельских школьников в получении конкурентоспособного по отношению к городскому качественного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Специфика объекта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Процесс социализации сельских школьников на трёх уровнях:</a:t>
            </a:r>
          </a:p>
          <a:p>
            <a:r>
              <a:rPr lang="ru-RU" dirty="0" smtClean="0"/>
              <a:t> </a:t>
            </a:r>
            <a:r>
              <a:rPr lang="ru-RU" b="1" i="1" dirty="0" smtClean="0"/>
              <a:t>Микросреда</a:t>
            </a:r>
            <a:r>
              <a:rPr lang="ru-RU" dirty="0" smtClean="0"/>
              <a:t>  внутреннего мира сельского школьник, среда - «Я»</a:t>
            </a:r>
          </a:p>
          <a:p>
            <a:r>
              <a:rPr lang="ru-RU" b="1" i="1" dirty="0" smtClean="0"/>
              <a:t>Социосреда</a:t>
            </a:r>
            <a:r>
              <a:rPr lang="ru-RU" dirty="0" smtClean="0"/>
              <a:t> - малая специфическая группа –семья сельского школьника</a:t>
            </a:r>
          </a:p>
          <a:p>
            <a:r>
              <a:rPr lang="ru-RU" b="1" i="1" dirty="0" smtClean="0"/>
              <a:t>Социальная макросреда - </a:t>
            </a:r>
            <a:r>
              <a:rPr lang="ru-RU" dirty="0" smtClean="0"/>
              <a:t>базой её функционирования определена школа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Социальные ценности и особенности социализированности сельского школьника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комплексной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систему социальных ценностей и особенности социализированности сельских школьников</a:t>
            </a:r>
          </a:p>
          <a:p>
            <a:r>
              <a:rPr lang="ru-RU" dirty="0" smtClean="0"/>
              <a:t>Разработать методические рекомендации по использованию результатов комплексной диагностики в образовательной деятельности сельских школ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990000"/>
                </a:solidFill>
              </a:rPr>
              <a:t>Определить</a:t>
            </a:r>
          </a:p>
          <a:p>
            <a:r>
              <a:rPr lang="ru-RU" sz="2400" dirty="0" smtClean="0"/>
              <a:t>Представления сельских школьников о качестве образования в сельской школе</a:t>
            </a:r>
          </a:p>
          <a:p>
            <a:r>
              <a:rPr lang="ru-RU" sz="2400" dirty="0" smtClean="0"/>
              <a:t>Социальную включённость субъектов и объектов сельского школьного социума в образовательную деятельность</a:t>
            </a:r>
          </a:p>
          <a:p>
            <a:r>
              <a:rPr lang="ru-RU" sz="2400" dirty="0" smtClean="0"/>
              <a:t>Влияние школьных учебных дисциплин на формирование социальных ценностей и нравственного мира сельского школьника</a:t>
            </a:r>
          </a:p>
          <a:p>
            <a:r>
              <a:rPr lang="ru-RU" sz="2400" dirty="0" smtClean="0"/>
              <a:t>Степень доверительности отношений сельского учителя с учениками</a:t>
            </a:r>
          </a:p>
          <a:p>
            <a:r>
              <a:rPr lang="ru-RU" sz="2400" dirty="0" smtClean="0"/>
              <a:t>Представления сельского школьника о себе</a:t>
            </a:r>
          </a:p>
          <a:p>
            <a:r>
              <a:rPr lang="ru-RU" sz="2400" dirty="0" smtClean="0"/>
              <a:t>Удовлетворённость сельских школьников предоставленными образовательными услугами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2000" b="1" i="1" dirty="0" smtClean="0"/>
              <a:t>Социальные ценности </a:t>
            </a:r>
            <a:r>
              <a:rPr lang="ru-RU" sz="2000" dirty="0" smtClean="0"/>
              <a:t>в широком смысле –  это значимость явлений и предметов реальной действительности с точки зрения их соответствия или несоответствия потребностям общества или конкретных социальных групп личности.</a:t>
            </a:r>
          </a:p>
          <a:p>
            <a:r>
              <a:rPr lang="ru-RU" sz="2000" b="1" i="1" dirty="0" smtClean="0"/>
              <a:t>Социализированность</a:t>
            </a:r>
            <a:r>
              <a:rPr lang="ru-RU" sz="2000" dirty="0" smtClean="0"/>
              <a:t> – это достижение человеком определенного баланса адаптированности и обособления в обществе( А.В. Мудрик),совокупность характеристик - социальной адаптированности,активности, автономности и нравственной воспитанности учащихся( М.И. Рожков)</a:t>
            </a:r>
          </a:p>
          <a:p>
            <a:r>
              <a:rPr lang="ru-RU" sz="2000" b="1" i="1" dirty="0" smtClean="0"/>
              <a:t>Социальная адаптация</a:t>
            </a:r>
            <a:r>
              <a:rPr lang="ru-RU" sz="2000" dirty="0" smtClean="0"/>
              <a:t> –</a:t>
            </a:r>
            <a:r>
              <a:rPr lang="ru-RU" sz="2000" b="1" i="1" dirty="0" smtClean="0"/>
              <a:t> </a:t>
            </a:r>
            <a:r>
              <a:rPr lang="ru-RU" sz="2000" dirty="0" smtClean="0"/>
              <a:t>процесс активного приспособления человека к изменившейся среде с помощью различных социальных средств. Показателем высокой степени социальной адаптации является высокий социальный статус личности в данной среде, его психологическая удовлетворённость этой средой (Г. </a:t>
            </a:r>
            <a:r>
              <a:rPr lang="ru-RU" sz="2000" dirty="0" err="1" smtClean="0"/>
              <a:t>Г.Силласте</a:t>
            </a:r>
            <a:r>
              <a:rPr lang="ru-RU" sz="2000" dirty="0" smtClean="0"/>
              <a:t>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Комплексная 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328592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100" b="1" dirty="0">
                <a:solidFill>
                  <a:prstClr val="black"/>
                </a:solidFill>
              </a:rPr>
              <a:t>Опросник №1</a:t>
            </a:r>
            <a:r>
              <a:rPr lang="ru-RU" sz="2100" dirty="0">
                <a:solidFill>
                  <a:prstClr val="black"/>
                </a:solidFill>
              </a:rPr>
              <a:t>, направленный на изучение жизни школьников, проживающих в сельской местности.</a:t>
            </a:r>
          </a:p>
          <a:p>
            <a:pPr marL="0" lvl="0" indent="0" algn="just">
              <a:buNone/>
            </a:pPr>
            <a:r>
              <a:rPr lang="ru-RU" sz="2100" b="1" dirty="0">
                <a:solidFill>
                  <a:prstClr val="black"/>
                </a:solidFill>
              </a:rPr>
              <a:t>Опросник №2, </a:t>
            </a:r>
            <a:r>
              <a:rPr lang="ru-RU" sz="2100" dirty="0">
                <a:solidFill>
                  <a:prstClr val="black"/>
                </a:solidFill>
              </a:rPr>
              <a:t>включает: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Методика изучения социализированности детей (М. И. Рожкова);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«Сельский школьник какой он?»;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«Оценка степени влияния содержания основных предметов школьной программы на систему твоих представлений о мире и отношениях между людьми»;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«Какую позицию ты чаще всего занимаешь на уроках и во внеурочной деятельности?»;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sz="2100" dirty="0">
                <a:solidFill>
                  <a:prstClr val="black"/>
                </a:solidFill>
              </a:rPr>
              <a:t>Опросник «Какие, используемые педагогами </a:t>
            </a:r>
            <a:r>
              <a:rPr lang="ru-RU" sz="2100" dirty="0" smtClean="0">
                <a:solidFill>
                  <a:prstClr val="black"/>
                </a:solidFill>
              </a:rPr>
              <a:t>школы </a:t>
            </a:r>
            <a:r>
              <a:rPr lang="ru-RU" sz="2100" dirty="0">
                <a:solidFill>
                  <a:prstClr val="black"/>
                </a:solidFill>
              </a:rPr>
              <a:t>средства способствуют реализации твоей активности и развивают умение осуществлять взаимодействие с другими людьми?»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1132</Words>
  <Application>Microsoft Office PowerPoint</Application>
  <PresentationFormat>Экран (4:3)</PresentationFormat>
  <Paragraphs>189</Paragraphs>
  <Slides>29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Диаграмма</vt:lpstr>
      <vt:lpstr> Актуальные проблемы социализации сельских школьников  </vt:lpstr>
      <vt:lpstr>Теоретические основания</vt:lpstr>
      <vt:lpstr>Проблемная ситуация Социальные противоречия:  Особенности сельской школы?</vt:lpstr>
      <vt:lpstr>Специфика объекта</vt:lpstr>
      <vt:lpstr>Предмет</vt:lpstr>
      <vt:lpstr>Цели комплексной диагностики</vt:lpstr>
      <vt:lpstr>Задачи</vt:lpstr>
      <vt:lpstr>Основные понятия</vt:lpstr>
      <vt:lpstr>Комплексная диагностика</vt:lpstr>
      <vt:lpstr>Анализ итоговых результатов по опроснику №1</vt:lpstr>
      <vt:lpstr>Анализ итоговых результатов по опроснику №1</vt:lpstr>
      <vt:lpstr>Анализ итоговых результатов по опроснику №2</vt:lpstr>
      <vt:lpstr>Сельский школьник какой он ?</vt:lpstr>
      <vt:lpstr>Основные качества</vt:lpstr>
      <vt:lpstr>Сельский школьник любит…</vt:lpstr>
      <vt:lpstr>Ему нравится…</vt:lpstr>
      <vt:lpstr>Хочет достичь…</vt:lpstr>
      <vt:lpstr>Свою судьбу…</vt:lpstr>
      <vt:lpstr>Учится потому, что</vt:lpstr>
      <vt:lpstr>В свободное время…</vt:lpstr>
      <vt:lpstr>Он стремится…</vt:lpstr>
      <vt:lpstr>Он умеет…</vt:lpstr>
      <vt:lpstr>Кумир</vt:lpstr>
      <vt:lpstr>К кому может обратиться за помощью…</vt:lpstr>
      <vt:lpstr>Ему не хватает…</vt:lpstr>
      <vt:lpstr>ВЫВОДЫ</vt:lpstr>
      <vt:lpstr>Выводы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Ольга Владимировна Чиркун</cp:lastModifiedBy>
  <cp:revision>341</cp:revision>
  <dcterms:created xsi:type="dcterms:W3CDTF">2015-05-19T06:32:44Z</dcterms:created>
  <dcterms:modified xsi:type="dcterms:W3CDTF">2017-08-02T06:44:46Z</dcterms:modified>
</cp:coreProperties>
</file>