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1" r:id="rId3"/>
    <p:sldId id="264" r:id="rId4"/>
    <p:sldId id="276" r:id="rId5"/>
    <p:sldId id="284" r:id="rId6"/>
    <p:sldId id="277" r:id="rId7"/>
    <p:sldId id="278" r:id="rId8"/>
    <p:sldId id="285" r:id="rId9"/>
    <p:sldId id="286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48A7AE"/>
    <a:srgbClr val="C36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>
        <p:scale>
          <a:sx n="77" d="100"/>
          <a:sy n="77" d="100"/>
        </p:scale>
        <p:origin x="-37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79653817320099E-2"/>
          <c:y val="1.5271358012091401E-2"/>
          <c:w val="0.58014121623125292"/>
          <c:h val="0.959313633456303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 w="88900" h="88900"/>
            </a:sp3d>
          </c:spPr>
          <c:dPt>
            <c:idx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85-48BD-B674-A016EDBAE57C}"/>
              </c:ext>
            </c:extLst>
          </c:dPt>
          <c:dPt>
            <c:idx val="1"/>
            <c:bubble3D val="0"/>
            <c:spPr>
              <a:solidFill>
                <a:srgbClr val="3366FF"/>
              </a:solidFill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85-48BD-B674-A016EDBAE57C}"/>
              </c:ext>
            </c:extLst>
          </c:dPt>
          <c:dPt>
            <c:idx val="2"/>
            <c:bubble3D val="0"/>
            <c:spPr>
              <a:solidFill>
                <a:srgbClr val="C36C0D"/>
              </a:solidFill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E85-48BD-B674-A016EDBAE57C}"/>
              </c:ext>
            </c:extLst>
          </c:dPt>
          <c:dPt>
            <c:idx val="3"/>
            <c:bubble3D val="0"/>
            <c:spPr>
              <a:solidFill>
                <a:srgbClr val="48A7AE"/>
              </a:solidFill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E85-48BD-B674-A016EDBAE57C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E85-48BD-B674-A016EDBAE57C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E85-48BD-B674-A016EDBAE57C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E85-48BD-B674-A016EDBAE57C}"/>
              </c:ext>
            </c:extLst>
          </c:dPt>
          <c:dPt>
            <c:idx val="8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E85-48BD-B674-A016EDBAE57C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E85-48BD-B674-A016EDBAE57C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E85-48BD-B674-A016EDBAE57C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E85-48BD-B674-A016EDBAE57C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E85-48BD-B674-A016EDBAE57C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E85-48BD-B674-A016EDBAE57C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E85-48BD-B674-A016EDBAE57C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E85-48BD-B674-A016EDBAE57C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E85-48BD-B674-A016EDBAE57C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E85-48BD-B674-A016EDBAE57C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E85-48BD-B674-A016EDBAE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ВШУ</c:v>
                </c:pt>
                <c:pt idx="1">
                  <c:v>КДН</c:v>
                </c:pt>
                <c:pt idx="2">
                  <c:v>Полиция</c:v>
                </c:pt>
                <c:pt idx="3">
                  <c:v>Многодетные</c:v>
                </c:pt>
                <c:pt idx="4">
                  <c:v>Малообеспеченные</c:v>
                </c:pt>
                <c:pt idx="5">
                  <c:v>Опекаемые</c:v>
                </c:pt>
                <c:pt idx="6">
                  <c:v>"Группа риска"</c:v>
                </c:pt>
                <c:pt idx="7">
                  <c:v>Дети из неполных семей</c:v>
                </c:pt>
                <c:pt idx="8">
                  <c:v>Дети из семей, находящихся в СОП</c:v>
                </c:pt>
                <c:pt idx="9">
                  <c:v>Дети с ОВЗ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13</c:v>
                </c:pt>
                <c:pt idx="1">
                  <c:v>5</c:v>
                </c:pt>
                <c:pt idx="2">
                  <c:v>2</c:v>
                </c:pt>
                <c:pt idx="3">
                  <c:v>18</c:v>
                </c:pt>
                <c:pt idx="4">
                  <c:v>18</c:v>
                </c:pt>
                <c:pt idx="5">
                  <c:v>3</c:v>
                </c:pt>
                <c:pt idx="6">
                  <c:v>19</c:v>
                </c:pt>
                <c:pt idx="7">
                  <c:v>39</c:v>
                </c:pt>
                <c:pt idx="8">
                  <c:v>4</c:v>
                </c:pt>
                <c:pt idx="9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2E85-48BD-B674-A016EDBAE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530191621543568"/>
          <c:y val="2.4593413730413249E-2"/>
          <c:w val="0.29936089461832083"/>
          <c:h val="0.907062223170739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20506464469722E-2"/>
          <c:y val="0"/>
          <c:w val="0.92807949353553032"/>
          <c:h val="0.545016963911203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Родитель-родитель</c:v>
                </c:pt>
                <c:pt idx="1">
                  <c:v>Родитель-учитель</c:v>
                </c:pt>
                <c:pt idx="2">
                  <c:v>Учитель-ученик</c:v>
                </c:pt>
                <c:pt idx="3">
                  <c:v>Родитель-ребенок</c:v>
                </c:pt>
                <c:pt idx="4">
                  <c:v>Ученик-ученик</c:v>
                </c:pt>
                <c:pt idx="5">
                  <c:v>Ситуации развода между родителями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2F-4C59-94C1-D1259B5F0D2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4"/>
        <c:overlap val="-27"/>
        <c:axId val="67982464"/>
        <c:axId val="67989504"/>
      </c:barChart>
      <c:catAx>
        <c:axId val="6798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989504"/>
        <c:crosses val="autoZero"/>
        <c:auto val="1"/>
        <c:lblAlgn val="ctr"/>
        <c:lblOffset val="100"/>
        <c:noMultiLvlLbl val="0"/>
      </c:catAx>
      <c:valAx>
        <c:axId val="67989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798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1197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22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E9134-8172-46FA-9F45-4A47DEED1E1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A4F1B-8158-4FD5-BB70-F56D48F13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A4F1B-8158-4FD5-BB70-F56D48F13FB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62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36DF0-3AC9-465F-92A3-377707BD61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81FF1-E16B-46FC-BA0C-5B2908C2E11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F0D9B-1A1F-4449-BF36-517C75FFABB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DE020-69CE-4AE1-A9F6-2628EEC152C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BDCFA-7DBD-4CFF-9B67-69C0D79328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26259-91D9-4951-8010-A5B1CF43E87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DBF78-D052-4CB8-AFA2-1178444D563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C5D76-55EC-475A-A34C-BFE77471C58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B6F91-54C6-4B2B-96B5-FA3CD9A0C7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7FADF-5AB9-4557-80E0-18CBFC96863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18BB0-F131-4010-9593-08363E7AAC2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443452-A082-4B9B-B7E8-4B989C9EF50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8101042" cy="3000396"/>
          </a:xfrm>
        </p:spPr>
        <p:txBody>
          <a:bodyPr/>
          <a:lstStyle/>
          <a:p>
            <a:r>
              <a:rPr lang="ru-RU" sz="3400" dirty="0" smtClean="0">
                <a:solidFill>
                  <a:schemeClr val="tx1"/>
                </a:solidFill>
                <a:latin typeface="Calibri" pitchFamily="34" charset="0"/>
              </a:rPr>
              <a:t>Школьная служба примирения (медиации)</a:t>
            </a:r>
            <a:br>
              <a:rPr lang="ru-RU" sz="3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3400" dirty="0" smtClean="0">
                <a:solidFill>
                  <a:schemeClr val="tx1"/>
                </a:solidFill>
                <a:latin typeface="Calibri" pitchFamily="34" charset="0"/>
              </a:rPr>
              <a:t>и восстановление культуры взаимоотношений</a:t>
            </a:r>
            <a:endParaRPr lang="ru-RU" sz="3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869160"/>
            <a:ext cx="7572428" cy="1417360"/>
          </a:xfrm>
        </p:spPr>
        <p:txBody>
          <a:bodyPr/>
          <a:lstStyle/>
          <a:p>
            <a:pPr algn="r"/>
            <a:r>
              <a:rPr lang="ru-RU" sz="1900" dirty="0" smtClean="0">
                <a:latin typeface="Calibri" pitchFamily="34" charset="0"/>
              </a:rPr>
              <a:t>В.В. Архипова, педагог-психолог,</a:t>
            </a:r>
          </a:p>
          <a:p>
            <a:pPr algn="r"/>
            <a:r>
              <a:rPr lang="ru-RU" sz="1900" dirty="0" smtClean="0">
                <a:latin typeface="Calibri" pitchFamily="34" charset="0"/>
              </a:rPr>
              <a:t>С.Г. Воронина, зам. директора по обеспечению безопасности </a:t>
            </a:r>
          </a:p>
          <a:p>
            <a:endParaRPr lang="ru-RU" sz="1900" dirty="0" smtClean="0">
              <a:latin typeface="Calibri" pitchFamily="34" charset="0"/>
            </a:endParaRPr>
          </a:p>
          <a:p>
            <a:r>
              <a:rPr lang="ru-RU" sz="1900" dirty="0" smtClean="0">
                <a:latin typeface="Calibri" pitchFamily="34" charset="0"/>
              </a:rPr>
              <a:t>Тутаев, 2016</a:t>
            </a:r>
            <a:endParaRPr lang="ru-RU" sz="1900" dirty="0"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68613"/>
            <a:ext cx="2000263" cy="20082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4000" dirty="0" smtClean="0">
                <a:latin typeface="Calibri" pitchFamily="34" charset="0"/>
              </a:rPr>
              <a:t>Контингент</a:t>
            </a:r>
            <a:endParaRPr lang="ru-RU" sz="4000" dirty="0">
              <a:latin typeface="Calibri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326540"/>
              </p:ext>
            </p:extLst>
          </p:nvPr>
        </p:nvGraphicFramePr>
        <p:xfrm>
          <a:off x="428596" y="1214422"/>
          <a:ext cx="8358246" cy="5268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64896" cy="1011222"/>
          </a:xfrm>
        </p:spPr>
        <p:txBody>
          <a:bodyPr/>
          <a:lstStyle/>
          <a:p>
            <a:r>
              <a:rPr lang="ru-RU" sz="3800" dirty="0" smtClean="0">
                <a:latin typeface="Calibri" pitchFamily="34" charset="0"/>
              </a:rPr>
              <a:t>Цель деятельности ШСП (медиации)</a:t>
            </a:r>
            <a:endParaRPr lang="ru-RU" sz="38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736"/>
            <a:ext cx="7972452" cy="4697427"/>
          </a:xfrm>
        </p:spPr>
        <p:txBody>
          <a:bodyPr/>
          <a:lstStyle/>
          <a:p>
            <a:pPr marL="361950" indent="0">
              <a:buNone/>
            </a:pPr>
            <a:r>
              <a:rPr lang="ru-RU" dirty="0" smtClean="0">
                <a:latin typeface="Calibri" pitchFamily="34" charset="0"/>
              </a:rPr>
              <a:t>Снижение уровня агрессии в школе и развитие культуры мирного разрешения конфликтов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571876"/>
            <a:ext cx="2571768" cy="23574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571876"/>
            <a:ext cx="2720139" cy="23574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>
                <a:latin typeface="Calibri" pitchFamily="34" charset="0"/>
              </a:rPr>
              <a:t>Задачи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285860"/>
            <a:ext cx="7901014" cy="4840303"/>
          </a:xfrm>
        </p:spPr>
        <p:txBody>
          <a:bodyPr/>
          <a:lstStyle/>
          <a:p>
            <a:r>
              <a:rPr lang="ru-RU" sz="2500" dirty="0" smtClean="0">
                <a:latin typeface="Calibri" pitchFamily="34" charset="0"/>
              </a:rPr>
              <a:t>ограничить  административные и ориентированные на наказание реакции на конфликты с причинением вреда,  нарушения дисциплины и правонарушения несовершеннолетних;</a:t>
            </a:r>
          </a:p>
          <a:p>
            <a:r>
              <a:rPr lang="ru-RU" sz="2500" dirty="0" smtClean="0">
                <a:latin typeface="Calibri" pitchFamily="34" charset="0"/>
              </a:rPr>
              <a:t>передать ценности восстановительной культуры педагогам, администрации, школьникам и родителям; </a:t>
            </a:r>
          </a:p>
          <a:p>
            <a:r>
              <a:rPr lang="ru-RU" sz="2500" dirty="0" smtClean="0">
                <a:latin typeface="Calibri" pitchFamily="34" charset="0"/>
              </a:rPr>
              <a:t>внедрить восстановительные практики во все существующие в школе формы управления и воспитания;</a:t>
            </a:r>
          </a:p>
          <a:p>
            <a:r>
              <a:rPr lang="ru-RU" sz="2500" dirty="0" smtClean="0">
                <a:latin typeface="Calibri" pitchFamily="34" charset="0"/>
              </a:rPr>
              <a:t>налаживание взаимопонимания между разными участниками образовательного процесса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43523538"/>
              </p:ext>
            </p:extLst>
          </p:nvPr>
        </p:nvGraphicFramePr>
        <p:xfrm>
          <a:off x="395536" y="548680"/>
          <a:ext cx="856895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984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Calibri" pitchFamily="34" charset="0"/>
              </a:rPr>
              <a:t>Травматизм</a:t>
            </a:r>
            <a:endParaRPr lang="ru-RU" sz="4000" dirty="0">
              <a:latin typeface="Calibri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27" y="1600200"/>
            <a:ext cx="3340346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00199"/>
            <a:ext cx="3696253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35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Calibri" pitchFamily="34" charset="0"/>
              </a:rPr>
              <a:t>Алгоритм действий</a:t>
            </a:r>
            <a:endParaRPr lang="ru-RU" sz="4000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600" dirty="0">
                <a:latin typeface="Calibri" pitchFamily="34" charset="0"/>
              </a:rPr>
              <a:t>п</a:t>
            </a:r>
            <a:r>
              <a:rPr lang="ru-RU" sz="2600" dirty="0" smtClean="0">
                <a:latin typeface="Calibri" pitchFamily="34" charset="0"/>
              </a:rPr>
              <a:t>роизведена запись в журнале несчастных случаев;</a:t>
            </a:r>
          </a:p>
          <a:p>
            <a:r>
              <a:rPr lang="ru-RU" sz="2600" dirty="0" smtClean="0">
                <a:latin typeface="Calibri" pitchFamily="34" charset="0"/>
              </a:rPr>
              <a:t>проведение личных встреч;</a:t>
            </a:r>
          </a:p>
          <a:p>
            <a:r>
              <a:rPr lang="ru-RU" sz="2600" dirty="0">
                <a:latin typeface="Calibri" pitchFamily="34" charset="0"/>
              </a:rPr>
              <a:t>п</a:t>
            </a:r>
            <a:r>
              <a:rPr lang="ru-RU" sz="2600" dirty="0" smtClean="0">
                <a:latin typeface="Calibri" pitchFamily="34" charset="0"/>
              </a:rPr>
              <a:t>роведение совместной встречи;</a:t>
            </a:r>
          </a:p>
          <a:p>
            <a:r>
              <a:rPr lang="ru-RU" sz="2600" dirty="0">
                <a:latin typeface="Calibri" pitchFamily="34" charset="0"/>
              </a:rPr>
              <a:t>п</a:t>
            </a:r>
            <a:r>
              <a:rPr lang="ru-RU" sz="2600" dirty="0" smtClean="0">
                <a:latin typeface="Calibri" pitchFamily="34" charset="0"/>
              </a:rPr>
              <a:t>роведены дополнительные инструктажи по технике безопасного поведения на уроках и во время перемен для учащихся; </a:t>
            </a:r>
          </a:p>
          <a:p>
            <a:r>
              <a:rPr lang="ru-RU" sz="2600" dirty="0">
                <a:latin typeface="Calibri" pitchFamily="34" charset="0"/>
              </a:rPr>
              <a:t>п</a:t>
            </a:r>
            <a:r>
              <a:rPr lang="ru-RU" sz="2600" dirty="0" smtClean="0">
                <a:latin typeface="Calibri" pitchFamily="34" charset="0"/>
              </a:rPr>
              <a:t>одписание примирительного договора;</a:t>
            </a:r>
          </a:p>
          <a:p>
            <a:r>
              <a:rPr lang="ru-RU" sz="2600" dirty="0">
                <a:latin typeface="Calibri" pitchFamily="34" charset="0"/>
              </a:rPr>
              <a:t>п</a:t>
            </a:r>
            <a:r>
              <a:rPr lang="ru-RU" sz="2600" dirty="0" smtClean="0">
                <a:latin typeface="Calibri" pitchFamily="34" charset="0"/>
              </a:rPr>
              <a:t>роведение работы с классом с применением медиативных технологий; </a:t>
            </a:r>
          </a:p>
          <a:p>
            <a:r>
              <a:rPr lang="ru-RU" sz="2600" dirty="0">
                <a:latin typeface="Calibri" pitchFamily="34" charset="0"/>
              </a:rPr>
              <a:t>о</a:t>
            </a:r>
            <a:r>
              <a:rPr lang="ru-RU" sz="2600" dirty="0" smtClean="0">
                <a:latin typeface="Calibri" pitchFamily="34" charset="0"/>
              </a:rPr>
              <a:t>тчет по несчастным случаям</a:t>
            </a:r>
            <a:endParaRPr lang="ru-RU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90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27584" y="188640"/>
            <a:ext cx="7992888" cy="612068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1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семинар- практикум «Восстановительный подход к разрешению конфликтов, профилактике правонарушений и деструктивного поведения несовершеннолетних»;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1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межрегиональный семинар «Программа перехода в эффективный режим работы. Опыт и проблемы реализации»;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1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межрегиональная научно- практическая конференция «Инновации в образовании: региональные практики»;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1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стали участниками регионального конкурса профессионального мастерства «Лучший портфель медиатора»;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1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стали призерами </a:t>
            </a:r>
            <a:r>
              <a:rPr lang="en-US" sz="21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</a:t>
            </a:r>
            <a:r>
              <a:rPr lang="ru-RU" sz="21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-го Всероссийского конкурса научных и творческих работ «Право на детство: профилактика насилия в семье, среди детей молодежи».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73295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8172400" cy="4525963"/>
          </a:xfrm>
        </p:spPr>
        <p:txBody>
          <a:bodyPr/>
          <a:lstStyle/>
          <a:p>
            <a:pPr marL="0" indent="0">
              <a:buNone/>
            </a:pPr>
            <a:endParaRPr lang="ru-RU" sz="6000" b="1" i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6000" b="1" i="1" dirty="0" smtClean="0">
                <a:latin typeface="Calibri" panose="020F0502020204030204" pitchFamily="34" charset="0"/>
              </a:rPr>
              <a:t>Спасибо за внимание!</a:t>
            </a:r>
            <a:endParaRPr lang="ru-RU" sz="6000" b="1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22955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2859</TotalTime>
  <Words>190</Words>
  <Application>Microsoft Office PowerPoint</Application>
  <PresentationFormat>Экран (4:3)</PresentationFormat>
  <Paragraphs>40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Diseño predeterminado</vt:lpstr>
      <vt:lpstr>Школьная служба примирения (медиации) и восстановление культуры взаимоотношений</vt:lpstr>
      <vt:lpstr>Контингент</vt:lpstr>
      <vt:lpstr>Цель деятельности ШСП (медиации)</vt:lpstr>
      <vt:lpstr>Задачи</vt:lpstr>
      <vt:lpstr>Презентация PowerPoint</vt:lpstr>
      <vt:lpstr>Травматизм</vt:lpstr>
      <vt:lpstr>Алгоритм действий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Елена Станиславовна Боярова</cp:lastModifiedBy>
  <cp:revision>470</cp:revision>
  <dcterms:created xsi:type="dcterms:W3CDTF">2010-05-23T14:28:12Z</dcterms:created>
  <dcterms:modified xsi:type="dcterms:W3CDTF">2017-04-13T10:09:56Z</dcterms:modified>
</cp:coreProperties>
</file>