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4" r:id="rId3"/>
    <p:sldId id="265" r:id="rId4"/>
    <p:sldId id="266" r:id="rId5"/>
    <p:sldId id="268" r:id="rId6"/>
    <p:sldId id="267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85DFFF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132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3D29F-B167-40C9-8916-BE2F5FDB522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6CF5B-76DB-4B83-B971-AA1C7D93D3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352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6CF5B-76DB-4B83-B971-AA1C7D93D33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02.10.2017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lchschool@yandex/.ru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 descr="C:\Users\User\Desktop\Christmas-snowflakes-4361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786190"/>
            <a:ext cx="533400" cy="533400"/>
          </a:xfrm>
          <a:prstGeom prst="rect">
            <a:avLst/>
          </a:prstGeom>
          <a:noFill/>
        </p:spPr>
      </p:pic>
      <p:grpSp>
        <p:nvGrpSpPr>
          <p:cNvPr id="2" name="Группа 6"/>
          <p:cNvGrpSpPr/>
          <p:nvPr/>
        </p:nvGrpSpPr>
        <p:grpSpPr>
          <a:xfrm>
            <a:off x="714349" y="0"/>
            <a:ext cx="7715304" cy="6024865"/>
            <a:chOff x="1076913" y="1790505"/>
            <a:chExt cx="7242885" cy="375255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76913" y="3932803"/>
              <a:ext cx="7242885" cy="16102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                                                                     Автор </a:t>
              </a:r>
              <a:r>
                <a:rPr lang="ru-RU" dirty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: </a:t>
              </a:r>
              <a:r>
                <a:rPr lang="ru-RU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Степаненко  Ю.С., педагог-психолог</a:t>
              </a:r>
              <a:endParaRPr lang="ru-RU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                                                                    МАОУ </a:t>
              </a:r>
              <a:r>
                <a:rPr lang="ru-RU" dirty="0" err="1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Гальчинской</a:t>
              </a:r>
              <a:r>
                <a:rPr lang="ru-RU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 СОШ</a:t>
              </a:r>
              <a:endParaRPr lang="ru-RU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smtClean="0">
                  <a:solidFill>
                    <a:schemeClr val="accent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Домодедово 2017</a:t>
              </a:r>
              <a:endParaRPr lang="ru-RU" dirty="0">
                <a:solidFill>
                  <a:schemeClr val="accent5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1115616" y="1790505"/>
              <a:ext cx="7165477" cy="23962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istral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8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  <a:cs typeface="Times New Roman" pitchFamily="18" charset="0"/>
                </a:rPr>
                <a:t>«Развитие школьной службы медиации в условиях реализации ФГОС»</a:t>
              </a:r>
              <a:endParaRPr lang="ru-RU" sz="28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endParaRPr>
            </a:p>
          </p:txBody>
        </p:sp>
      </p:grp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МУНИЦИПАЛЬНОЕ АВТОНОМНОЕ ОБЩЕОБРАЗОВАТЕЛЬНОЕ УЧРЕЖДЕНИЕ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ГАЛЬЧИНСКАЯ СРЕДНЯЯ ОБЩЕОБРАЗОВАТЕЛЬНАЯ ШКОЛА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142060, Московская область, г. Домодедово,  д. </a:t>
            </a:r>
            <a:r>
              <a:rPr kumimoji="0" lang="ru-RU" sz="1000" b="0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Гальчино</a:t>
            </a:r>
            <a:r>
              <a:rPr kumimoji="0" lang="ru-RU" sz="10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, бульвар 60-летия СССР, д. 18,  Тел/факс:8(49679)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6-44-05, </a:t>
            </a:r>
            <a:r>
              <a:rPr kumimoji="0" lang="en-US" sz="10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E</a:t>
            </a:r>
            <a:r>
              <a:rPr kumimoji="0" lang="ru-RU" sz="10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-</a:t>
            </a:r>
            <a:r>
              <a:rPr kumimoji="0" lang="en-US" sz="10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mail</a:t>
            </a:r>
            <a:r>
              <a:rPr kumimoji="0" lang="ru-RU" sz="10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: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  <a:hlinkClick r:id="rId3"/>
              </a:rPr>
              <a:t>galchschool@yandex.ru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er\Desktop\Μεσολάβηση και διαπραγμάτευση ακινήτου 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3929066"/>
            <a:ext cx="2727305" cy="1714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429552" cy="1143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Медиация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переговоры с целью урегулирования конфликтных, спорных, сложных ситуаций в интересах каждого с участием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нейтрального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третьего лица (медиатора)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Медиатор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нейтральная, беспристрастная, независимая третья сторона, способствующая конфликтующим в поиске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взаимоудовлетворяющего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решения и достижению договоренности о будущих отношениях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428868"/>
            <a:ext cx="5929354" cy="3571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62804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6429420" cy="1143000"/>
          </a:xfrm>
        </p:spPr>
        <p:txBody>
          <a:bodyPr/>
          <a:lstStyle/>
          <a:p>
            <a:pPr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Основные принципы восстановительной медиации: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214422"/>
            <a:ext cx="7400948" cy="4911741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добровольность участия сторон;</a:t>
            </a: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информированность сторон; </a:t>
            </a: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нейтральность медиатора; </a:t>
            </a: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конфиденциальность процесса медиации;</a:t>
            </a: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ответственность сторон и медиатора;</a:t>
            </a:r>
          </a:p>
          <a:p>
            <a:pPr>
              <a:buFont typeface="Wingdings" pitchFamily="2" charset="2"/>
              <a:buChar char="v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самостоятельность служб примирения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32ef2246115971afc63548c5edd88ead_X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786058"/>
            <a:ext cx="6143668" cy="28575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Процесс и результат медиации.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428736"/>
            <a:ext cx="550072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C:\Users\User\Desktop\Порядо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928670"/>
            <a:ext cx="6072230" cy="5197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/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Особенности службы примирения в системе образования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000100" y="928670"/>
            <a:ext cx="7072362" cy="5197493"/>
          </a:xfrm>
        </p:spPr>
        <p:txBody>
          <a:bodyPr/>
          <a:lstStyle/>
          <a:p>
            <a:pPr algn="just">
              <a:buNone/>
            </a:pPr>
            <a:r>
              <a:rPr lang="ru-RU" i="1" dirty="0" smtClean="0"/>
              <a:t> 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В школьных службах примирения медиаторами (при условии прохождения </a:t>
            </a:r>
          </a:p>
          <a:p>
            <a:pPr algn="just">
              <a:buNone/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специальной  подготовки по медиации) могут быть: 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а) учащиеся; 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б) педагогические работники образовательного учреждения; 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в) взрослый (родитель, сотрудник общественной или государственной организации или</a:t>
            </a: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иной взрослый) по согласованию с администрацией образовательного учреждения.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C:\Users\User\Desktop\139064424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824" y="3645024"/>
            <a:ext cx="2911097" cy="2212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1087863" y="1973307"/>
            <a:ext cx="6952150" cy="4071683"/>
            <a:chOff x="607288" y="-815361"/>
            <a:chExt cx="7925152" cy="371638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3651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000" dirty="0">
                <a:solidFill>
                  <a:schemeClr val="accent5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484185" y="2535827"/>
              <a:ext cx="6491880" cy="365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solidFill>
                    <a:schemeClr val="accent5"/>
                  </a:solidFill>
                  <a:latin typeface="Monotype Corsiva" pitchFamily="66" charset="0"/>
                  <a:cs typeface="Arial" charset="0"/>
                </a:rPr>
                <a:t> </a:t>
              </a:r>
              <a:r>
                <a:rPr lang="en-US" sz="2000" dirty="0" smtClean="0">
                  <a:solidFill>
                    <a:schemeClr val="accent5"/>
                  </a:solidFill>
                  <a:latin typeface="Monotype Corsiva" pitchFamily="66" charset="0"/>
                  <a:cs typeface="Arial" charset="0"/>
                </a:rPr>
                <a:t> </a:t>
              </a:r>
              <a:r>
                <a:rPr lang="ru-RU" sz="2000" dirty="0" smtClean="0">
                  <a:solidFill>
                    <a:schemeClr val="accent5"/>
                  </a:solidFill>
                  <a:latin typeface="Monotype Corsiva" pitchFamily="66" charset="0"/>
                  <a:cs typeface="Arial" charset="0"/>
                </a:rPr>
                <a:t> </a:t>
              </a:r>
              <a:endParaRPr lang="ru-RU" sz="2000" dirty="0">
                <a:solidFill>
                  <a:schemeClr val="accent5"/>
                </a:solidFill>
                <a:latin typeface="Monotype Corsiva" pitchFamily="66" charset="0"/>
                <a:cs typeface="Arial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785918" y="1000108"/>
            <a:ext cx="55721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5400" b="1" i="1" dirty="0" smtClean="0"/>
          </a:p>
          <a:p>
            <a:pPr algn="ctr"/>
            <a:endParaRPr lang="ru-RU" sz="5400" b="1" i="1" dirty="0"/>
          </a:p>
          <a:p>
            <a:pPr algn="ctr"/>
            <a:r>
              <a:rPr lang="ru-RU" sz="5400" b="1" i="1" dirty="0" smtClean="0"/>
              <a:t>Спасибо!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2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BACC6"/>
      </a:hlink>
      <a:folHlink>
        <a:srgbClr val="4BACC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145</Words>
  <Application>Microsoft Office PowerPoint</Application>
  <PresentationFormat>Экран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1_Тема Office</vt:lpstr>
      <vt:lpstr>Презентация PowerPoint</vt:lpstr>
      <vt:lpstr>              Медиация - переговоры с целью урегулирования конфликтных, спорных, сложных ситуаций в интересах каждого с участием нейтрального третьего лица (медиатора)            Медиатор – нейтральная, беспристрастная, независимая третья сторона, способствующая конфликтующим в поиске взаимоудовлетворяющего решения и достижению договоренности о будущих отношениях </vt:lpstr>
      <vt:lpstr>    Основные принципы восстановительной медиации:  </vt:lpstr>
      <vt:lpstr>  Процесс и результат медиации. </vt:lpstr>
      <vt:lpstr> </vt:lpstr>
      <vt:lpstr>Особенности службы примирения в системе образования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Ольга Владимировна Чиркун</cp:lastModifiedBy>
  <cp:revision>82</cp:revision>
  <dcterms:created xsi:type="dcterms:W3CDTF">2014-07-06T18:18:01Z</dcterms:created>
  <dcterms:modified xsi:type="dcterms:W3CDTF">2017-10-02T10:36:36Z</dcterms:modified>
</cp:coreProperties>
</file>