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60" r:id="rId4"/>
    <p:sldId id="259" r:id="rId5"/>
    <p:sldId id="273" r:id="rId6"/>
    <p:sldId id="258" r:id="rId7"/>
    <p:sldId id="257" r:id="rId8"/>
    <p:sldId id="265" r:id="rId9"/>
    <p:sldId id="266" r:id="rId10"/>
    <p:sldId id="264" r:id="rId11"/>
    <p:sldId id="267" r:id="rId12"/>
    <p:sldId id="263" r:id="rId13"/>
    <p:sldId id="272" r:id="rId14"/>
    <p:sldId id="271" r:id="rId15"/>
    <p:sldId id="270" r:id="rId16"/>
    <p:sldId id="269" r:id="rId17"/>
    <p:sldId id="268" r:id="rId18"/>
    <p:sldId id="26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7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6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0463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11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2514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805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143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5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39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59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7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72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6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72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91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15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AF397-315F-409D-846E-9B664D9776A8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71B0BD-9BFF-4ADF-852A-A3193521C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12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yaki87ryb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andia.ru/text/category/obrazovatelmznie_programm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61252" y="2517912"/>
            <a:ext cx="8443360" cy="225946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Условия </a:t>
            </a:r>
            <a:r>
              <a:rPr lang="ru-RU" sz="4400" b="1" dirty="0"/>
              <a:t>развития </a:t>
            </a:r>
            <a:r>
              <a:rPr lang="ru-RU" sz="4400" b="1" dirty="0" err="1"/>
              <a:t>тьюторской</a:t>
            </a:r>
            <a:r>
              <a:rPr lang="ru-RU" sz="4400" b="1" dirty="0"/>
              <a:t> позиции педагога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97148" y="4777379"/>
            <a:ext cx="4507464" cy="112628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Татьяна Дмитриевна Яковлева, доцент кафедры общей педагогики и психологии ГАУ ДПО ЯО ИРО</a:t>
            </a:r>
          </a:p>
          <a:p>
            <a:r>
              <a:rPr lang="ru-RU" b="1" dirty="0" smtClean="0"/>
              <a:t>25 </a:t>
            </a:r>
            <a:r>
              <a:rPr lang="ru-RU" b="1" dirty="0"/>
              <a:t>сентября 2017 года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647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32914"/>
            <a:ext cx="8911687" cy="106967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 как организационное условие развития </a:t>
            </a:r>
            <a:r>
              <a:rPr lang="ru-RU" b="1" dirty="0" err="1"/>
              <a:t>тьюторской</a:t>
            </a:r>
            <a:r>
              <a:rPr lang="ru-RU" b="1" dirty="0"/>
              <a:t> позиции </a:t>
            </a:r>
            <a:r>
              <a:rPr lang="ru-RU" b="1" dirty="0" smtClean="0"/>
              <a:t>педагога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8363" y="1483743"/>
            <a:ext cx="9825486" cy="5167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Объекты проблемно-ориентированного анализа:</a:t>
            </a:r>
          </a:p>
          <a:p>
            <a:pPr lvl="0"/>
            <a:r>
              <a:rPr lang="ru-RU" dirty="0" smtClean="0"/>
              <a:t>необходимость </a:t>
            </a:r>
            <a:r>
              <a:rPr lang="ru-RU" dirty="0"/>
              <a:t>достижения нового качества образования и </a:t>
            </a:r>
            <a:r>
              <a:rPr lang="ru-RU" dirty="0" smtClean="0"/>
              <a:t>готовность </a:t>
            </a:r>
            <a:r>
              <a:rPr lang="ru-RU" dirty="0"/>
              <a:t>учреждения к решению </a:t>
            </a:r>
            <a:r>
              <a:rPr lang="ru-RU" dirty="0" smtClean="0"/>
              <a:t>задачи;</a:t>
            </a:r>
            <a:endParaRPr lang="ru-RU" dirty="0"/>
          </a:p>
          <a:p>
            <a:pPr lvl="0"/>
            <a:r>
              <a:rPr lang="ru-RU" dirty="0" smtClean="0"/>
              <a:t>целесообразность </a:t>
            </a:r>
            <a:r>
              <a:rPr lang="ru-RU" dirty="0"/>
              <a:t>введения </a:t>
            </a:r>
            <a:r>
              <a:rPr lang="ru-RU" dirty="0" err="1"/>
              <a:t>тьюторского</a:t>
            </a:r>
            <a:r>
              <a:rPr lang="ru-RU" dirty="0"/>
              <a:t> сопровождения </a:t>
            </a:r>
            <a:r>
              <a:rPr lang="ru-RU" dirty="0" smtClean="0"/>
              <a:t>и подготовленность </a:t>
            </a:r>
            <a:r>
              <a:rPr lang="ru-RU" dirty="0"/>
              <a:t>педагогов к принятию и </a:t>
            </a:r>
            <a:r>
              <a:rPr lang="ru-RU" dirty="0" smtClean="0"/>
              <a:t>реализации </a:t>
            </a:r>
            <a:r>
              <a:rPr lang="ru-RU" dirty="0"/>
              <a:t>новой образовательной позиции </a:t>
            </a:r>
            <a:r>
              <a:rPr lang="ru-RU" dirty="0" err="1" smtClean="0"/>
              <a:t>тьютора</a:t>
            </a:r>
            <a:r>
              <a:rPr lang="ru-RU" dirty="0"/>
              <a:t>;</a:t>
            </a:r>
          </a:p>
          <a:p>
            <a:pPr lvl="0"/>
            <a:r>
              <a:rPr lang="ru-RU" dirty="0" smtClean="0"/>
              <a:t>необходимость </a:t>
            </a:r>
            <a:r>
              <a:rPr lang="ru-RU" dirty="0"/>
              <a:t>обеспечения многофункциональной, </a:t>
            </a:r>
            <a:r>
              <a:rPr lang="ru-RU" dirty="0" err="1"/>
              <a:t>многоролевой</a:t>
            </a:r>
            <a:r>
              <a:rPr lang="ru-RU" dirty="0"/>
              <a:t> деятельности </a:t>
            </a:r>
            <a:r>
              <a:rPr lang="ru-RU" dirty="0" smtClean="0"/>
              <a:t>педагога </a:t>
            </a:r>
            <a:r>
              <a:rPr lang="ru-RU" dirty="0"/>
              <a:t>и </a:t>
            </a:r>
            <a:r>
              <a:rPr lang="ru-RU" dirty="0" smtClean="0"/>
              <a:t>уровень развитости </a:t>
            </a:r>
            <a:r>
              <a:rPr lang="ru-RU" dirty="0" err="1"/>
              <a:t>тьюторских</a:t>
            </a:r>
            <a:r>
              <a:rPr lang="ru-RU" dirty="0"/>
              <a:t> </a:t>
            </a:r>
            <a:r>
              <a:rPr lang="ru-RU" dirty="0" smtClean="0"/>
              <a:t>компетенций;</a:t>
            </a:r>
            <a:endParaRPr lang="ru-RU" dirty="0"/>
          </a:p>
          <a:p>
            <a:pPr lvl="0"/>
            <a:r>
              <a:rPr lang="ru-RU" dirty="0" smtClean="0"/>
              <a:t>эффективный контракт (оплата </a:t>
            </a:r>
            <a:r>
              <a:rPr lang="ru-RU" dirty="0"/>
              <a:t>труда </a:t>
            </a:r>
            <a:r>
              <a:rPr lang="ru-RU" dirty="0" smtClean="0"/>
              <a:t>по конечному результату);</a:t>
            </a:r>
            <a:endParaRPr lang="ru-RU" dirty="0"/>
          </a:p>
          <a:p>
            <a:pPr lvl="0"/>
            <a:r>
              <a:rPr lang="ru-RU" dirty="0" smtClean="0"/>
              <a:t>необходимость </a:t>
            </a:r>
            <a:r>
              <a:rPr lang="ru-RU" dirty="0"/>
              <a:t>формирования навыков целеполагания, планирования, </a:t>
            </a:r>
            <a:r>
              <a:rPr lang="ru-RU" dirty="0" smtClean="0"/>
              <a:t>рефлексии, </a:t>
            </a:r>
            <a:r>
              <a:rPr lang="ru-RU" dirty="0"/>
              <a:t>умений корректировать собственную деятельность </a:t>
            </a:r>
            <a:r>
              <a:rPr lang="ru-RU" dirty="0" smtClean="0"/>
              <a:t>и уровень развитости </a:t>
            </a:r>
            <a:r>
              <a:rPr lang="ru-RU" dirty="0"/>
              <a:t>у педагогов компетенций </a:t>
            </a:r>
            <a:r>
              <a:rPr lang="ru-RU" dirty="0" smtClean="0"/>
              <a:t>для </a:t>
            </a:r>
            <a:r>
              <a:rPr lang="ru-RU" dirty="0"/>
              <a:t>формирования соответствующих установок и умений у </a:t>
            </a:r>
            <a:r>
              <a:rPr lang="ru-RU" dirty="0" smtClean="0"/>
              <a:t>обучаемых;</a:t>
            </a:r>
            <a:endParaRPr lang="ru-RU" dirty="0"/>
          </a:p>
          <a:p>
            <a:pPr lvl="0"/>
            <a:r>
              <a:rPr lang="ru-RU" dirty="0" smtClean="0"/>
              <a:t>существующие программы </a:t>
            </a:r>
            <a:r>
              <a:rPr lang="ru-RU" dirty="0"/>
              <a:t>повышения </a:t>
            </a:r>
            <a:r>
              <a:rPr lang="ru-RU" dirty="0" smtClean="0"/>
              <a:t>квалификации </a:t>
            </a:r>
            <a:r>
              <a:rPr lang="ru-RU" dirty="0"/>
              <a:t>и </a:t>
            </a:r>
            <a:r>
              <a:rPr lang="ru-RU" dirty="0" smtClean="0"/>
              <a:t>наличие/отсутствие </a:t>
            </a:r>
            <a:r>
              <a:rPr lang="ru-RU" dirty="0"/>
              <a:t>практики обучения педагогов технологии </a:t>
            </a:r>
            <a:r>
              <a:rPr lang="ru-RU" dirty="0" err="1" smtClean="0"/>
              <a:t>тьюторства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14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9248"/>
          </a:xfrm>
        </p:spPr>
        <p:txBody>
          <a:bodyPr>
            <a:normAutofit/>
          </a:bodyPr>
          <a:lstStyle/>
          <a:p>
            <a:r>
              <a:rPr lang="ru-RU" sz="3200" b="1" dirty="0"/>
              <a:t>Обеспеченность ресурсами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4468" y="1509623"/>
            <a:ext cx="7890144" cy="52103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200" dirty="0"/>
              <a:t>нормативно-правовыми;</a:t>
            </a:r>
          </a:p>
          <a:p>
            <a:pPr>
              <a:lnSpc>
                <a:spcPct val="150000"/>
              </a:lnSpc>
            </a:pPr>
            <a:r>
              <a:rPr lang="ru-RU" sz="2200" dirty="0" smtClean="0"/>
              <a:t>организационными;</a:t>
            </a:r>
          </a:p>
          <a:p>
            <a:pPr>
              <a:lnSpc>
                <a:spcPct val="150000"/>
              </a:lnSpc>
            </a:pPr>
            <a:r>
              <a:rPr lang="ru-RU" sz="2200" dirty="0"/>
              <a:t>мотивационными</a:t>
            </a:r>
            <a:r>
              <a:rPr lang="ru-RU" sz="22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sz="2200" dirty="0" smtClean="0"/>
              <a:t>кадровыми</a:t>
            </a:r>
            <a:r>
              <a:rPr lang="ru-RU" sz="2200" dirty="0"/>
              <a:t>;</a:t>
            </a:r>
          </a:p>
          <a:p>
            <a:pPr>
              <a:lnSpc>
                <a:spcPct val="150000"/>
              </a:lnSpc>
            </a:pPr>
            <a:r>
              <a:rPr lang="ru-RU" sz="2200" dirty="0" smtClean="0"/>
              <a:t>информационными;</a:t>
            </a:r>
            <a:endParaRPr lang="ru-RU" sz="2200" dirty="0"/>
          </a:p>
          <a:p>
            <a:pPr>
              <a:lnSpc>
                <a:spcPct val="150000"/>
              </a:lnSpc>
            </a:pPr>
            <a:r>
              <a:rPr lang="ru-RU" sz="2200" dirty="0" smtClean="0"/>
              <a:t>материальными</a:t>
            </a:r>
            <a:r>
              <a:rPr lang="ru-RU" sz="2200" dirty="0"/>
              <a:t>;</a:t>
            </a:r>
          </a:p>
          <a:p>
            <a:pPr>
              <a:lnSpc>
                <a:spcPct val="150000"/>
              </a:lnSpc>
            </a:pPr>
            <a:r>
              <a:rPr lang="ru-RU" sz="2200" dirty="0" smtClean="0"/>
              <a:t>научно-методическими</a:t>
            </a:r>
            <a:r>
              <a:rPr lang="ru-RU" sz="2200" dirty="0"/>
              <a:t>;</a:t>
            </a:r>
          </a:p>
          <a:p>
            <a:pPr>
              <a:lnSpc>
                <a:spcPct val="150000"/>
              </a:lnSpc>
            </a:pPr>
            <a:r>
              <a:rPr lang="ru-RU" sz="2200" dirty="0" smtClean="0"/>
              <a:t>финансовыми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59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53174"/>
            <a:ext cx="8911687" cy="609467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«Выращивание</a:t>
            </a:r>
            <a:r>
              <a:rPr lang="ru-RU" sz="3200" b="1" dirty="0"/>
              <a:t>» новых ценностей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9955" y="1794293"/>
            <a:ext cx="10058400" cy="4572001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ru-RU" sz="2000" dirty="0"/>
              <a:t>О</a:t>
            </a:r>
            <a:r>
              <a:rPr lang="ru-RU" sz="2000" dirty="0" smtClean="0"/>
              <a:t>беспечение </a:t>
            </a:r>
            <a:r>
              <a:rPr lang="ru-RU" sz="2000" dirty="0"/>
              <a:t>одинаковых стартовых возможностей для проектирования и осуществления </a:t>
            </a:r>
            <a:r>
              <a:rPr lang="ru-RU" sz="2000" dirty="0" smtClean="0"/>
              <a:t>профессионального развития</a:t>
            </a:r>
            <a:endParaRPr lang="ru-RU" sz="2000" dirty="0"/>
          </a:p>
          <a:p>
            <a:pPr lvl="0">
              <a:lnSpc>
                <a:spcPct val="150000"/>
              </a:lnSpc>
            </a:pPr>
            <a:r>
              <a:rPr lang="ru-RU" sz="2000" dirty="0" smtClean="0"/>
              <a:t>Опыт освоения </a:t>
            </a:r>
            <a:r>
              <a:rPr lang="ru-RU" sz="2000" dirty="0"/>
              <a:t>разнообразных </a:t>
            </a:r>
            <a:r>
              <a:rPr lang="ru-RU" sz="2000" dirty="0" smtClean="0"/>
              <a:t>обучающих программ, курсов в рамках открытого образовательного пространства</a:t>
            </a:r>
            <a:endParaRPr lang="ru-RU" sz="2000" dirty="0"/>
          </a:p>
          <a:p>
            <a:pPr lvl="0">
              <a:lnSpc>
                <a:spcPct val="150000"/>
              </a:lnSpc>
            </a:pPr>
            <a:r>
              <a:rPr lang="ru-RU" sz="2000" dirty="0"/>
              <a:t>О</a:t>
            </a:r>
            <a:r>
              <a:rPr lang="ru-RU" sz="2000" dirty="0" smtClean="0"/>
              <a:t>владения </a:t>
            </a:r>
            <a:r>
              <a:rPr lang="ru-RU" sz="2000" dirty="0"/>
              <a:t>новыми образовательными </a:t>
            </a:r>
            <a:r>
              <a:rPr lang="ru-RU" sz="2000" dirty="0" smtClean="0"/>
              <a:t>технологиями, </a:t>
            </a:r>
            <a:r>
              <a:rPr lang="ru-RU" sz="2000" dirty="0"/>
              <a:t>повышение профессиональной </a:t>
            </a:r>
            <a:r>
              <a:rPr lang="ru-RU" sz="2000" dirty="0" smtClean="0"/>
              <a:t>компетентности/квалификации </a:t>
            </a:r>
            <a:endParaRPr lang="ru-RU" sz="2000" dirty="0"/>
          </a:p>
          <a:p>
            <a:pPr lvl="0">
              <a:lnSpc>
                <a:spcPct val="150000"/>
              </a:lnSpc>
            </a:pPr>
            <a:r>
              <a:rPr lang="ru-RU" sz="2000" dirty="0"/>
              <a:t>К</a:t>
            </a:r>
            <a:r>
              <a:rPr lang="ru-RU" sz="2000" dirty="0" smtClean="0"/>
              <a:t>ачественно новые взаимоотношения </a:t>
            </a:r>
            <a:r>
              <a:rPr lang="ru-RU" sz="2000" dirty="0"/>
              <a:t>с </a:t>
            </a:r>
            <a:r>
              <a:rPr lang="ru-RU" sz="2000" dirty="0" smtClean="0"/>
              <a:t>обучающимися и их родителями </a:t>
            </a:r>
            <a:endParaRPr lang="ru-RU" sz="2000" dirty="0"/>
          </a:p>
          <a:p>
            <a:pPr lvl="0">
              <a:lnSpc>
                <a:spcPct val="150000"/>
              </a:lnSpc>
            </a:pPr>
            <a:r>
              <a:rPr lang="ru-RU" sz="2000" dirty="0" smtClean="0"/>
              <a:t>Расширение качества образовательных услуг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25000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2540" y="0"/>
            <a:ext cx="8911687" cy="66423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Возможные результаты проекта</a:t>
            </a:r>
            <a:endParaRPr lang="ru-RU" sz="32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6674092" y="0"/>
            <a:ext cx="3886609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461724"/>
              </p:ext>
            </p:extLst>
          </p:nvPr>
        </p:nvGraphicFramePr>
        <p:xfrm>
          <a:off x="1644162" y="571461"/>
          <a:ext cx="10295792" cy="6287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5792"/>
              </a:tblGrid>
              <a:tr h="518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Появятся специалисты, способные осуществить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тьюторское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сопровождение и оказать помощь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обучающимся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 выборе ИОТ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8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Будут созданы дополнительные условия для инвестиций в образование города со стороны родителей и других заинтересованных лиц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Будет организована курсовая подготовка специалистов с позицией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тьютора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, и трансляция опыта на базе ОУ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Будет создана программа внутрифирменного обучения для подготовки специалистов с позицией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тьютора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Удовлетворенность родителей готовностью учащихся к профессиональному самоопределению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Развитие интеграции основного и дополнительного 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Умение учащихся планировать индивидуальные образовательные траектории (ИОТ)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Удовлетворенность педагогов, учащихся и их родителей качеством образовательного процесса в ОУ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Повысится уровень индивидуализации образовательного процесса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Повысится профессиональная компетентность педагогов в вопросах воспитания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Увеличится число педагогов, способных модернизировать уклад школы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8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Укрепится взаимодействие с родителями в конструировании профессионального самоопределения учащихся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8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Создание нормативной базы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тьюторского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сопровождения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8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Мониторинг для оценивания готовности учащегося к профессиональному самоопределению и самостоятельной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8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Появится опыт управления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тьюторским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сопровождением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8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…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39" marR="31039" marT="31039" marB="3103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511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61800"/>
            <a:ext cx="8911687" cy="1280890"/>
          </a:xfrm>
        </p:spPr>
        <p:txBody>
          <a:bodyPr>
            <a:normAutofit/>
          </a:bodyPr>
          <a:lstStyle/>
          <a:p>
            <a:r>
              <a:rPr lang="ru-RU" sz="3200" b="1" dirty="0"/>
              <a:t>Используемые образовательные и социальные технологии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33909"/>
            <a:ext cx="8915400" cy="465826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Социальное партнёрство</a:t>
            </a:r>
            <a:endParaRPr lang="ru-RU" sz="2400" dirty="0"/>
          </a:p>
          <a:p>
            <a:r>
              <a:rPr lang="ru-RU" sz="2400" dirty="0" err="1" smtClean="0"/>
              <a:t>Тьюторская</a:t>
            </a:r>
            <a:r>
              <a:rPr lang="ru-RU" sz="2400" dirty="0" smtClean="0"/>
              <a:t> </a:t>
            </a:r>
            <a:r>
              <a:rPr lang="ru-RU" sz="2400" dirty="0"/>
              <a:t>технология проектирования развития </a:t>
            </a:r>
            <a:r>
              <a:rPr lang="ru-RU" sz="2400" dirty="0" err="1"/>
              <a:t>субъектности</a:t>
            </a:r>
            <a:r>
              <a:rPr lang="ru-RU" sz="2400" dirty="0"/>
              <a:t> в профессиональном </a:t>
            </a:r>
            <a:r>
              <a:rPr lang="ru-RU" sz="2400" dirty="0" smtClean="0"/>
              <a:t>самоопределении </a:t>
            </a:r>
            <a:r>
              <a:rPr lang="ru-RU" sz="2400" dirty="0"/>
              <a:t>и</a:t>
            </a:r>
            <a:r>
              <a:rPr lang="ru-RU" sz="2400" dirty="0" smtClean="0"/>
              <a:t> развитии</a:t>
            </a:r>
            <a:endParaRPr lang="ru-RU" sz="2400" dirty="0"/>
          </a:p>
          <a:p>
            <a:r>
              <a:rPr lang="ru-RU" sz="2400" dirty="0" smtClean="0"/>
              <a:t>Сетевые </a:t>
            </a:r>
            <a:r>
              <a:rPr lang="ru-RU" sz="2400" dirty="0"/>
              <a:t>и </a:t>
            </a:r>
            <a:r>
              <a:rPr lang="ru-RU" sz="2400" dirty="0" smtClean="0"/>
              <a:t>информационно-коммуникационные технологии, </a:t>
            </a:r>
            <a:r>
              <a:rPr lang="ru-RU" sz="2400" dirty="0"/>
              <a:t>дистанционное </a:t>
            </a:r>
            <a:r>
              <a:rPr lang="ru-RU" sz="2400" dirty="0" smtClean="0"/>
              <a:t>обучение</a:t>
            </a:r>
            <a:endParaRPr lang="ru-RU" sz="2400" dirty="0"/>
          </a:p>
          <a:p>
            <a:r>
              <a:rPr lang="ru-RU" sz="2400" dirty="0" smtClean="0"/>
              <a:t>Диагностика </a:t>
            </a:r>
            <a:r>
              <a:rPr lang="ru-RU" sz="2400" dirty="0"/>
              <a:t>профессиональной </a:t>
            </a:r>
            <a:r>
              <a:rPr lang="ru-RU" sz="2400" dirty="0" smtClean="0"/>
              <a:t>успешности</a:t>
            </a:r>
            <a:endParaRPr lang="ru-RU" sz="2400" dirty="0"/>
          </a:p>
          <a:p>
            <a:r>
              <a:rPr lang="ru-RU" sz="2400" dirty="0" smtClean="0"/>
              <a:t>Профессиональные пробы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357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6058" y="235921"/>
            <a:ext cx="8911687" cy="618094"/>
          </a:xfrm>
        </p:spPr>
        <p:txBody>
          <a:bodyPr>
            <a:normAutofit/>
          </a:bodyPr>
          <a:lstStyle/>
          <a:p>
            <a:r>
              <a:rPr lang="ru-RU" sz="3200" b="1" dirty="0"/>
              <a:t>Возможные риски и пути их </a:t>
            </a:r>
            <a:r>
              <a:rPr lang="ru-RU" sz="3200" b="1" dirty="0" smtClean="0"/>
              <a:t>устранения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462411"/>
              </p:ext>
            </p:extLst>
          </p:nvPr>
        </p:nvGraphicFramePr>
        <p:xfrm>
          <a:off x="1725283" y="940279"/>
          <a:ext cx="10282687" cy="5718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986"/>
                <a:gridCol w="3465701"/>
              </a:tblGrid>
              <a:tr h="624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их устранения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</a:tr>
              <a:tr h="1669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Решение проблемы создания образовательного пространства с учетом особенностей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предпрофильной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подготовкой и профильным обучением, предусматривающих смену видов деятельности, связано с дефицитом кадровых ресурсов, способных помочь учащимся в выборе индивидуальной образовательной траектории, недостаточностью материальной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Обучение педагогов новым технологиям, связанным с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предпрофильной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подготовкой и профильным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</a:tr>
              <a:tr h="569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Может иметь место сопротивление части педагогов внедряемым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Повышение мотивации педагогов,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</a:tr>
              <a:tr h="10923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3.Трудности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внедрения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тьюторского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сопровождения могут возникнуть из-за недостаточной развитости у учащихся навыков целеполагания, планирования, самостоятельной работы,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Использование современных технологий, организация целеполагающей деятельности в образовательном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</a:tr>
              <a:tr h="870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Неразвитость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институтов государственно-общественного управления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ключевых компетентностей общественных управляющих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0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Возможности профессионального роста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53087"/>
            <a:ext cx="8915400" cy="3858135"/>
          </a:xfrm>
        </p:spPr>
        <p:txBody>
          <a:bodyPr/>
          <a:lstStyle/>
          <a:p>
            <a:pPr lvl="0"/>
            <a:r>
              <a:rPr lang="ru-RU" sz="2400" dirty="0"/>
              <a:t>предоставление педагогу возможности познакомиться с людьми, добившимися успеха в его сфере;</a:t>
            </a:r>
          </a:p>
          <a:p>
            <a:pPr lvl="0"/>
            <a:r>
              <a:rPr lang="ru-RU" sz="2400" dirty="0"/>
              <a:t>создание обстановки, в которой педагог может не бояться пойти на риск;</a:t>
            </a:r>
          </a:p>
          <a:p>
            <a:pPr lvl="0"/>
            <a:r>
              <a:rPr lang="ru-RU" sz="2400" dirty="0"/>
              <a:t>предоставление опытного наставника;</a:t>
            </a:r>
          </a:p>
          <a:p>
            <a:pPr lvl="0"/>
            <a:r>
              <a:rPr lang="ru-RU" sz="2400" dirty="0"/>
              <a:t>предоставление возможности для обучения в необходимых областях.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017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Этапы организации само-деятельности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6008" y="2133600"/>
            <a:ext cx="7648604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1 этап: </a:t>
            </a:r>
            <a:r>
              <a:rPr lang="ru-RU" sz="2400" i="1" dirty="0"/>
              <a:t>демонстрация желаемого </a:t>
            </a:r>
            <a:r>
              <a:rPr lang="ru-RU" sz="2400" i="1" dirty="0" smtClean="0"/>
              <a:t>образа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2 этап: консультирование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3 этап: контроль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4 этап: стимулирование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5 этап: развитие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5030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6465" y="1190445"/>
            <a:ext cx="8915400" cy="4623758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>
                <a:cs typeface="Arial" pitchFamily="34" charset="0"/>
              </a:rPr>
              <a:t>Контакты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endParaRPr lang="ru-RU" sz="2400" b="1" dirty="0" smtClean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 smtClean="0">
                <a:cs typeface="Arial" pitchFamily="34" charset="0"/>
              </a:rPr>
              <a:t>Кафедра </a:t>
            </a:r>
            <a:r>
              <a:rPr lang="ru-RU" sz="2400" b="1" dirty="0">
                <a:cs typeface="Arial" pitchFamily="34" charset="0"/>
              </a:rPr>
              <a:t>общей педагогики и психологии 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>
                <a:cs typeface="Arial" pitchFamily="34" charset="0"/>
              </a:rPr>
              <a:t>ГАУ ДПО ЯО ИРО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dirty="0">
                <a:cs typeface="Arial" pitchFamily="34" charset="0"/>
              </a:rPr>
              <a:t>Ярославль, </a:t>
            </a:r>
            <a:r>
              <a:rPr lang="ru-RU" sz="2400" dirty="0" err="1">
                <a:cs typeface="Arial" pitchFamily="34" charset="0"/>
              </a:rPr>
              <a:t>ул.Богдановича</a:t>
            </a:r>
            <a:r>
              <a:rPr lang="ru-RU" sz="2400" dirty="0">
                <a:cs typeface="Arial" pitchFamily="34" charset="0"/>
              </a:rPr>
              <a:t>, 16, ауд.304, 405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dirty="0">
                <a:cs typeface="Arial" pitchFamily="34" charset="0"/>
              </a:rPr>
              <a:t>Тел.: (4852) 48-60-23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endParaRPr lang="ru-RU" sz="2400" b="1" dirty="0" smtClean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 smtClean="0">
                <a:cs typeface="Arial" pitchFamily="34" charset="0"/>
              </a:rPr>
              <a:t>Татьяна </a:t>
            </a:r>
            <a:r>
              <a:rPr lang="ru-RU" sz="2400" b="1" dirty="0">
                <a:cs typeface="Arial" pitchFamily="34" charset="0"/>
              </a:rPr>
              <a:t>Дмитриевна Яковлева, доцент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400" dirty="0">
                <a:cs typeface="Arial" pitchFamily="34" charset="0"/>
                <a:hlinkClick r:id="rId2"/>
              </a:rPr>
              <a:t>yaki87ryb@yandex.ru</a:t>
            </a:r>
            <a:endParaRPr lang="en-US" sz="2400" dirty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dirty="0" smtClean="0">
                <a:cs typeface="Arial" pitchFamily="34" charset="0"/>
              </a:rPr>
              <a:t>Тел.: </a:t>
            </a:r>
            <a:r>
              <a:rPr lang="en-US" sz="2400" dirty="0" smtClean="0">
                <a:cs typeface="Arial" pitchFamily="34" charset="0"/>
              </a:rPr>
              <a:t>8-906-638-97-99</a:t>
            </a:r>
            <a:endParaRPr lang="ru-RU" sz="24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34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55373"/>
            <a:ext cx="8915400" cy="58574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Новое время требует новых профессий и специальностей, которые обслуживают </a:t>
            </a:r>
            <a:r>
              <a:rPr lang="ru-RU" sz="2400" b="1" dirty="0"/>
              <a:t>новые потребности современного человека</a:t>
            </a:r>
            <a:r>
              <a:rPr lang="ru-RU" sz="2400" dirty="0"/>
              <a:t>. </a:t>
            </a:r>
            <a:r>
              <a:rPr lang="ru-RU" sz="2400" b="1" dirty="0"/>
              <a:t>Профессия «</a:t>
            </a:r>
            <a:r>
              <a:rPr lang="ru-RU" sz="2400" b="1" dirty="0" err="1"/>
              <a:t>тьютор</a:t>
            </a:r>
            <a:r>
              <a:rPr lang="ru-RU" sz="2400" b="1" dirty="0"/>
              <a:t>»</a:t>
            </a:r>
            <a:r>
              <a:rPr lang="ru-RU" sz="2400" dirty="0"/>
              <a:t>, хотя история его возникновения относится к средневековью, как никогда востребована именно сегодня. Это связано с </a:t>
            </a:r>
            <a:r>
              <a:rPr lang="ru-RU" sz="2400" b="1" dirty="0"/>
              <a:t>непрерывным образованием </a:t>
            </a:r>
            <a:r>
              <a:rPr lang="ru-RU" sz="2400" dirty="0"/>
              <a:t>личности, с поиском новых обучающих технологий, новых образовательных центров, и, в конечном итоге, с </a:t>
            </a:r>
            <a:r>
              <a:rPr lang="ru-RU" sz="2400" b="1" dirty="0"/>
              <a:t>потребностью в самореализации и профессиональном становлении.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				Ковалева</a:t>
            </a:r>
            <a:r>
              <a:rPr lang="ru-RU" dirty="0"/>
              <a:t> Т. М., </a:t>
            </a:r>
            <a:r>
              <a:rPr lang="ru-RU" dirty="0" err="1"/>
              <a:t>Кобыща</a:t>
            </a:r>
            <a:r>
              <a:rPr lang="ru-RU" dirty="0"/>
              <a:t> Е. И.,  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				Попова</a:t>
            </a:r>
            <a:r>
              <a:rPr lang="ru-RU" dirty="0"/>
              <a:t> (</a:t>
            </a:r>
            <a:r>
              <a:rPr lang="ru-RU" dirty="0" err="1"/>
              <a:t>Смолик</a:t>
            </a:r>
            <a:r>
              <a:rPr lang="ru-RU" dirty="0"/>
              <a:t>) С. Ю., </a:t>
            </a:r>
            <a:r>
              <a:rPr lang="ru-RU" dirty="0" err="1"/>
              <a:t>Теров</a:t>
            </a:r>
            <a:r>
              <a:rPr lang="ru-RU" dirty="0"/>
              <a:t> А. А., </a:t>
            </a:r>
            <a:r>
              <a:rPr lang="ru-RU" dirty="0" err="1"/>
              <a:t>Чередилина</a:t>
            </a:r>
            <a:r>
              <a:rPr lang="ru-RU" dirty="0"/>
              <a:t> М. Ю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				Профессия</a:t>
            </a:r>
            <a:r>
              <a:rPr lang="ru-RU" dirty="0"/>
              <a:t> «</a:t>
            </a:r>
            <a:r>
              <a:rPr lang="ru-RU" dirty="0" err="1"/>
              <a:t>тьютор</a:t>
            </a:r>
            <a:r>
              <a:rPr lang="ru-RU" dirty="0"/>
              <a:t>». М.-Тверь: «СФК-офис». – 246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75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Варианты нормативно-правового оформления </a:t>
            </a:r>
            <a:r>
              <a:rPr lang="ru-RU" b="1" dirty="0" err="1"/>
              <a:t>тьюторской</a:t>
            </a:r>
            <a:r>
              <a:rPr lang="ru-RU" b="1" dirty="0"/>
              <a:t>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3704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ru-RU" sz="2400" dirty="0" err="1" smtClean="0"/>
              <a:t>Тьютор</a:t>
            </a:r>
            <a:r>
              <a:rPr lang="ru-RU" sz="2400" dirty="0" smtClean="0"/>
              <a:t> по должности</a:t>
            </a:r>
          </a:p>
          <a:p>
            <a:pPr>
              <a:lnSpc>
                <a:spcPct val="250000"/>
              </a:lnSpc>
            </a:pPr>
            <a:r>
              <a:rPr lang="ru-RU" sz="2400" dirty="0" err="1" smtClean="0"/>
              <a:t>Тьюторская</a:t>
            </a:r>
            <a:r>
              <a:rPr lang="ru-RU" sz="2400" dirty="0" smtClean="0"/>
              <a:t> позиция педагога</a:t>
            </a:r>
          </a:p>
          <a:p>
            <a:pPr>
              <a:lnSpc>
                <a:spcPct val="250000"/>
              </a:lnSpc>
            </a:pPr>
            <a:r>
              <a:rPr lang="ru-RU" sz="2400" dirty="0" err="1" smtClean="0"/>
              <a:t>Тьюторство</a:t>
            </a:r>
            <a:r>
              <a:rPr lang="ru-RU" sz="2400" dirty="0" smtClean="0"/>
              <a:t> как дополнительная образовательная услуга (платная/бесплатная)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531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1" y="239797"/>
            <a:ext cx="8911687" cy="12808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Отражение деятельности </a:t>
            </a:r>
            <a:r>
              <a:rPr lang="ru-RU" sz="3200" b="1" dirty="0" err="1" smtClean="0"/>
              <a:t>тьюторов</a:t>
            </a:r>
            <a:r>
              <a:rPr lang="ru-RU" sz="3200" b="1" dirty="0" smtClean="0"/>
              <a:t> в локальных актах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1520687"/>
            <a:ext cx="9350997" cy="515840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sz="2400" dirty="0"/>
              <a:t>– описание услуги в уставе школы;</a:t>
            </a:r>
            <a:br>
              <a:rPr lang="ru-RU" sz="2400" dirty="0"/>
            </a:br>
            <a:r>
              <a:rPr lang="ru-RU" sz="2400" dirty="0"/>
              <a:t>– положение о </a:t>
            </a:r>
            <a:r>
              <a:rPr lang="ru-RU" sz="2400" dirty="0" err="1"/>
              <a:t>тьюторском</a:t>
            </a:r>
            <a:r>
              <a:rPr lang="ru-RU" sz="2400" dirty="0"/>
              <a:t> сопровождении индивидуальных образовательных программ в ОУ; </a:t>
            </a:r>
            <a:br>
              <a:rPr lang="ru-RU" sz="2400" dirty="0"/>
            </a:br>
            <a:r>
              <a:rPr lang="ru-RU" sz="2400" dirty="0"/>
              <a:t>– программы </a:t>
            </a:r>
            <a:r>
              <a:rPr lang="ru-RU" sz="2400" dirty="0" err="1"/>
              <a:t>тьюторской</a:t>
            </a:r>
            <a:r>
              <a:rPr lang="ru-RU" sz="2400" dirty="0"/>
              <a:t> работы; </a:t>
            </a:r>
            <a:br>
              <a:rPr lang="ru-RU" sz="2400" dirty="0"/>
            </a:br>
            <a:r>
              <a:rPr lang="ru-RU" sz="2400" dirty="0"/>
              <a:t>– должностные обязанности </a:t>
            </a:r>
            <a:r>
              <a:rPr lang="ru-RU" sz="2400" dirty="0" err="1" smtClean="0"/>
              <a:t>тьютора</a:t>
            </a:r>
            <a:r>
              <a:rPr lang="ru-RU" sz="2400" dirty="0" smtClean="0"/>
              <a:t>/педагога с </a:t>
            </a:r>
            <a:r>
              <a:rPr lang="ru-RU" sz="2400" dirty="0" err="1" smtClean="0"/>
              <a:t>тьюторской</a:t>
            </a:r>
            <a:r>
              <a:rPr lang="ru-RU" sz="2400" dirty="0" smtClean="0"/>
              <a:t> позицией;</a:t>
            </a: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– договор с родителями; </a:t>
            </a:r>
            <a:br>
              <a:rPr lang="ru-RU" sz="2400" dirty="0"/>
            </a:br>
            <a:r>
              <a:rPr lang="ru-RU" sz="2400" dirty="0"/>
              <a:t>– график работы </a:t>
            </a:r>
            <a:r>
              <a:rPr lang="ru-RU" sz="2400" dirty="0" err="1"/>
              <a:t>тьютора</a:t>
            </a:r>
            <a:r>
              <a:rPr lang="ru-RU" sz="2400" dirty="0"/>
              <a:t>; </a:t>
            </a:r>
            <a:br>
              <a:rPr lang="ru-RU" sz="2400" dirty="0"/>
            </a:br>
            <a:r>
              <a:rPr lang="ru-RU" sz="2400" dirty="0"/>
              <a:t>– аналитические материалы, отражающие результаты </a:t>
            </a:r>
            <a:r>
              <a:rPr lang="ru-RU" sz="2400" dirty="0" err="1"/>
              <a:t>тьюторской</a:t>
            </a:r>
            <a:r>
              <a:rPr lang="ru-RU" sz="2400" dirty="0"/>
              <a:t> деятельности.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50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Тьюторство</a:t>
            </a:r>
            <a:r>
              <a:rPr lang="ru-RU" dirty="0"/>
              <a:t> – это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педагогическая </a:t>
            </a:r>
            <a:r>
              <a:rPr lang="ru-RU" dirty="0"/>
              <a:t>позиция, которая связана со специальным образом организованной системой образования. Главные «движущие силы» в такой системе – это педагог-</a:t>
            </a:r>
            <a:r>
              <a:rPr lang="ru-RU" dirty="0" err="1"/>
              <a:t>тьютор</a:t>
            </a:r>
            <a:r>
              <a:rPr lang="ru-RU" dirty="0"/>
              <a:t> и обучающийся, его подопечный. Учебный процесс, режим и характер занятий выстраиваются и складываются исходя из познавательного интереса, склонностей, способностей восприятия обучающегося. Главный инструмент обучения и воспитания в такой образовательной системе и базовая функциональная обязанность педагога-</a:t>
            </a:r>
            <a:r>
              <a:rPr lang="ru-RU" dirty="0" err="1"/>
              <a:t>тьютора</a:t>
            </a:r>
            <a:r>
              <a:rPr lang="ru-RU" dirty="0"/>
              <a:t> – создание индивидуальной </a:t>
            </a:r>
            <a:r>
              <a:rPr lang="ru-RU" dirty="0">
                <a:hlinkClick r:id="rId2" tooltip="Образовательные программы"/>
              </a:rPr>
              <a:t>образовательной программы</a:t>
            </a:r>
            <a:r>
              <a:rPr lang="ru-RU" dirty="0"/>
              <a:t>. Эта программа постоянно уточняется и корректируется, изменения вносятся в зависимости от совместного анализа успехов и продвижений обучающегося на пути освоения знаний. Стержневое понятие такой педагогики – уникальность человеческой личности, ее предназначения (в том числе и профессионального) и связанное с этим понятием индивидуализация образования.</a:t>
            </a:r>
          </a:p>
          <a:p>
            <a:pPr fontAlgn="base"/>
            <a:r>
              <a:rPr lang="ru-RU" i="1" dirty="0"/>
              <a:t>Итак, </a:t>
            </a:r>
            <a:r>
              <a:rPr lang="ru-RU" b="1" i="1" dirty="0" err="1"/>
              <a:t>тьютор</a:t>
            </a:r>
            <a:r>
              <a:rPr lang="ru-RU" i="1" dirty="0"/>
              <a:t> – это педагог, который работает с принципом индивидуализации и сопровождает построение учащимся своей индивидуальной образовательной программы</a:t>
            </a:r>
            <a:r>
              <a:rPr lang="ru-RU" dirty="0"/>
              <a:t> (, д. </a:t>
            </a:r>
            <a:r>
              <a:rPr lang="ru-RU" dirty="0" err="1"/>
              <a:t>п.н</a:t>
            </a:r>
            <a:r>
              <a:rPr lang="ru-RU" dirty="0"/>
              <a:t>., профессор МПГУ, президент </a:t>
            </a:r>
            <a:r>
              <a:rPr lang="ru-RU" dirty="0" err="1"/>
              <a:t>тьюторской</a:t>
            </a:r>
            <a:r>
              <a:rPr lang="ru-RU" dirty="0"/>
              <a:t> ассоциации в России.)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65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3914" y="123778"/>
            <a:ext cx="8911687" cy="648099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Основные направления услуги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6551" y="1280836"/>
            <a:ext cx="9317778" cy="5887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/>
              <a:t>I ступень (1–4-е классы):</a:t>
            </a:r>
            <a:r>
              <a:rPr lang="ru-RU" sz="2200" dirty="0"/>
              <a:t> </a:t>
            </a:r>
            <a:endParaRPr lang="ru-RU" sz="2200" dirty="0" smtClean="0"/>
          </a:p>
          <a:p>
            <a:r>
              <a:rPr lang="ru-RU" sz="2200" dirty="0" smtClean="0"/>
              <a:t>индивидуальный учебный </a:t>
            </a:r>
            <a:r>
              <a:rPr lang="ru-RU" sz="2200" b="1" dirty="0" smtClean="0"/>
              <a:t>стиль</a:t>
            </a:r>
            <a:r>
              <a:rPr lang="ru-RU" sz="2200" dirty="0" smtClean="0"/>
              <a:t>; </a:t>
            </a:r>
          </a:p>
          <a:p>
            <a:r>
              <a:rPr lang="ru-RU" sz="2200" dirty="0" smtClean="0"/>
              <a:t>образовательный </a:t>
            </a:r>
            <a:r>
              <a:rPr lang="ru-RU" sz="2200" b="1" dirty="0" smtClean="0"/>
              <a:t>интерес;</a:t>
            </a:r>
            <a:r>
              <a:rPr lang="ru-RU" sz="2200" dirty="0" smtClean="0"/>
              <a:t> </a:t>
            </a:r>
          </a:p>
          <a:p>
            <a:r>
              <a:rPr lang="ru-RU" sz="2200" dirty="0"/>
              <a:t>с</a:t>
            </a:r>
            <a:r>
              <a:rPr lang="ru-RU" sz="2200" dirty="0" smtClean="0"/>
              <a:t>оздание </a:t>
            </a:r>
            <a:r>
              <a:rPr lang="ru-RU" sz="2200" b="1" dirty="0" smtClean="0"/>
              <a:t>психологически комфортных условий </a:t>
            </a:r>
            <a:r>
              <a:rPr lang="ru-RU" sz="2200" dirty="0" smtClean="0"/>
              <a:t>для перехода с одной ступени образования на другую;</a:t>
            </a:r>
          </a:p>
          <a:p>
            <a:r>
              <a:rPr lang="ru-RU" sz="2200" dirty="0" smtClean="0"/>
              <a:t>организация учебной </a:t>
            </a:r>
            <a:r>
              <a:rPr lang="ru-RU" sz="2200" b="1" dirty="0"/>
              <a:t>успешности ребенка</a:t>
            </a:r>
            <a:r>
              <a:rPr lang="ru-RU" sz="2200" dirty="0"/>
              <a:t>; </a:t>
            </a:r>
            <a:endParaRPr lang="ru-RU" sz="2200" dirty="0" smtClean="0"/>
          </a:p>
          <a:p>
            <a:r>
              <a:rPr lang="ru-RU" sz="2200" dirty="0" smtClean="0"/>
              <a:t>адаптация; </a:t>
            </a:r>
          </a:p>
          <a:p>
            <a:r>
              <a:rPr lang="ru-RU" sz="2200" b="1" dirty="0" smtClean="0"/>
              <a:t>сопровождение</a:t>
            </a:r>
            <a:r>
              <a:rPr lang="ru-RU" sz="2200" dirty="0" smtClean="0"/>
              <a:t> </a:t>
            </a:r>
            <a:r>
              <a:rPr lang="ru-RU" sz="2200" dirty="0"/>
              <a:t>образовательного </a:t>
            </a:r>
            <a:r>
              <a:rPr lang="ru-RU" sz="2200" b="1" dirty="0" smtClean="0"/>
              <a:t>заказа</a:t>
            </a:r>
            <a:r>
              <a:rPr lang="ru-RU" sz="2200" dirty="0" smtClean="0"/>
              <a:t>; </a:t>
            </a:r>
          </a:p>
          <a:p>
            <a:r>
              <a:rPr lang="ru-RU" sz="2200" b="1" dirty="0" smtClean="0"/>
              <a:t>включение </a:t>
            </a:r>
            <a:r>
              <a:rPr lang="ru-RU" sz="2200" b="1" dirty="0"/>
              <a:t>учащегося </a:t>
            </a:r>
            <a:r>
              <a:rPr lang="ru-RU" sz="2200" dirty="0"/>
              <a:t>в </a:t>
            </a:r>
            <a:r>
              <a:rPr lang="ru-RU" sz="2200" dirty="0" smtClean="0"/>
              <a:t>конкурсные образовательные мероприятия различного уровня; </a:t>
            </a:r>
          </a:p>
          <a:p>
            <a:r>
              <a:rPr lang="ru-RU" sz="2200" dirty="0" smtClean="0"/>
              <a:t>формирование </a:t>
            </a:r>
            <a:r>
              <a:rPr lang="ru-RU" sz="2200" b="1" dirty="0" smtClean="0"/>
              <a:t>портфолио</a:t>
            </a:r>
            <a:r>
              <a:rPr lang="ru-RU" sz="2200" dirty="0" smtClean="0"/>
              <a:t> обучающихся</a:t>
            </a:r>
          </a:p>
          <a:p>
            <a:pPr marL="0" indent="0">
              <a:buNone/>
            </a:pPr>
            <a:r>
              <a:rPr lang="ru-RU" sz="2200" b="1" dirty="0"/>
              <a:t>	</a:t>
            </a:r>
            <a:r>
              <a:rPr lang="ru-RU" sz="2200" b="1" dirty="0" smtClean="0"/>
              <a:t>			При каких условиях услуга будет востребована?</a:t>
            </a:r>
          </a:p>
        </p:txBody>
      </p:sp>
    </p:spTree>
    <p:extLst>
      <p:ext uri="{BB962C8B-B14F-4D97-AF65-F5344CB8AC3E}">
        <p14:creationId xmlns:p14="http://schemas.microsoft.com/office/powerpoint/2010/main" val="322558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00333"/>
            <a:ext cx="8915400" cy="60729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b="1" dirty="0"/>
              <a:t>II ступень (5–8-е классы):</a:t>
            </a:r>
            <a:r>
              <a:rPr lang="ru-RU" sz="2200" dirty="0"/>
              <a:t> </a:t>
            </a:r>
            <a:endParaRPr lang="ru-RU" sz="2200" dirty="0" smtClean="0"/>
          </a:p>
          <a:p>
            <a:r>
              <a:rPr lang="ru-RU" sz="2200" dirty="0" smtClean="0"/>
              <a:t>учебные </a:t>
            </a:r>
            <a:r>
              <a:rPr lang="ru-RU" sz="2200" dirty="0"/>
              <a:t>и </a:t>
            </a:r>
            <a:r>
              <a:rPr lang="ru-RU" sz="2200" dirty="0" smtClean="0"/>
              <a:t>образовательные </a:t>
            </a:r>
            <a:r>
              <a:rPr lang="ru-RU" sz="2200" b="1" dirty="0" smtClean="0"/>
              <a:t>инициативы</a:t>
            </a:r>
            <a:r>
              <a:rPr lang="ru-RU" sz="2200" dirty="0" smtClean="0"/>
              <a:t>; </a:t>
            </a:r>
          </a:p>
          <a:p>
            <a:r>
              <a:rPr lang="ru-RU" sz="2200" dirty="0"/>
              <a:t>создание психологически комфортных условий для перехода с одной ступени образования на другую;</a:t>
            </a:r>
          </a:p>
          <a:p>
            <a:r>
              <a:rPr lang="ru-RU" sz="2200" b="1" dirty="0" smtClean="0"/>
              <a:t>социальное проектирование</a:t>
            </a:r>
            <a:r>
              <a:rPr lang="ru-RU" sz="2200" dirty="0" smtClean="0"/>
              <a:t>;</a:t>
            </a:r>
          </a:p>
          <a:p>
            <a:r>
              <a:rPr lang="ru-RU" sz="2200" b="1" dirty="0" smtClean="0"/>
              <a:t>социальная успешность </a:t>
            </a:r>
            <a:r>
              <a:rPr lang="ru-RU" sz="2200" dirty="0" smtClean="0"/>
              <a:t>подростка;</a:t>
            </a:r>
          </a:p>
          <a:p>
            <a:r>
              <a:rPr lang="ru-RU" sz="2200" dirty="0" smtClean="0"/>
              <a:t>сопровождение образовательного заказа; </a:t>
            </a:r>
          </a:p>
          <a:p>
            <a:r>
              <a:rPr lang="ru-RU" sz="2200" dirty="0"/>
              <a:t>включение учащегося в конкурсные образовательные мероприятия различного уровня; </a:t>
            </a:r>
          </a:p>
          <a:p>
            <a:r>
              <a:rPr lang="ru-RU" sz="2200" dirty="0" smtClean="0"/>
              <a:t>эффективное поведение </a:t>
            </a:r>
            <a:r>
              <a:rPr lang="ru-RU" sz="2200" dirty="0"/>
              <a:t>в </a:t>
            </a:r>
            <a:r>
              <a:rPr lang="ru-RU" sz="2200" b="1" dirty="0"/>
              <a:t>конфликтных </a:t>
            </a:r>
            <a:r>
              <a:rPr lang="ru-RU" sz="2200" b="1" dirty="0" smtClean="0"/>
              <a:t>ситуациях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учебной </a:t>
            </a:r>
            <a:r>
              <a:rPr lang="ru-RU" sz="2200" b="1" dirty="0" smtClean="0"/>
              <a:t>самоорганизация</a:t>
            </a:r>
            <a:r>
              <a:rPr lang="ru-RU" sz="2200" dirty="0" smtClean="0"/>
              <a:t>;</a:t>
            </a:r>
          </a:p>
          <a:p>
            <a:r>
              <a:rPr lang="ru-RU" sz="2200" dirty="0"/>
              <a:t>п</a:t>
            </a:r>
            <a:r>
              <a:rPr lang="ru-RU" sz="2200" dirty="0" smtClean="0"/>
              <a:t>ортфолио обучающегося; </a:t>
            </a:r>
          </a:p>
          <a:p>
            <a:r>
              <a:rPr lang="ru-RU" sz="2200" b="1" dirty="0" smtClean="0"/>
              <a:t>поддержка</a:t>
            </a:r>
            <a:r>
              <a:rPr lang="ru-RU" sz="2200" dirty="0" smtClean="0"/>
              <a:t> </a:t>
            </a:r>
            <a:r>
              <a:rPr lang="ru-RU" sz="2200" dirty="0"/>
              <a:t>эффективного </a:t>
            </a:r>
            <a:r>
              <a:rPr lang="ru-RU" sz="2200" b="1" dirty="0"/>
              <a:t>взросления</a:t>
            </a:r>
            <a:r>
              <a:rPr lang="ru-RU" sz="2200" dirty="0"/>
              <a:t> </a:t>
            </a:r>
            <a:r>
              <a:rPr lang="ru-RU" sz="2200" dirty="0" smtClean="0"/>
              <a:t>обучающихся</a:t>
            </a:r>
            <a:endParaRPr lang="ru-RU" sz="2200" dirty="0"/>
          </a:p>
          <a:p>
            <a:pPr marL="1371600" lvl="3" indent="0">
              <a:buNone/>
            </a:pPr>
            <a:r>
              <a:rPr lang="ru-RU" sz="2200" b="1" dirty="0" smtClean="0"/>
              <a:t>  При </a:t>
            </a:r>
            <a:r>
              <a:rPr lang="ru-RU" sz="2200" b="1" dirty="0"/>
              <a:t>каких условиях услуга будет востребована?</a:t>
            </a:r>
          </a:p>
          <a:p>
            <a:pPr lvl="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92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1162" y="129396"/>
            <a:ext cx="10222302" cy="6599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b="1" dirty="0"/>
              <a:t>III ступень (9–11-е классы):</a:t>
            </a:r>
            <a:r>
              <a:rPr lang="ru-RU" sz="2200" dirty="0"/>
              <a:t> </a:t>
            </a:r>
            <a:endParaRPr lang="ru-RU" sz="2200" dirty="0" smtClean="0"/>
          </a:p>
          <a:p>
            <a:r>
              <a:rPr lang="ru-RU" sz="2200" b="1" dirty="0"/>
              <a:t>и</a:t>
            </a:r>
            <a:r>
              <a:rPr lang="ru-RU" sz="2200" b="1" dirty="0" smtClean="0"/>
              <a:t>ндивидуализация</a:t>
            </a:r>
            <a:r>
              <a:rPr lang="ru-RU" sz="2200" dirty="0" smtClean="0"/>
              <a:t> профильного </a:t>
            </a:r>
            <a:r>
              <a:rPr lang="ru-RU" sz="2200" dirty="0"/>
              <a:t>обучения и </a:t>
            </a:r>
            <a:r>
              <a:rPr lang="ru-RU" sz="2200" dirty="0" err="1"/>
              <a:t>предпрофильной</a:t>
            </a:r>
            <a:r>
              <a:rPr lang="ru-RU" sz="2200" dirty="0"/>
              <a:t> </a:t>
            </a:r>
            <a:r>
              <a:rPr lang="ru-RU" sz="2200" dirty="0" smtClean="0"/>
              <a:t>подготовки;</a:t>
            </a:r>
          </a:p>
          <a:p>
            <a:r>
              <a:rPr lang="ru-RU" sz="2200" dirty="0" smtClean="0"/>
              <a:t>образовательные </a:t>
            </a:r>
            <a:r>
              <a:rPr lang="ru-RU" sz="2200" dirty="0"/>
              <a:t>и </a:t>
            </a:r>
            <a:r>
              <a:rPr lang="ru-RU" sz="2200" dirty="0" smtClean="0"/>
              <a:t>профессиональные </a:t>
            </a:r>
            <a:r>
              <a:rPr lang="ru-RU" sz="2200" b="1" dirty="0" smtClean="0"/>
              <a:t>стажировки</a:t>
            </a:r>
            <a:r>
              <a:rPr lang="ru-RU" sz="2200" dirty="0" smtClean="0"/>
              <a:t>; </a:t>
            </a:r>
          </a:p>
          <a:p>
            <a:r>
              <a:rPr lang="ru-RU" sz="2200" dirty="0" smtClean="0"/>
              <a:t>переход из основной в старшую профильную школу; </a:t>
            </a:r>
          </a:p>
          <a:p>
            <a:r>
              <a:rPr lang="ru-RU" sz="2200" b="1" dirty="0" smtClean="0"/>
              <a:t>исследовательская работа</a:t>
            </a:r>
            <a:r>
              <a:rPr lang="ru-RU" sz="2200" dirty="0" smtClean="0"/>
              <a:t>; </a:t>
            </a:r>
          </a:p>
          <a:p>
            <a:r>
              <a:rPr lang="ru-RU" sz="2200" dirty="0" smtClean="0"/>
              <a:t>сопровождение </a:t>
            </a:r>
            <a:r>
              <a:rPr lang="ru-RU" sz="2200" dirty="0"/>
              <a:t>образовательного </a:t>
            </a:r>
            <a:r>
              <a:rPr lang="ru-RU" sz="2200" dirty="0" smtClean="0"/>
              <a:t>заказа; </a:t>
            </a:r>
          </a:p>
          <a:p>
            <a:r>
              <a:rPr lang="ru-RU" sz="2200" dirty="0"/>
              <a:t>включение учащегося в конкурсные образовательные мероприятия различного уровня; </a:t>
            </a:r>
          </a:p>
          <a:p>
            <a:r>
              <a:rPr lang="ru-RU" sz="2200" b="1" dirty="0" smtClean="0"/>
              <a:t>командная работа</a:t>
            </a:r>
            <a:r>
              <a:rPr lang="ru-RU" sz="2200" dirty="0" smtClean="0"/>
              <a:t>;</a:t>
            </a:r>
          </a:p>
          <a:p>
            <a:r>
              <a:rPr lang="ru-RU" sz="2200" b="1" dirty="0"/>
              <a:t>п</a:t>
            </a:r>
            <a:r>
              <a:rPr lang="ru-RU" sz="2200" b="1" dirty="0" smtClean="0"/>
              <a:t>ланирование</a:t>
            </a:r>
            <a:r>
              <a:rPr lang="ru-RU" sz="2200" dirty="0" smtClean="0"/>
              <a:t> деятельности; </a:t>
            </a:r>
          </a:p>
          <a:p>
            <a:r>
              <a:rPr lang="ru-RU" sz="2200" dirty="0" smtClean="0"/>
              <a:t>портфолио</a:t>
            </a:r>
            <a:r>
              <a:rPr lang="ru-RU" sz="2200" dirty="0"/>
              <a:t>; </a:t>
            </a:r>
            <a:endParaRPr lang="ru-RU" sz="2200" dirty="0" smtClean="0"/>
          </a:p>
          <a:p>
            <a:r>
              <a:rPr lang="ru-RU" sz="2200" dirty="0" smtClean="0"/>
              <a:t>социальная </a:t>
            </a:r>
            <a:r>
              <a:rPr lang="ru-RU" sz="2200" dirty="0"/>
              <a:t>и </a:t>
            </a:r>
            <a:r>
              <a:rPr lang="ru-RU" sz="2200" dirty="0" smtClean="0"/>
              <a:t>профессиональная </a:t>
            </a:r>
            <a:r>
              <a:rPr lang="ru-RU" sz="2200" b="1" dirty="0" smtClean="0"/>
              <a:t>практика</a:t>
            </a:r>
            <a:r>
              <a:rPr lang="ru-RU" sz="2200" dirty="0" smtClean="0"/>
              <a:t>; </a:t>
            </a:r>
          </a:p>
          <a:p>
            <a:r>
              <a:rPr lang="ru-RU" sz="2200" dirty="0" smtClean="0"/>
              <a:t>поддержка </a:t>
            </a:r>
            <a:r>
              <a:rPr lang="ru-RU" sz="2200" b="1" dirty="0"/>
              <a:t>эффективного взросления </a:t>
            </a:r>
            <a:r>
              <a:rPr lang="ru-RU" sz="2200" dirty="0" smtClean="0"/>
              <a:t>обучающихся</a:t>
            </a:r>
            <a:endParaRPr lang="ru-RU" sz="2200" dirty="0"/>
          </a:p>
          <a:p>
            <a:pPr marL="0" indent="0">
              <a:buNone/>
            </a:pPr>
            <a:r>
              <a:rPr lang="ru-RU" sz="2200" b="1" dirty="0"/>
              <a:t> </a:t>
            </a:r>
            <a:r>
              <a:rPr lang="ru-RU" sz="2200" b="1" dirty="0" smtClean="0"/>
              <a:t>                                   При </a:t>
            </a:r>
            <a:r>
              <a:rPr lang="ru-RU" sz="2200" b="1" dirty="0"/>
              <a:t>каких условиях услуга будет востребована?</a:t>
            </a:r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16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Тьюторское</a:t>
            </a:r>
            <a:r>
              <a:rPr lang="ru-RU" sz="3200" b="1" dirty="0" smtClean="0"/>
              <a:t> сопровождение и управление школой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2928" y="2133600"/>
            <a:ext cx="8131684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2200" i="1" dirty="0"/>
              <a:t>Основные задачи управления в школе:</a:t>
            </a:r>
            <a:endParaRPr lang="ru-RU" sz="2200" dirty="0"/>
          </a:p>
          <a:p>
            <a:pPr lvl="0">
              <a:lnSpc>
                <a:spcPct val="200000"/>
              </a:lnSpc>
            </a:pPr>
            <a:r>
              <a:rPr lang="ru-RU" sz="2200" dirty="0"/>
              <a:t> создание условий для </a:t>
            </a:r>
            <a:r>
              <a:rPr lang="ru-RU" sz="2200" dirty="0" err="1"/>
              <a:t>тьюторских</a:t>
            </a:r>
            <a:r>
              <a:rPr lang="ru-RU" sz="2200" dirty="0"/>
              <a:t> проектов;</a:t>
            </a:r>
          </a:p>
          <a:p>
            <a:pPr lvl="0">
              <a:lnSpc>
                <a:spcPct val="200000"/>
              </a:lnSpc>
            </a:pPr>
            <a:r>
              <a:rPr lang="ru-RU" sz="2200" dirty="0"/>
              <a:t>организация пространства общения, анализа и рефлексии </a:t>
            </a:r>
            <a:r>
              <a:rPr lang="ru-RU" sz="2200" dirty="0" err="1"/>
              <a:t>тьюторами</a:t>
            </a:r>
            <a:r>
              <a:rPr lang="ru-RU" sz="2200" dirty="0"/>
              <a:t> своей работы;</a:t>
            </a:r>
          </a:p>
          <a:p>
            <a:pPr lvl="0">
              <a:lnSpc>
                <a:spcPct val="200000"/>
              </a:lnSpc>
            </a:pPr>
            <a:r>
              <a:rPr lang="ru-RU" sz="2200" dirty="0"/>
              <a:t> оформление функционала </a:t>
            </a:r>
            <a:r>
              <a:rPr lang="ru-RU" sz="2200" dirty="0" err="1" smtClean="0"/>
              <a:t>тьютора</a:t>
            </a:r>
            <a:r>
              <a:rPr lang="ru-RU" sz="2200" dirty="0" smtClean="0"/>
              <a:t>/педагога с </a:t>
            </a:r>
            <a:r>
              <a:rPr lang="ru-RU" sz="2200" dirty="0" err="1" smtClean="0"/>
              <a:t>тьюторской</a:t>
            </a:r>
            <a:r>
              <a:rPr lang="ru-RU" sz="2200" dirty="0" smtClean="0"/>
              <a:t> позицией.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59462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441</TotalTime>
  <Words>704</Words>
  <Application>Microsoft Office PowerPoint</Application>
  <PresentationFormat>Широкоэкранный</PresentationFormat>
  <Paragraphs>135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Легкий дым</vt:lpstr>
      <vt:lpstr>    Условия развития тьюторской позиции педагога </vt:lpstr>
      <vt:lpstr>Презентация PowerPoint</vt:lpstr>
      <vt:lpstr>Варианты нормативно-правового оформления тьюторской деятельности </vt:lpstr>
      <vt:lpstr>Отражение деятельности тьюторов в локальных актах</vt:lpstr>
      <vt:lpstr>Тьюторство – это </vt:lpstr>
      <vt:lpstr>Основные направления услуги</vt:lpstr>
      <vt:lpstr>Презентация PowerPoint</vt:lpstr>
      <vt:lpstr>Презентация PowerPoint</vt:lpstr>
      <vt:lpstr>Тьюторское сопровождение и управление школой</vt:lpstr>
      <vt:lpstr>Проект как организационное условие развития тьюторской позиции педагога</vt:lpstr>
      <vt:lpstr>Обеспеченность ресурсами:</vt:lpstr>
      <vt:lpstr>«Выращивание» новых ценностей</vt:lpstr>
      <vt:lpstr>Возможные результаты проекта</vt:lpstr>
      <vt:lpstr>Используемые образовательные и социальные технологии</vt:lpstr>
      <vt:lpstr>Возможные риски и пути их устранения</vt:lpstr>
      <vt:lpstr>Возможности профессионального роста</vt:lpstr>
      <vt:lpstr>Этапы организации само-деятельности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Условия развития тьюторской позиции педагога</dc:title>
  <dc:creator>Пользователь Windows</dc:creator>
  <cp:lastModifiedBy>Пользователь Windows</cp:lastModifiedBy>
  <cp:revision>20</cp:revision>
  <dcterms:created xsi:type="dcterms:W3CDTF">2017-09-07T14:17:32Z</dcterms:created>
  <dcterms:modified xsi:type="dcterms:W3CDTF">2017-09-22T10:26:53Z</dcterms:modified>
</cp:coreProperties>
</file>