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59" r:id="rId6"/>
    <p:sldId id="262" r:id="rId7"/>
    <p:sldId id="260" r:id="rId8"/>
    <p:sldId id="261" r:id="rId9"/>
    <p:sldId id="268" r:id="rId10"/>
    <p:sldId id="269" r:id="rId11"/>
    <p:sldId id="266" r:id="rId12"/>
    <p:sldId id="263" r:id="rId13"/>
    <p:sldId id="270" r:id="rId14"/>
    <p:sldId id="26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EDF18-3647-40F3-9124-526631D60C2C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1DFBB-EC57-46D6-81D7-C9C4D20899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8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8468F0-5B92-4F4A-8BBC-D088C3DD7E29}" type="datetimeFigureOut">
              <a:rPr lang="ru-RU" smtClean="0"/>
              <a:pPr/>
              <a:t>27.09.2017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36E9075-D963-4DD5-BE8F-E197389ABC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357430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Модель </a:t>
            </a:r>
          </a:p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программы внеурочной деятельности </a:t>
            </a:r>
          </a:p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«Ориентир»</a:t>
            </a:r>
          </a:p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(развитие личности  ребенка</a:t>
            </a:r>
          </a:p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 А.А.Ухтомскому)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>
                  <a:lumMod val="9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28604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Г. Рыбинск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МОУ СОШ №32 имени академика А.А.Ухтомского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585789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Автор М.В.Володина.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00042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Инструментарий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1439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/>
              <a:t>Метод положительного примера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Проектная деятельность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Организация работы малыми группами</a:t>
            </a:r>
          </a:p>
          <a:p>
            <a:pPr marL="342900" lvl="0" indent="-342900">
              <a:buFontTx/>
              <a:buAutoNum type="arabicPeriod"/>
            </a:pPr>
            <a:r>
              <a:rPr lang="ru-RU" sz="3200" b="1" dirty="0" smtClean="0"/>
              <a:t>Методы стимуляции познавательного интереса и творческого мышления: *проблемный диалог, </a:t>
            </a:r>
          </a:p>
          <a:p>
            <a:pPr lvl="0"/>
            <a:r>
              <a:rPr lang="ru-RU" sz="3200" b="1" dirty="0"/>
              <a:t> </a:t>
            </a:r>
            <a:r>
              <a:rPr lang="ru-RU" sz="3200" b="1" dirty="0" smtClean="0"/>
              <a:t>   *учебное сотрудничество,   </a:t>
            </a:r>
          </a:p>
          <a:p>
            <a:pPr lvl="0"/>
            <a:r>
              <a:rPr lang="ru-RU" sz="3200" b="1" dirty="0" smtClean="0"/>
              <a:t>    *дидактическая игра, </a:t>
            </a:r>
          </a:p>
          <a:p>
            <a:pPr lvl="0"/>
            <a:r>
              <a:rPr lang="ru-RU" sz="3200" b="1" dirty="0" smtClean="0"/>
              <a:t>    *эвристический метод.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lang="ru-RU" sz="36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ормирование доминанты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Демонстрация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эталона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(герой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книги, мультфильма, выдающийся спортсмен, знаменитый земляк, герой войны, труда, ученый, музыкант и т.д.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подобных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социокультурных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образцах общество должно воспитывать в детях идеи и идеалы естественных законов бытия человека, высших социальных и духовных ориентиров человеческого общежития. Идеалы, по Ухтомскому, это ведущие образы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предвкушаемой, предвидимой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человеком реальности, строительство которых всегда связано с верой человека в возможность существования или осуществления чего-либо)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появление доминанты под влиянием внешнего раздражителя.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Осмысление эталона и проецирование на себя; определение целей и задач деятельности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закрепление и развитие доминанты.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Выбор поведенческой модели в соответствии с возникшей доминантой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связь между доминантой и внешними раздражителями.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Программа внеурочной деятельности «Ориентир»</a:t>
            </a:r>
          </a:p>
          <a:p>
            <a:pPr algn="ctr"/>
            <a:r>
              <a:rPr lang="ru-RU" sz="2400" b="1" dirty="0" smtClean="0"/>
              <a:t>(развитие личности ребенка по А.А.Ухтомскому)</a:t>
            </a:r>
            <a:endParaRPr lang="ru-RU" sz="2400" b="1" dirty="0"/>
          </a:p>
        </p:txBody>
      </p:sp>
      <p:sp>
        <p:nvSpPr>
          <p:cNvPr id="3" name="Выноска 1 2"/>
          <p:cNvSpPr/>
          <p:nvPr/>
        </p:nvSpPr>
        <p:spPr>
          <a:xfrm>
            <a:off x="142844" y="2500306"/>
            <a:ext cx="1714512" cy="4071966"/>
          </a:xfrm>
          <a:prstGeom prst="borderCallout1">
            <a:avLst>
              <a:gd name="adj1" fmla="val -1712"/>
              <a:gd name="adj2" fmla="val 50024"/>
              <a:gd name="adj3" fmla="val -31568"/>
              <a:gd name="adj4" fmla="val 13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4" name="Выноска 1 3"/>
          <p:cNvSpPr/>
          <p:nvPr/>
        </p:nvSpPr>
        <p:spPr>
          <a:xfrm>
            <a:off x="1928794" y="2500306"/>
            <a:ext cx="1785950" cy="4071966"/>
          </a:xfrm>
          <a:prstGeom prst="borderCallout1">
            <a:avLst>
              <a:gd name="adj1" fmla="val -1712"/>
              <a:gd name="adj2" fmla="val 50024"/>
              <a:gd name="adj3" fmla="val -31568"/>
              <a:gd name="adj4" fmla="val 13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5" name="Выноска 1 4"/>
          <p:cNvSpPr/>
          <p:nvPr/>
        </p:nvSpPr>
        <p:spPr>
          <a:xfrm>
            <a:off x="3786182" y="2500306"/>
            <a:ext cx="1714512" cy="4071966"/>
          </a:xfrm>
          <a:prstGeom prst="borderCallout1">
            <a:avLst>
              <a:gd name="adj1" fmla="val -1712"/>
              <a:gd name="adj2" fmla="val 50024"/>
              <a:gd name="adj3" fmla="val -31867"/>
              <a:gd name="adj4" fmla="val 50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носка 1 5"/>
          <p:cNvSpPr/>
          <p:nvPr/>
        </p:nvSpPr>
        <p:spPr>
          <a:xfrm>
            <a:off x="5572132" y="2500306"/>
            <a:ext cx="1643074" cy="4071966"/>
          </a:xfrm>
          <a:prstGeom prst="borderCallout1">
            <a:avLst>
              <a:gd name="adj1" fmla="val -1712"/>
              <a:gd name="adj2" fmla="val 50024"/>
              <a:gd name="adj3" fmla="val -31568"/>
              <a:gd name="adj4" fmla="val -3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 1 6"/>
          <p:cNvSpPr/>
          <p:nvPr/>
        </p:nvSpPr>
        <p:spPr>
          <a:xfrm>
            <a:off x="7286644" y="2500306"/>
            <a:ext cx="1714512" cy="4071966"/>
          </a:xfrm>
          <a:prstGeom prst="borderCallout1">
            <a:avLst>
              <a:gd name="adj1" fmla="val -1712"/>
              <a:gd name="adj2" fmla="val 50024"/>
              <a:gd name="adj3" fmla="val -33065"/>
              <a:gd name="adj4" fmla="val -37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14282" y="2500306"/>
            <a:ext cx="171451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Духовно-нравственное направление: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Образовательная программа Мемориального Дома-музея академика А.А.Ухтомского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Библиотечные уроки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Краеведческая программа «Мой город»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Коллективные проекты и творческие дела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000232" y="2500306"/>
            <a:ext cx="17145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Общеинтеллектуальное  направление: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Образовательная программа Мемориального Дома-музея академика А.А.Ухтомского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Библиотечные уроки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Программа развития творческого мышления и познавательных способностей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Интеллектуальные конкурсы и олимпиады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2500306"/>
            <a:ext cx="1714512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Общекультурное  направление: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Образовательная программа Мемориального Дома-музея академика А.А.Ухтомского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Библиотечные уроки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Экскурсии, посещение театров, кинотеатров, выставок и т.д.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Коллективные проекты и творческие дела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72132" y="2500306"/>
            <a:ext cx="171451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Социальное  направление:</a:t>
            </a:r>
          </a:p>
          <a:p>
            <a:endParaRPr lang="ru-RU" dirty="0" smtClean="0"/>
          </a:p>
          <a:p>
            <a:pPr marL="228600" indent="-228600">
              <a:buAutoNum type="arabicPeriod"/>
            </a:pPr>
            <a:r>
              <a:rPr lang="ru-RU" sz="1200" dirty="0" smtClean="0"/>
              <a:t>Образовательная программа Мемориального Дома-музея академика А.А.Ухтомского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Библиотечные уроки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Участие в социальных проектах и акциях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8082" y="2500306"/>
            <a:ext cx="1643074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/>
              <a:t>Оздоровительное  направление: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Образовательная программа Мемориального Дома-музея академика А.А.Ухтомского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Библиотечные уроки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Программа «Азбука здоровья»</a:t>
            </a:r>
          </a:p>
          <a:p>
            <a:pPr marL="228600" indent="-228600">
              <a:buAutoNum type="arabicPeriod"/>
            </a:pPr>
            <a:r>
              <a:rPr lang="ru-RU" sz="1200" dirty="0" smtClean="0"/>
              <a:t>Участие в спортивных конкурсах и соревнованиях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1142984"/>
            <a:ext cx="83582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Цель программы: создание комфортной эмоциональной среды для формирования доминантной потребности детей в духовно-нравственном, интеллектуальном, культурном развитии, здоровом образе жизни и социализации.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Рабочая программа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по курсу внеурочной деятельности ОДД «Калейдоскоп»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духовно-нравственного направления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1 класс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на 2017 – 2018 учебный год.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1410355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u="sng" dirty="0" smtClean="0"/>
              <a:t>Ценностные ориентиры содержания курса по А.А.Ухтомскому.</a:t>
            </a:r>
            <a:endParaRPr lang="ru-RU" sz="1400" dirty="0" smtClean="0"/>
          </a:p>
          <a:p>
            <a:r>
              <a:rPr lang="ru-RU" sz="1400" dirty="0" smtClean="0"/>
              <a:t>             Программа «Калейдоскоп» - </a:t>
            </a:r>
            <a:r>
              <a:rPr lang="ru-RU" sz="1400" dirty="0" err="1" smtClean="0"/>
              <a:t>мультиблоковая</a:t>
            </a:r>
            <a:r>
              <a:rPr lang="ru-RU" sz="1400" dirty="0" smtClean="0"/>
              <a:t>, т.е. охватывает все пять направлений внеурочной деятельности, приоритетным является духовно-нравственное направление. В процессе библиотечных занятий дети знакомятся с лучшими произведениями русских и зарубежных писателей, участвуют в викторинах и конкурсах, способствующих развитию познавательного интереса. Образовательная программа Мемориального Дома-музея А.А.Ухтомского знакомит детей с жизнью нашего великого земляка, а также с историей нашего города. </a:t>
            </a:r>
          </a:p>
          <a:p>
            <a:r>
              <a:rPr lang="ru-RU" sz="1400" dirty="0" smtClean="0"/>
              <a:t>              Программа предусматривает реализацию творческих проектов и коллективных творческих дел, в процессе которой дети учатся общаться друг с другом, приобретают коммуникативные навыки в совместной деятельности.</a:t>
            </a:r>
          </a:p>
          <a:p>
            <a:r>
              <a:rPr lang="ru-RU" sz="1400" dirty="0" smtClean="0"/>
              <a:t>              Экскурсии, включенные в программу курса,  являются  эффективным средством комплексного воздействия на формирование личности школьника. Познавательный интерес, потребность получать новые знания формируются, если постоянно заботиться о расширении кругозора ребенка – прогулки, знакомства с памятными местами. Экскурсия как живая, непосредственная форма общения развивает эмоциональную отзывчивость, закладывает основы нравственного облика. Правильная организация наблюдений способствует формированию таких важных качеств школьника, как наблюдательность и внимание, которые способствуют обогащению знаний об окружающем мире.</a:t>
            </a:r>
          </a:p>
          <a:p>
            <a:r>
              <a:rPr lang="ru-RU" sz="1400" dirty="0" smtClean="0"/>
              <a:t>               Ведущий метод программы – метод положительного примера. «Эталонами жизни» для детей выступают:</a:t>
            </a:r>
          </a:p>
          <a:p>
            <a:r>
              <a:rPr lang="ru-RU" sz="1400" dirty="0" smtClean="0"/>
              <a:t>- личность академика А.А.Ухтомского;</a:t>
            </a:r>
          </a:p>
          <a:p>
            <a:r>
              <a:rPr lang="ru-RU" sz="1400" dirty="0" smtClean="0"/>
              <a:t>- герои произведений детской литературы;</a:t>
            </a:r>
          </a:p>
          <a:p>
            <a:r>
              <a:rPr lang="ru-RU" sz="1400" dirty="0" smtClean="0"/>
              <a:t>- герои ВОВ и труда;</a:t>
            </a:r>
          </a:p>
          <a:p>
            <a:pPr>
              <a:buFontTx/>
              <a:buChar char="-"/>
            </a:pPr>
            <a:r>
              <a:rPr lang="ru-RU" sz="1400" dirty="0" smtClean="0"/>
              <a:t>спортсмены и люди искусства – музыканты, художники, скульпторы, писатели.</a:t>
            </a:r>
          </a:p>
          <a:p>
            <a:r>
              <a:rPr lang="ru-RU" sz="1400" dirty="0" smtClean="0"/>
              <a:t>                Основная форма работы над проектом и КТД – групповая.</a:t>
            </a:r>
          </a:p>
          <a:p>
            <a:pPr>
              <a:buFontTx/>
              <a:buChar char="-"/>
            </a:pPr>
            <a:endParaRPr lang="ru-R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44" y="1071546"/>
            <a:ext cx="600076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«Нам надо из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самоудовлетворенных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 своей логике теорий о человеке выйти к самому человеку во всей его конкретности </a:t>
            </a:r>
            <a:r>
              <a:rPr lang="ru-RU" sz="2400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реальности,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поставить доминанту на живое лицо, в каждом отдельном случае единственное, данное нам в жизни только раз и никогда не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повторимое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никем не заменимое»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Arial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                               А.А.Ухтомский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3" name="Picture 3" descr="http://www.museum.ru/imgB.asp?486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9101" y="214290"/>
            <a:ext cx="291789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000372"/>
            <a:ext cx="75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900igr.net/up/datas/83778/0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001054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26" y="428604"/>
            <a:ext cx="87868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Технология </a:t>
            </a:r>
            <a:r>
              <a:rPr lang="ru-RU" sz="2000" b="1" dirty="0" err="1" smtClean="0"/>
              <a:t>саморазвивающего</a:t>
            </a:r>
            <a:r>
              <a:rPr lang="ru-RU" sz="2000" b="1" dirty="0" smtClean="0"/>
              <a:t> (по Г.К. </a:t>
            </a:r>
            <a:r>
              <a:rPr lang="ru-RU" sz="2000" b="1" dirty="0" err="1" smtClean="0"/>
              <a:t>Селевко</a:t>
            </a:r>
            <a:r>
              <a:rPr lang="ru-RU" sz="2000" b="1" dirty="0" smtClean="0"/>
              <a:t>) обучения. </a:t>
            </a:r>
          </a:p>
          <a:p>
            <a:pPr algn="ctr"/>
            <a:endParaRPr lang="ru-RU" sz="2000" b="1" dirty="0"/>
          </a:p>
          <a:p>
            <a:r>
              <a:rPr lang="ru-RU" sz="2000" b="1" dirty="0"/>
              <a:t>Д</a:t>
            </a:r>
            <a:r>
              <a:rPr lang="ru-RU" sz="2000" b="1" dirty="0" smtClean="0"/>
              <a:t>еятельность ребенка организуется не только как удовлетворение познавательной потребности, но и целого ряда других потребностей саморазвития личности:</a:t>
            </a:r>
          </a:p>
          <a:p>
            <a:r>
              <a:rPr lang="ru-RU" sz="2000" b="1" dirty="0" smtClean="0"/>
              <a:t>• </a:t>
            </a:r>
            <a:r>
              <a:rPr lang="ru-RU" sz="2000" b="1" dirty="0" smtClean="0">
                <a:solidFill>
                  <a:srgbClr val="FFFF00"/>
                </a:solidFill>
              </a:rPr>
              <a:t>в самоутверждении </a:t>
            </a:r>
            <a:r>
              <a:rPr lang="ru-RU" sz="2000" b="1" dirty="0" smtClean="0"/>
              <a:t>(самовоспитание, самообразование, самоопределение, свобода выбора);</a:t>
            </a:r>
          </a:p>
          <a:p>
            <a:r>
              <a:rPr lang="ru-RU" sz="2000" b="1" dirty="0" smtClean="0"/>
              <a:t>• </a:t>
            </a:r>
            <a:r>
              <a:rPr lang="ru-RU" sz="2000" b="1" dirty="0" smtClean="0">
                <a:solidFill>
                  <a:srgbClr val="FFFF00"/>
                </a:solidFill>
              </a:rPr>
              <a:t>в самовыражении </a:t>
            </a:r>
            <a:r>
              <a:rPr lang="ru-RU" sz="2000" b="1" dirty="0" smtClean="0"/>
              <a:t>(общение, творчество и </a:t>
            </a:r>
            <a:r>
              <a:rPr lang="ru-RU" sz="2000" b="1" dirty="0" err="1" smtClean="0"/>
              <a:t>самотворчество</a:t>
            </a:r>
            <a:r>
              <a:rPr lang="ru-RU" sz="2000" b="1" dirty="0" smtClean="0"/>
              <a:t>, поиск, выявление своих способностей и сил);</a:t>
            </a:r>
          </a:p>
          <a:p>
            <a:r>
              <a:rPr lang="ru-RU" sz="2000" b="1" dirty="0" smtClean="0"/>
              <a:t>• </a:t>
            </a:r>
            <a:r>
              <a:rPr lang="ru-RU" sz="2000" b="1" dirty="0" smtClean="0">
                <a:solidFill>
                  <a:srgbClr val="FFFF00"/>
                </a:solidFill>
              </a:rPr>
              <a:t>в защищенности </a:t>
            </a:r>
            <a:r>
              <a:rPr lang="ru-RU" sz="2000" b="1" dirty="0" smtClean="0"/>
              <a:t>(самоопределение, профориентация, саморегуляция, коллективная деятельность);</a:t>
            </a:r>
          </a:p>
          <a:p>
            <a:r>
              <a:rPr lang="ru-RU" sz="2000" b="1" dirty="0" smtClean="0"/>
              <a:t>• </a:t>
            </a:r>
            <a:r>
              <a:rPr lang="ru-RU" sz="2000" b="1" dirty="0" smtClean="0">
                <a:solidFill>
                  <a:srgbClr val="FFFF00"/>
                </a:solidFill>
              </a:rPr>
              <a:t>в </a:t>
            </a:r>
            <a:r>
              <a:rPr lang="ru-RU" sz="2000" b="1" dirty="0" err="1" smtClean="0">
                <a:solidFill>
                  <a:srgbClr val="FFFF00"/>
                </a:solidFill>
              </a:rPr>
              <a:t>самоактуализации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smtClean="0"/>
              <a:t>(достижение личных и социальных целей, подготовка себя к адаптации в социуме, социальные пробы).</a:t>
            </a:r>
          </a:p>
          <a:p>
            <a:r>
              <a:rPr lang="ru-RU" sz="2000" b="1" u="sng" dirty="0" smtClean="0"/>
              <a:t>Целью и средством в педагогическом процессе</a:t>
            </a:r>
            <a:r>
              <a:rPr lang="ru-RU" sz="2000" b="1" dirty="0" smtClean="0"/>
              <a:t> становится доминанта </a:t>
            </a:r>
            <a:r>
              <a:rPr lang="ru-RU" sz="2000" b="1" dirty="0" smtClean="0">
                <a:solidFill>
                  <a:srgbClr val="FFFF00"/>
                </a:solidFill>
              </a:rPr>
              <a:t>самосовершенствования личности</a:t>
            </a:r>
            <a:r>
              <a:rPr lang="ru-RU" sz="2000" b="1" dirty="0" smtClean="0"/>
              <a:t>, включающая в себя установки на </a:t>
            </a:r>
            <a:r>
              <a:rPr lang="ru-RU" sz="2000" b="1" dirty="0" smtClean="0">
                <a:solidFill>
                  <a:srgbClr val="FFFF00"/>
                </a:solidFill>
              </a:rPr>
              <a:t>самообразование, на самовоспитание, на самоутверждение, самоопределение, </a:t>
            </a:r>
            <a:r>
              <a:rPr lang="ru-RU" sz="2000" b="1" dirty="0" err="1" smtClean="0">
                <a:solidFill>
                  <a:srgbClr val="FFFF00"/>
                </a:solidFill>
              </a:rPr>
              <a:t>саморегуляцию</a:t>
            </a:r>
            <a:r>
              <a:rPr lang="ru-RU" sz="2000" b="1" dirty="0" smtClean="0">
                <a:solidFill>
                  <a:srgbClr val="FFFF00"/>
                </a:solidFill>
              </a:rPr>
              <a:t> и </a:t>
            </a:r>
            <a:r>
              <a:rPr lang="ru-RU" sz="2000" b="1" dirty="0" err="1" smtClean="0">
                <a:solidFill>
                  <a:srgbClr val="FFFF00"/>
                </a:solidFill>
              </a:rPr>
              <a:t>самоактуализацию</a:t>
            </a:r>
            <a:r>
              <a:rPr lang="ru-RU" sz="2000" b="1" dirty="0" smtClean="0">
                <a:solidFill>
                  <a:srgbClr val="FFFF00"/>
                </a:solidFill>
              </a:rPr>
              <a:t>. 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42926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Эгоизм — начало самоутверждения и самоуспокоенность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в конце концов, приводят к духу гордости, который по Христу нужно изгонять в первую голову».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50006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«Пока есть общее дело с людьми, пока мы чувствуем, что живем вместе, есть вера в жизнь, в ее ценность для нас и в нашу ценность для нее. Пока нас не разъединяют наши узенькие, самоуверенные понимания, мы вместе, мы в общем деле, и мы счастливы тем, что мы вместе! Но вот он, наш роковой разъединитель, - 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смешной и жалкий в своей самоуверенности человечек с законченною определенностью во взглядах, с безапелляционной уверенностью в своих взглядах на мир, на встречаемых людей, на себя самого!» </a:t>
            </a:r>
          </a:p>
        </p:txBody>
      </p:sp>
      <p:pic>
        <p:nvPicPr>
          <p:cNvPr id="24578" name="Picture 2" descr="http://2yx.ru/star/img/uhtom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28604"/>
            <a:ext cx="3536181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26" y="2910766"/>
            <a:ext cx="8786874" cy="394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«Популярная европейская мысль, убежденная в том, что призвана строить истину для себя и по своим интересам, кончает тем, что приходит к отрицанию возможности знать кого-либо, кроме своей эгоцентрической личности; нельзя знать другого, нельзя понимать друга; неизбежен принципиальный солипсизм. О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ставь, маленький и узенький человечек, твою самоуверенность в твоих пониманиях, раскрой лучше твое сердце тому, что выше и больше, чем ты, - твоим встреченным братьям прежде всего.»</a:t>
            </a:r>
            <a:endParaRPr kumimoji="0" lang="ru-RU" sz="105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5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«Ибо ведь тот, кто окончательно 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доволен своими пониманиями, доволен собою и будет утверждать самого себя, судить и осуждать другого: и тогда будет естественно закрываться и уходить от этого другого! У самодовольного нет друга!</a:t>
            </a: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15363" name="Picture 3" descr="http://ic.pics.livejournal.com/teterevv/38089018/234626/234626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28604"/>
            <a:ext cx="3214678" cy="2594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42910" y="3571876"/>
            <a:ext cx="814393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Я думаю, что настоящее счастье человечества</a:t>
            </a:r>
            <a:b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</a:b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будет возможно в самом деле только после того, как будущий человек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сможет воспитать в себе способность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переключения в жизнь другого человека,</a:t>
            </a:r>
            <a:r>
              <a:rPr kumimoji="0" lang="ru-RU" sz="2400" b="1" i="1" u="sng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 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</a:rPr>
              <a:t>когда воспитывается в каждом из нас доминанта на лицо другого.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Алексей Алексеевич Ухтомский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1" name="Picture 3" descr="http://www.bogoslov.ru/data/242/225/1234/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85728"/>
            <a:ext cx="2857520" cy="3295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2153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Технология </a:t>
            </a:r>
            <a:r>
              <a:rPr lang="ru-RU" sz="2800" b="1" dirty="0" err="1" smtClean="0"/>
              <a:t>Г.К.Селевко</a:t>
            </a:r>
            <a:r>
              <a:rPr lang="ru-RU" sz="2800" b="1" dirty="0" smtClean="0"/>
              <a:t>:</a:t>
            </a:r>
          </a:p>
          <a:p>
            <a:endParaRPr lang="ru-RU" sz="2800" b="1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Дублирование  содержания  учебных предметов, таких  как  литературное  чтение, окружающий  мир.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Отсутствие системы контрольно-измерительных материалов и критериев оценивания.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Узкая направленность программы для начальной школы.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Классно-урочная форма занятий.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57166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FFFF00"/>
                </a:solidFill>
              </a:rPr>
              <a:t>Учение А.А.Ухтомского</a:t>
            </a:r>
            <a:endParaRPr lang="ru-RU" sz="3200" b="1" u="sng" dirty="0">
              <a:solidFill>
                <a:srgbClr val="FFFF00"/>
              </a:solidFill>
            </a:endParaRPr>
          </a:p>
        </p:txBody>
      </p:sp>
      <p:sp>
        <p:nvSpPr>
          <p:cNvPr id="20" name="Выноска 1 19"/>
          <p:cNvSpPr/>
          <p:nvPr/>
        </p:nvSpPr>
        <p:spPr>
          <a:xfrm rot="10800000">
            <a:off x="142844" y="1071546"/>
            <a:ext cx="3000396" cy="1714512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Выноска 1 21"/>
          <p:cNvSpPr/>
          <p:nvPr/>
        </p:nvSpPr>
        <p:spPr>
          <a:xfrm>
            <a:off x="3203848" y="4857760"/>
            <a:ext cx="2592288" cy="1785950"/>
          </a:xfrm>
          <a:prstGeom prst="borderCallout1">
            <a:avLst>
              <a:gd name="adj1" fmla="val 1586"/>
              <a:gd name="adj2" fmla="val 50452"/>
              <a:gd name="adj3" fmla="val -196063"/>
              <a:gd name="adj4" fmla="val 52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Выноска 1 22"/>
          <p:cNvSpPr/>
          <p:nvPr/>
        </p:nvSpPr>
        <p:spPr>
          <a:xfrm flipH="1">
            <a:off x="214282" y="4929198"/>
            <a:ext cx="2928958" cy="1785950"/>
          </a:xfrm>
          <a:prstGeom prst="borderCallout1">
            <a:avLst>
              <a:gd name="adj1" fmla="val 464"/>
              <a:gd name="adj2" fmla="val 2445"/>
              <a:gd name="adj3" fmla="val -219274"/>
              <a:gd name="adj4" fmla="val -47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1 23"/>
          <p:cNvSpPr/>
          <p:nvPr/>
        </p:nvSpPr>
        <p:spPr>
          <a:xfrm>
            <a:off x="5929322" y="4857760"/>
            <a:ext cx="3000396" cy="1785950"/>
          </a:xfrm>
          <a:prstGeom prst="borderCallout1">
            <a:avLst>
              <a:gd name="adj1" fmla="val 4731"/>
              <a:gd name="adj2" fmla="val 1463"/>
              <a:gd name="adj3" fmla="val -222004"/>
              <a:gd name="adj4" fmla="val -433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Выноска 1 24"/>
          <p:cNvSpPr/>
          <p:nvPr/>
        </p:nvSpPr>
        <p:spPr>
          <a:xfrm>
            <a:off x="5929322" y="2928934"/>
            <a:ext cx="2928958" cy="1785950"/>
          </a:xfrm>
          <a:prstGeom prst="borderCallout1">
            <a:avLst>
              <a:gd name="adj1" fmla="val 18750"/>
              <a:gd name="adj2" fmla="val -8333"/>
              <a:gd name="adj3" fmla="val -107317"/>
              <a:gd name="adj4" fmla="val -395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Выноска 1 25"/>
          <p:cNvSpPr/>
          <p:nvPr/>
        </p:nvSpPr>
        <p:spPr>
          <a:xfrm rot="10800000">
            <a:off x="142844" y="2928934"/>
            <a:ext cx="3000396" cy="1857388"/>
          </a:xfrm>
          <a:prstGeom prst="borderCallout1">
            <a:avLst>
              <a:gd name="adj1" fmla="val 79194"/>
              <a:gd name="adj2" fmla="val -6488"/>
              <a:gd name="adj3" fmla="val 215981"/>
              <a:gd name="adj4" fmla="val -43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Выноска 1 26"/>
          <p:cNvSpPr/>
          <p:nvPr/>
        </p:nvSpPr>
        <p:spPr>
          <a:xfrm rot="10800000" flipH="1">
            <a:off x="5929322" y="1071546"/>
            <a:ext cx="2928958" cy="1714512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42844" y="1500174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я</a:t>
            </a:r>
            <a:r>
              <a:rPr lang="ru-RU" sz="2400" b="1" dirty="0" smtClean="0"/>
              <a:t>ркая этическая направленность</a:t>
            </a:r>
            <a:endParaRPr lang="ru-RU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14282" y="5357826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«эталоны жизни»</a:t>
            </a:r>
            <a:endParaRPr lang="ru-RU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4282" y="3500438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«Опыт отцов»</a:t>
            </a:r>
            <a:endParaRPr lang="ru-RU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000760" y="514351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«стремление </a:t>
            </a:r>
            <a:r>
              <a:rPr lang="ru-RU" sz="2400" b="1" dirty="0"/>
              <a:t>знать, знать все больше и </a:t>
            </a:r>
            <a:r>
              <a:rPr lang="ru-RU" sz="2400" b="1" dirty="0" smtClean="0"/>
              <a:t>глубже»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929322" y="3429000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«смысл и красота» </a:t>
            </a:r>
          </a:p>
          <a:p>
            <a:r>
              <a:rPr lang="ru-RU" sz="2400" b="1" dirty="0" smtClean="0"/>
              <a:t>           жизни</a:t>
            </a:r>
            <a:endParaRPr lang="ru-RU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929322" y="157161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м</a:t>
            </a:r>
            <a:r>
              <a:rPr lang="ru-RU" sz="2400" b="1" dirty="0" smtClean="0"/>
              <a:t>ежличностные, социальные отношения</a:t>
            </a:r>
            <a:endParaRPr lang="ru-RU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303442" y="5034661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«от самоудовлетворенных теорий – к человеку»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k-t.ru/studopedia/baza11/3897298041858.files/image11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5926"/>
            <a:ext cx="685804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6913" y="642918"/>
            <a:ext cx="9027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Times New Roman" pitchFamily="18" charset="0"/>
              </a:rPr>
              <a:t>Механизм формирования доминанты по А.А.Ухтомскому: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381</TotalTime>
  <Words>1118</Words>
  <Application>Microsoft Office PowerPoint</Application>
  <PresentationFormat>Экран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Марина</cp:lastModifiedBy>
  <cp:revision>28</cp:revision>
  <dcterms:created xsi:type="dcterms:W3CDTF">2017-06-22T10:02:17Z</dcterms:created>
  <dcterms:modified xsi:type="dcterms:W3CDTF">2017-09-27T08:45:39Z</dcterms:modified>
</cp:coreProperties>
</file>