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5"/>
  </p:notesMasterIdLst>
  <p:sldIdLst>
    <p:sldId id="256" r:id="rId2"/>
    <p:sldId id="288" r:id="rId3"/>
    <p:sldId id="292" r:id="rId4"/>
    <p:sldId id="304" r:id="rId5"/>
    <p:sldId id="296" r:id="rId6"/>
    <p:sldId id="293" r:id="rId7"/>
    <p:sldId id="295" r:id="rId8"/>
    <p:sldId id="309" r:id="rId9"/>
    <p:sldId id="306" r:id="rId10"/>
    <p:sldId id="301" r:id="rId11"/>
    <p:sldId id="300" r:id="rId12"/>
    <p:sldId id="310" r:id="rId13"/>
    <p:sldId id="302" r:id="rId1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252"/>
    <a:srgbClr val="FFCC99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143018887344973E-3"/>
          <c:y val="1.620370370370371E-2"/>
          <c:w val="0.67688255879779735"/>
          <c:h val="0.955246913580246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Готовность подростков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4.4021151767793733E-4"/>
                  <c:y val="-0.19071133469427445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разрешать конфликты</c:v>
                </c:pt>
                <c:pt idx="1">
                  <c:v>оказывать консультационную помощь</c:v>
                </c:pt>
                <c:pt idx="2">
                  <c:v>вести переговоры</c:v>
                </c:pt>
                <c:pt idx="3">
                  <c:v>стать участником сообщества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0.2</c:v>
                </c:pt>
                <c:pt idx="2">
                  <c:v>4.0000000000000015E-2</c:v>
                </c:pt>
                <c:pt idx="3">
                  <c:v>0.48000000000000009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EFDF47-5603-4A34-993C-40A7604FEDCD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EDA102-2472-4708-A66B-CF6461008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94CFF66-DE4E-4A5A-A406-EE46749D2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FD729-9525-4342-AE65-421758A7B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1AEF2-B153-4D56-BB03-750EF7E7E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BCBB-42FD-4D6E-A907-0151D789D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7C3BE-B247-4BB0-96A1-D38D2D952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53A5D-FD4C-41F2-BAC7-C2D1ECAB9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E81B-E599-4C75-94BB-94B77FACD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DDFB-71D7-41C7-BF05-5E9480254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E837-613F-421F-8B40-44A8AE395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6840-19A5-4D0E-9096-041163E0B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E326-6974-4454-AD87-B2D5B2925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19DC7-0176-4E4E-90B1-5878B0F73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826174-516E-4272-BF91-922E9280A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tehnik.rybadm.ru/images/foto%20konf%20mediaziya/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14922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066800"/>
            <a:ext cx="8077200" cy="14478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Муниципальное бюджетное учреждение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дополнительного образования 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«Центр детского и юношеского технического творчества»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г. Рыбинск</a:t>
            </a: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sz="2000" b="1" dirty="0" smtClean="0"/>
              <a:t> </a:t>
            </a: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endParaRPr lang="ru-RU" altLang="ru-RU" sz="1800" b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33600" y="61722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+mn-lt"/>
              </a:rPr>
              <a:t>23 марта 2017 </a:t>
            </a: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г.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1400" b="1" kern="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1400" b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981200"/>
            <a:ext cx="7848600" cy="1752600"/>
          </a:xfrm>
        </p:spPr>
        <p:txBody>
          <a:bodyPr/>
          <a:lstStyle/>
          <a:p>
            <a:pPr eaLnBrk="1" hangingPunct="1"/>
            <a:r>
              <a:rPr lang="ru-RU" b="1" dirty="0" smtClean="0"/>
              <a:t> </a:t>
            </a:r>
            <a:r>
              <a:rPr lang="ru-RU" sz="2800" b="1" dirty="0" smtClean="0"/>
              <a:t>Восстановительная медиация </a:t>
            </a:r>
          </a:p>
          <a:p>
            <a:pPr eaLnBrk="1" hangingPunct="1"/>
            <a:r>
              <a:rPr lang="ru-RU" sz="2800" b="1" dirty="0" smtClean="0"/>
              <a:t>в формировании социально успешной личности подростка </a:t>
            </a: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endParaRPr lang="ru-RU" altLang="ru-RU" sz="1800" b="1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00400" y="4343400"/>
            <a:ext cx="563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+mn-lt"/>
              </a:rPr>
              <a:t>Автор:</a:t>
            </a:r>
            <a:endParaRPr lang="ru-RU" sz="2000" kern="0" dirty="0">
              <a:solidFill>
                <a:srgbClr val="002060"/>
              </a:solidFill>
              <a:latin typeface="+mn-lt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002060"/>
                </a:solidFill>
                <a:latin typeface="+mn-lt"/>
              </a:rPr>
              <a:t>Жукова Наталия Николаевна,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002060"/>
                </a:solidFill>
                <a:latin typeface="+mn-lt"/>
              </a:rPr>
              <a:t>заместитель директора по НМР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kern="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1400" b="1" kern="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1400" b="1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19113"/>
            <a:ext cx="7267575" cy="776287"/>
          </a:xfrm>
        </p:spPr>
        <p:txBody>
          <a:bodyPr/>
          <a:lstStyle/>
          <a:p>
            <a:pPr marL="109538"/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b="1" dirty="0" smtClean="0"/>
              <a:t>Портрет успешного подростка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50288" cy="4800600"/>
          </a:xfrm>
        </p:spPr>
        <p:txBody>
          <a:bodyPr/>
          <a:lstStyle/>
          <a:p>
            <a:r>
              <a:rPr lang="ru-RU" sz="2000" dirty="0" smtClean="0"/>
              <a:t>человек творческий, способный к саморазвитию, самообразованию</a:t>
            </a:r>
          </a:p>
          <a:p>
            <a:endParaRPr lang="ru-RU" sz="2000" dirty="0" smtClean="0"/>
          </a:p>
          <a:p>
            <a:r>
              <a:rPr lang="ru-RU" sz="2000" dirty="0" smtClean="0"/>
              <a:t>человек активный, умеющий организовывать свою деятельность   </a:t>
            </a:r>
          </a:p>
          <a:p>
            <a:pPr>
              <a:buFont typeface="Wingdings" pitchFamily="2" charset="2"/>
              <a:buNone/>
            </a:pPr>
            <a:endParaRPr lang="ru-RU" sz="2000" dirty="0" smtClean="0"/>
          </a:p>
          <a:p>
            <a:r>
              <a:rPr lang="ru-RU" sz="2000" dirty="0" smtClean="0"/>
              <a:t>человек, мотивированный на достижение успеха</a:t>
            </a:r>
          </a:p>
          <a:p>
            <a:endParaRPr lang="ru-RU" sz="2000" dirty="0" smtClean="0"/>
          </a:p>
          <a:p>
            <a:r>
              <a:rPr lang="ru-RU" sz="2000" dirty="0" smtClean="0"/>
              <a:t>социально адаптированная личность, умеющая осуществлять совместную деятельность с другими людьми </a:t>
            </a:r>
          </a:p>
          <a:p>
            <a:endParaRPr lang="ru-RU" sz="2000" dirty="0" smtClean="0"/>
          </a:p>
          <a:p>
            <a:r>
              <a:rPr lang="ru-RU" sz="2000" dirty="0" smtClean="0"/>
              <a:t>человек, уверенный в себе, с адекватной самооценкой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человек, способный контролировать свои действия</a:t>
            </a:r>
          </a:p>
          <a:p>
            <a:endParaRPr lang="ru-RU" sz="2000" dirty="0" smtClean="0"/>
          </a:p>
        </p:txBody>
      </p:sp>
      <p:pic>
        <p:nvPicPr>
          <p:cNvPr id="17412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6713"/>
            <a:ext cx="7267575" cy="776287"/>
          </a:xfrm>
        </p:spPr>
        <p:txBody>
          <a:bodyPr/>
          <a:lstStyle/>
          <a:p>
            <a:pPr marL="109538"/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Ожидаемые результаты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55088" cy="5410200"/>
          </a:xfrm>
        </p:spPr>
        <p:txBody>
          <a:bodyPr/>
          <a:lstStyle/>
          <a:p>
            <a:pPr lvl="3"/>
            <a:r>
              <a:rPr lang="ru-RU" i="1" smtClean="0"/>
              <a:t>На уровне образовательной организации: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Рост удовлетворенности обучающихся и их родителей условиями  и качеством воспитания, обучения и развития детей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Увеличение числа детей, демонстрирующих активную жизненную позицию, самостоятельность и творческую инициативу, приверженных позитивным нравственным и эстетическим ценностям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Сокращение числа детей и подростков с асоциальным поведением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Разрешение конфликтов силами образовательной организации</a:t>
            </a:r>
          </a:p>
          <a:p>
            <a:pPr lvl="3">
              <a:spcBef>
                <a:spcPts val="200"/>
              </a:spcBef>
            </a:pPr>
            <a:r>
              <a:rPr lang="ru-RU" i="1" smtClean="0"/>
              <a:t>На уровне  Ярославской области: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Расширение практики применения технологий восстановительного подхода за пределами образовательных организаций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Преодоление устоявшихся стереотипов, связанных с возможностью участия детей в принятии решений, затрагивающих их интересы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Уменьшение рисков, связанных с социальной напряжённостью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Воспроизводство традиций и норм общественной жизни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2000" smtClean="0"/>
              <a:t>Расширение направлений волонтерского движения обучающихся</a:t>
            </a:r>
          </a:p>
          <a:p>
            <a:pPr>
              <a:buFont typeface="Wingdings" pitchFamily="2" charset="2"/>
              <a:buChar char="Ø"/>
            </a:pPr>
            <a:endParaRPr lang="ru-RU" sz="2000" smtClean="0"/>
          </a:p>
          <a:p>
            <a:pPr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18436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55088" cy="5410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None/>
            </a:pPr>
            <a:endParaRPr lang="ru-RU" altLang="ru-RU" sz="2000" dirty="0" smtClean="0"/>
          </a:p>
        </p:txBody>
      </p:sp>
      <p:pic>
        <p:nvPicPr>
          <p:cNvPr id="18436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Наташа\Desktop\4198-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7620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ЦД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3973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209800"/>
            <a:ext cx="5486400" cy="12192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1600" b="1" smtClean="0"/>
              <a:t>Муниципальное бюджетное учреждение дополнительного образования  </a:t>
            </a:r>
            <a:br>
              <a:rPr lang="ru-RU" altLang="ru-RU" sz="1600" b="1" smtClean="0"/>
            </a:br>
            <a:r>
              <a:rPr lang="ru-RU" altLang="ru-RU" sz="1600" b="1" smtClean="0"/>
              <a:t>«Центр детского и юношеского технического творчества»</a:t>
            </a:r>
            <a:br>
              <a:rPr lang="ru-RU" altLang="ru-RU" sz="1600" b="1" smtClean="0"/>
            </a:br>
            <a:r>
              <a:rPr lang="ru-RU" altLang="ru-RU" sz="1600" b="1" smtClean="0"/>
              <a:t>г. Рыбинск</a:t>
            </a:r>
            <a:br>
              <a:rPr lang="ru-RU" altLang="ru-RU" sz="1600" b="1" smtClean="0"/>
            </a:br>
            <a:r>
              <a:rPr lang="ru-RU" altLang="ru-RU" sz="1600" b="1" smtClean="0"/>
              <a:t/>
            </a:r>
            <a:br>
              <a:rPr lang="ru-RU" altLang="ru-RU" sz="1600" b="1" smtClean="0"/>
            </a:br>
            <a:endParaRPr lang="ru-RU" altLang="ru-RU" sz="1800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038600"/>
            <a:ext cx="4572000" cy="2362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altLang="ru-RU" sz="1400" b="1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 b="1" smtClean="0">
                <a:solidFill>
                  <a:srgbClr val="002060"/>
                </a:solidFill>
              </a:rPr>
              <a:t>ул.Крестовая133,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 b="1" smtClean="0">
                <a:solidFill>
                  <a:srgbClr val="002060"/>
                </a:solidFill>
              </a:rPr>
              <a:t>тел:(4855)25-10-66, факс 22-20-61;</a:t>
            </a:r>
          </a:p>
          <a:p>
            <a:pPr algn="l"/>
            <a:r>
              <a:rPr lang="en-US" altLang="ru-RU" sz="1400" b="1" smtClean="0">
                <a:solidFill>
                  <a:srgbClr val="002060"/>
                </a:solidFill>
              </a:rPr>
              <a:t>E-mail:tehnik@rybadm.ru</a:t>
            </a:r>
          </a:p>
          <a:p>
            <a:pPr algn="l"/>
            <a:r>
              <a:rPr lang="en-US" altLang="ru-RU" sz="1400" b="1" smtClean="0">
                <a:solidFill>
                  <a:srgbClr val="002060"/>
                </a:solidFill>
              </a:rPr>
              <a:t>http://tehnik.rybadm.ru/</a:t>
            </a:r>
          </a:p>
          <a:p>
            <a:pPr algn="l"/>
            <a:endParaRPr lang="ru-RU" altLang="ru-RU" sz="1400" b="1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 b="1" smtClean="0">
                <a:solidFill>
                  <a:srgbClr val="002060"/>
                </a:solidFill>
              </a:rPr>
              <a:t>Лицензия № 76242511/ 0311 от 01.08.2011 г.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400" b="1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1400" b="1" smtClean="0">
              <a:solidFill>
                <a:srgbClr val="002060"/>
              </a:solidFill>
            </a:endParaRPr>
          </a:p>
        </p:txBody>
      </p:sp>
      <p:pic>
        <p:nvPicPr>
          <p:cNvPr id="20485" name="Picture 7" descr="P8270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3810000" cy="2514600"/>
          </a:xfrm>
          <a:prstGeom prst="rect">
            <a:avLst/>
          </a:prstGeom>
          <a:noFill/>
          <a:ln w="12700">
            <a:solidFill>
              <a:srgbClr val="700000"/>
            </a:solidFill>
            <a:miter lim="800000"/>
            <a:headEnd/>
            <a:tailEnd/>
          </a:ln>
        </p:spPr>
      </p:pic>
      <p:pic>
        <p:nvPicPr>
          <p:cNvPr id="20486" name="Picture 7" descr="Без имени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225"/>
            <a:ext cx="14922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0" y="60198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b="1" kern="0" dirty="0">
                <a:solidFill>
                  <a:srgbClr val="002060"/>
                </a:solidFill>
                <a:latin typeface="+mn-lt"/>
              </a:rPr>
              <a:t>ул. Черняховского 29,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b="1" kern="0" dirty="0">
                <a:solidFill>
                  <a:srgbClr val="002060"/>
                </a:solidFill>
                <a:latin typeface="+mn-lt"/>
              </a:rPr>
              <a:t>тел: (4855)27-36-09, (4855)27-15-89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1400" b="1" kern="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1400" b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6400" y="304800"/>
            <a:ext cx="7239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Приглашаем к сотрудничеству! 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32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267575" cy="623888"/>
          </a:xfrm>
        </p:spPr>
        <p:txBody>
          <a:bodyPr/>
          <a:lstStyle/>
          <a:p>
            <a:r>
              <a:rPr lang="ru-RU" sz="3200" b="1" dirty="0" smtClean="0"/>
              <a:t>Актуальность темы</a:t>
            </a:r>
          </a:p>
        </p:txBody>
      </p:sp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200" y="1905000"/>
            <a:ext cx="9067800" cy="41148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000" kern="100" dirty="0" smtClean="0"/>
              <a:t>Федеральный Закон «Об образовании в Российской Федерации» </a:t>
            </a:r>
          </a:p>
          <a:p>
            <a:pPr>
              <a:spcBef>
                <a:spcPts val="0"/>
              </a:spcBef>
              <a:defRPr/>
            </a:pPr>
            <a:r>
              <a:rPr lang="ru-RU" sz="2000" kern="100" dirty="0" smtClean="0"/>
              <a:t>Федеральный Закон «Об альтернативной процедуре урегулирования споров с участием посредника (процедуре медиации)»</a:t>
            </a:r>
          </a:p>
          <a:p>
            <a:pPr>
              <a:spcBef>
                <a:spcPts val="0"/>
              </a:spcBef>
              <a:defRPr/>
            </a:pPr>
            <a:r>
              <a:rPr lang="ru-RU" sz="2000" kern="100" dirty="0" smtClean="0"/>
              <a:t>Указ Президента РФ «О Национальной стратегии действий в интересах детей на 2012 — 2017 годы»</a:t>
            </a:r>
          </a:p>
          <a:p>
            <a:pPr>
              <a:spcBef>
                <a:spcPts val="0"/>
              </a:spcBef>
              <a:defRPr/>
            </a:pPr>
            <a:r>
              <a:rPr lang="ru-RU" sz="2000" kern="100" dirty="0" smtClean="0"/>
              <a:t>Концепция развития дополнительного образования детей</a:t>
            </a:r>
          </a:p>
          <a:p>
            <a:pPr>
              <a:spcBef>
                <a:spcPts val="0"/>
              </a:spcBef>
              <a:defRPr/>
            </a:pPr>
            <a:r>
              <a:rPr lang="ru-RU" sz="2000" kern="100" dirty="0" smtClean="0"/>
              <a:t>Федеральный государственный образовательный стандарт основного общего образования</a:t>
            </a:r>
          </a:p>
          <a:p>
            <a:pPr>
              <a:spcBef>
                <a:spcPts val="0"/>
              </a:spcBef>
              <a:defRPr/>
            </a:pPr>
            <a:r>
              <a:rPr lang="ru-RU" sz="2000" kern="100" dirty="0" smtClean="0"/>
              <a:t>Распоряжение Правительства РФ «О концепции развития до 2017 года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000" kern="100" dirty="0" smtClean="0"/>
              <a:t>	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Федерации»</a:t>
            </a:r>
          </a:p>
          <a:p>
            <a:pPr>
              <a:spcBef>
                <a:spcPts val="0"/>
              </a:spcBef>
              <a:defRPr/>
            </a:pPr>
            <a:r>
              <a:rPr lang="ru-RU" sz="2000" kern="100" dirty="0" smtClean="0"/>
              <a:t>Постановление Правительства Ярославской области «Об утверждении Стратегии действий в интересах детей Ярославской области на 2012 –2017 годы»</a:t>
            </a:r>
          </a:p>
        </p:txBody>
      </p:sp>
      <p:pic>
        <p:nvPicPr>
          <p:cNvPr id="4101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267575" cy="623888"/>
          </a:xfrm>
        </p:spPr>
        <p:txBody>
          <a:bodyPr/>
          <a:lstStyle/>
          <a:p>
            <a:r>
              <a:rPr lang="ru-RU" sz="3200" b="1" dirty="0" smtClean="0"/>
              <a:t>Социальная успешность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28600" y="2133600"/>
            <a:ext cx="8726488" cy="4114800"/>
          </a:xfrm>
        </p:spPr>
        <p:txBody>
          <a:bodyPr/>
          <a:lstStyle/>
          <a:p>
            <a:r>
              <a:rPr lang="ru-RU" sz="2000" dirty="0" smtClean="0"/>
              <a:t>это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качество, присущее личности, достигшей успеха в процессе обучения и воспитания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переживание человеком состояния удовлетворения, радости от достижения высокого результата в деятельности</a:t>
            </a:r>
          </a:p>
          <a:p>
            <a:r>
              <a:rPr lang="ru-RU" sz="2000" dirty="0" smtClean="0"/>
              <a:t>это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определенный уровень социальных достижений, признаваемый достойным в данной стране и культуре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устойчивое состояние личности, основанное на позитивной «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Я-концепции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в котором отражается ее включенность в систему социальных связей и отношений как социально полноценного субъекта, способствующее его эффективной социализации и достижению социально значимых статусов. </a:t>
            </a:r>
            <a:endParaRPr lang="ru-RU" sz="2000" dirty="0" smtClean="0"/>
          </a:p>
        </p:txBody>
      </p:sp>
      <p:pic>
        <p:nvPicPr>
          <p:cNvPr id="5124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76400" y="823912"/>
            <a:ext cx="7267575" cy="623888"/>
          </a:xfrm>
        </p:spPr>
        <p:txBody>
          <a:bodyPr/>
          <a:lstStyle/>
          <a:p>
            <a:r>
              <a:rPr lang="ru-RU" sz="3200" b="1" dirty="0" smtClean="0"/>
              <a:t>Инновационный </a:t>
            </a:r>
            <a:br>
              <a:rPr lang="ru-RU" sz="3200" b="1" dirty="0" smtClean="0"/>
            </a:br>
            <a:r>
              <a:rPr lang="ru-RU" sz="3200" b="1" dirty="0" smtClean="0"/>
              <a:t>проект</a:t>
            </a:r>
          </a:p>
        </p:txBody>
      </p:sp>
      <p:pic>
        <p:nvPicPr>
          <p:cNvPr id="7171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http://www.iro.yar.ru/fileadmin/_processed_/csm_project-mediats1_01_703b1739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152400"/>
            <a:ext cx="2133600" cy="21336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2242840"/>
            <a:ext cx="8839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dirty="0">
                <a:latin typeface="+mn-lt"/>
              </a:rPr>
              <a:t>Восстановительная медиация – это процесс, в котором медиатор создает условия для восстановления способности людей понимать друг друга и договариваться о приемлемых для них вариантах разрешения проблем (при необходимости - о заглаживании причиненного вреда), возникших в результате конфликтных или криминальных ситуаций</a:t>
            </a:r>
          </a:p>
          <a:p>
            <a:pPr algn="r">
              <a:buFont typeface="Wingdings" pitchFamily="2" charset="2"/>
              <a:buNone/>
            </a:pPr>
            <a:r>
              <a:rPr lang="ru-RU" sz="1400" dirty="0" smtClean="0"/>
              <a:t>(</a:t>
            </a:r>
            <a:r>
              <a:rPr lang="ru-RU" sz="1200" dirty="0" smtClean="0"/>
              <a:t>Стандарты восстановительной медиации</a:t>
            </a:r>
            <a:r>
              <a:rPr lang="ru-RU" sz="1400" dirty="0" smtClean="0"/>
              <a:t>)</a:t>
            </a:r>
          </a:p>
          <a:p>
            <a:pPr algn="r">
              <a:buFont typeface="Wingdings" pitchFamily="2" charset="2"/>
              <a:buNone/>
            </a:pPr>
            <a:endParaRPr lang="ru-RU" sz="1400" dirty="0" smtClean="0"/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dirty="0">
                <a:latin typeface="+mn-lt"/>
              </a:rPr>
              <a:t>Восстановительный подход -  это системный подход к решению конфликтных ситуаций, который предусматривает восстановление нарушенного вследствие конфликта социально-психологического состояния, связей и отношений в жизни его участников и их социального окружения; исправление причиненного конфликтом вреда</a:t>
            </a:r>
          </a:p>
          <a:p>
            <a:pPr algn="r">
              <a:buFont typeface="Wingdings" pitchFamily="2" charset="2"/>
              <a:buNone/>
            </a:pPr>
            <a:r>
              <a:rPr lang="ru-RU" sz="1200" dirty="0" smtClean="0"/>
              <a:t>(</a:t>
            </a:r>
            <a:r>
              <a:rPr lang="ru-RU" sz="1200" dirty="0" err="1" smtClean="0"/>
              <a:t>Карнозова</a:t>
            </a:r>
            <a:r>
              <a:rPr lang="ru-RU" sz="1200" dirty="0" smtClean="0"/>
              <a:t> Л.М.)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" y="1905000"/>
            <a:ext cx="771525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модель детского наставничества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err="1" smtClean="0"/>
              <a:t>Портфолио</a:t>
            </a:r>
            <a:r>
              <a:rPr lang="ru-RU" sz="2000" dirty="0" smtClean="0"/>
              <a:t> наставника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служба медиации Центра технического творчества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дополнительная общеобразовательная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	общеразвивающая программа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	«Школьник-медиатор»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Picture 5" descr="C:\Users\ЦДЮТТ\Desktop\права\на ярмарку\Инновационный каскад 2014\портфолио наставника\титуль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265237"/>
            <a:ext cx="2057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Заголовок 6"/>
          <p:cNvSpPr>
            <a:spLocks noGrp="1"/>
          </p:cNvSpPr>
          <p:nvPr>
            <p:ph type="title"/>
          </p:nvPr>
        </p:nvSpPr>
        <p:spPr>
          <a:xfrm>
            <a:off x="1676400" y="0"/>
            <a:ext cx="7267575" cy="1219200"/>
          </a:xfrm>
        </p:spPr>
        <p:txBody>
          <a:bodyPr/>
          <a:lstStyle/>
          <a:p>
            <a:r>
              <a:rPr lang="ru-RU" sz="3200" b="1" dirty="0" smtClean="0"/>
              <a:t>Организация деятельности в группе «равный – равному»</a:t>
            </a:r>
          </a:p>
        </p:txBody>
      </p:sp>
      <p:pic>
        <p:nvPicPr>
          <p:cNvPr id="10247" name="Picture 7" descr="Без 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tehnik.rybadm.ru/images/foto%20konf%20mediaziya/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038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7" descr="C:\Users\админ\Desktop\печать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2608" y="3581400"/>
            <a:ext cx="216229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Рисунок 1"/>
          <p:cNvPicPr>
            <a:picLocks noChangeAspect="1" noChangeArrowheads="1"/>
          </p:cNvPicPr>
          <p:nvPr/>
        </p:nvPicPr>
        <p:blipFill>
          <a:blip r:embed="rId2" cstate="print"/>
          <a:srcRect l="3307" t="15132" r="3839" b="19414"/>
          <a:stretch>
            <a:fillRect/>
          </a:stretch>
        </p:blipFill>
        <p:spPr bwMode="auto">
          <a:xfrm>
            <a:off x="0" y="1231900"/>
            <a:ext cx="914745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76400" y="1524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Модель </a:t>
            </a:r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системы подготовки </a:t>
            </a:r>
            <a:endParaRPr lang="ru-RU" sz="3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/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медиаторов-подростков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 descr="Без 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3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К\Desktop\обведи ладонь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265" t="1253" r="4805" b="50000"/>
          <a:stretch>
            <a:fillRect/>
          </a:stretch>
        </p:blipFill>
        <p:spPr bwMode="auto">
          <a:xfrm rot="5553352">
            <a:off x="5584337" y="579032"/>
            <a:ext cx="3812026" cy="27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Медиация и успешность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4003000" cy="2667000"/>
          </a:xfrm>
          <a:prstGeom prst="rect">
            <a:avLst/>
          </a:prstGeom>
          <a:noFill/>
        </p:spPr>
      </p:pic>
      <p:pic>
        <p:nvPicPr>
          <p:cNvPr id="7" name="Picture 7" descr="C:\Users\Наташа\Desktop\im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52400"/>
            <a:ext cx="3860800" cy="2895600"/>
          </a:xfrm>
          <a:prstGeom prst="rect">
            <a:avLst/>
          </a:prstGeom>
          <a:noFill/>
        </p:spPr>
      </p:pic>
      <p:pic>
        <p:nvPicPr>
          <p:cNvPr id="9" name="Picture 7" descr="http://img0.liveinternet.ru/images/attach/c/1/49/719/49719916_vina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0535" y="3505200"/>
            <a:ext cx="43248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5"/>
          <p:cNvSpPr>
            <a:spLocks noGrp="1"/>
          </p:cNvSpPr>
          <p:nvPr>
            <p:ph idx="1"/>
          </p:nvPr>
        </p:nvSpPr>
        <p:spPr>
          <a:xfrm>
            <a:off x="152400" y="2027238"/>
            <a:ext cx="8991600" cy="45259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Обучающемуся, совершившему правонарушение (проступок):</a:t>
            </a:r>
            <a:endParaRPr lang="ru-RU" sz="2000" dirty="0" smtClean="0"/>
          </a:p>
          <a:p>
            <a:pPr>
              <a:buFont typeface="Arial" charset="0"/>
              <a:buNone/>
            </a:pPr>
            <a:r>
              <a:rPr lang="ru-RU" sz="2000" dirty="0" smtClean="0"/>
              <a:t>   • осознать причины своего поступка и его последствия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   • принести извинения и загладить причиненный вред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   • вернуть к себе уважение и восстановить важные отношения, которые, возможно, были нарушены в результате случившегося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Потерпевшему:</a:t>
            </a:r>
            <a:endParaRPr lang="ru-RU" sz="2000" dirty="0" smtClean="0"/>
          </a:p>
          <a:p>
            <a:pPr>
              <a:buFont typeface="Arial" charset="0"/>
              <a:buNone/>
            </a:pPr>
            <a:r>
              <a:rPr lang="ru-RU" sz="2000" dirty="0" smtClean="0"/>
              <a:t>   • избавиться от негативных переживаний и желания отомстить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   • убедиться в том, что справедливость существует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Родителям и педагогам:</a:t>
            </a:r>
            <a:endParaRPr lang="ru-RU" sz="2000" dirty="0" smtClean="0"/>
          </a:p>
          <a:p>
            <a:pPr>
              <a:buFont typeface="Arial" charset="0"/>
              <a:buNone/>
            </a:pPr>
            <a:r>
              <a:rPr lang="ru-RU" sz="2000" dirty="0" smtClean="0"/>
              <a:t>   • помочь подростку в трудной жизненной ситуации, способствовать развитию у него ответственного и взрослого поведения</a:t>
            </a:r>
          </a:p>
          <a:p>
            <a:pPr>
              <a:buNone/>
            </a:pPr>
            <a:r>
              <a:rPr lang="ru-RU" sz="2000" dirty="0" smtClean="0"/>
              <a:t>  • способствовать  удовлетворению потребности подростка в безопасности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2032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Что дает сторонам участие в восстановительной медиации?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3316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67575" cy="12192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333399"/>
                </a:solidFill>
              </a:rPr>
              <a:t>Готовность подростков к участию в работе ШСМ</a:t>
            </a:r>
            <a:endParaRPr lang="ru-RU" b="1" dirty="0" smtClean="0"/>
          </a:p>
        </p:txBody>
      </p:sp>
      <p:pic>
        <p:nvPicPr>
          <p:cNvPr id="16387" name="Picture 7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4582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3023</TotalTime>
  <Words>482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Палитра</vt:lpstr>
      <vt:lpstr>               Муниципальное бюджетное учреждение  дополнительного образования   «Центр детского и юношеского технического творчества» г. Рыбинск    </vt:lpstr>
      <vt:lpstr>Актуальность темы</vt:lpstr>
      <vt:lpstr>Социальная успешность</vt:lpstr>
      <vt:lpstr>Инновационный  проект</vt:lpstr>
      <vt:lpstr>Организация деятельности в группе «равный – равному»</vt:lpstr>
      <vt:lpstr>Слайд 6</vt:lpstr>
      <vt:lpstr>Слайд 7</vt:lpstr>
      <vt:lpstr>Слайд 8</vt:lpstr>
      <vt:lpstr>Готовность подростков к участию в работе ШСМ</vt:lpstr>
      <vt:lpstr>  Портрет успешного подростка</vt:lpstr>
      <vt:lpstr>  Ожидаемые результаты </vt:lpstr>
      <vt:lpstr>Слайд 12</vt:lpstr>
      <vt:lpstr>  Муниципальное бюджетное учреждение дополнительного образования   «Центр детского и юношеского технического творчества» г. Рыбинск  </vt:lpstr>
    </vt:vector>
  </TitlesOfParts>
  <Company>МОУ ДОД ЦДЮТТ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школой единой</dc:title>
  <dc:creator>Директор</dc:creator>
  <cp:lastModifiedBy>ЦДЮТТ</cp:lastModifiedBy>
  <cp:revision>271</cp:revision>
  <cp:lastPrinted>2015-06-26T06:49:53Z</cp:lastPrinted>
  <dcterms:created xsi:type="dcterms:W3CDTF">2012-02-24T12:52:03Z</dcterms:created>
  <dcterms:modified xsi:type="dcterms:W3CDTF">2017-04-03T11:46:48Z</dcterms:modified>
</cp:coreProperties>
</file>