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9" r:id="rId5"/>
    <p:sldId id="270" r:id="rId6"/>
    <p:sldId id="271" r:id="rId7"/>
    <p:sldId id="272" r:id="rId8"/>
    <p:sldId id="262" r:id="rId9"/>
    <p:sldId id="267" r:id="rId10"/>
    <p:sldId id="268" r:id="rId11"/>
    <p:sldId id="266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6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0%B4%D0%B8%D0%B0%D1%82%D0%BE%D1%80" TargetMode="External"/><Relationship Id="rId2" Type="http://schemas.openxmlformats.org/officeDocument/2006/relationships/hyperlink" Target="http://ru.wikipedia.org/wiki/%D0%9A%D0%BE%D0%BD%D1%84%D0%BB%D0%B8%D0%BA%D1%8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836712"/>
            <a:ext cx="8640960" cy="233169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Использование медиативных 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техник в работе с родителями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971600" y="4149080"/>
            <a:ext cx="7615560" cy="19629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</a:pPr>
            <a:r>
              <a:rPr lang="ru-RU" altLang="ru-RU" sz="3600" b="1" i="1" dirty="0" smtClean="0">
                <a:solidFill>
                  <a:schemeClr val="tx2"/>
                </a:solidFill>
                <a:latin typeface="Times New Roman" pitchFamily="18" charset="0"/>
              </a:rPr>
              <a:t>«Лишь тот в совете – солнце,</a:t>
            </a:r>
          </a:p>
          <a:p>
            <a:pPr algn="r">
              <a:buFont typeface="Wingdings" pitchFamily="2" charset="2"/>
              <a:buNone/>
            </a:pPr>
            <a:r>
              <a:rPr lang="ru-RU" altLang="ru-RU" sz="3600" b="1" i="1" dirty="0" smtClean="0">
                <a:solidFill>
                  <a:schemeClr val="tx2"/>
                </a:solidFill>
                <a:latin typeface="Times New Roman" pitchFamily="18" charset="0"/>
              </a:rPr>
              <a:t> в битвах – лев, </a:t>
            </a:r>
          </a:p>
          <a:p>
            <a:pPr algn="r">
              <a:buFont typeface="Wingdings" pitchFamily="2" charset="2"/>
              <a:buNone/>
            </a:pPr>
            <a:r>
              <a:rPr lang="ru-RU" altLang="ru-RU" sz="3600" b="1" i="1" dirty="0" smtClean="0">
                <a:solidFill>
                  <a:schemeClr val="tx2"/>
                </a:solidFill>
                <a:latin typeface="Times New Roman" pitchFamily="18" charset="0"/>
              </a:rPr>
              <a:t>Кто разумом смирять умеет гнев».</a:t>
            </a:r>
          </a:p>
          <a:p>
            <a:pPr algn="r">
              <a:buFont typeface="Wingdings" pitchFamily="2" charset="2"/>
              <a:buNone/>
            </a:pPr>
            <a:r>
              <a:rPr lang="ru-RU" altLang="ru-RU" sz="3600" b="1" i="1" dirty="0" smtClean="0">
                <a:solidFill>
                  <a:schemeClr val="tx2"/>
                </a:solidFill>
                <a:latin typeface="Times New Roman" pitchFamily="18" charset="0"/>
              </a:rPr>
              <a:t>                                                         Саади</a:t>
            </a:r>
          </a:p>
        </p:txBody>
      </p:sp>
    </p:spTree>
    <p:extLst>
      <p:ext uri="{BB962C8B-B14F-4D97-AF65-F5344CB8AC3E}">
        <p14:creationId xmlns:p14="http://schemas.microsoft.com/office/powerpoint/2010/main" val="1263143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4038600" cy="639762"/>
          </a:xfrm>
        </p:spPr>
        <p:txBody>
          <a:bodyPr>
            <a:noAutofit/>
          </a:bodyPr>
          <a:lstStyle/>
          <a:p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«Круг заботы»</a:t>
            </a:r>
            <a:b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97793"/>
            <a:ext cx="7380312" cy="60960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Еще одной техникой медиации является «круг заботы». Эта процедура проводится в случае семейного конфликта; если семья признана находящейся в трудной жизненной ситуации; в случае непонимания в семье, ухода подростков из семьи; когда физически нарушена или отсутствует семья. </a:t>
            </a:r>
          </a:p>
          <a:p>
            <a:r>
              <a:rPr lang="ru-RU" sz="1800" dirty="0" smtClean="0"/>
              <a:t>В данной процедуре участвует социальный педагог, который обследуя семью, выявляет круг лиц, способных заботиться о ребенке и оказать влияние на семью и воспитание в ней. К участию в «круге заботы» могут быть приглашены, родственники, социальный педагог, психолог, учителя, одноклассники, коллеги родителей по работе и т. д. При этом эти люди могут сообщить те сведения, которые конфликтующие стороны сознательно или подсознательно стараются скрыть, но которые являются основанием истинного конфликта. Родители вместе с социальным педагогом обговаривают круг лиц участвующих в программе, время и продолжительность встречи. Согласие семьи на данную процедуру и понимание ее значимости также является ответственностью социального педагога. Таким образом, организатором данной процедуры является социальный педагог, работающий с данной семьей. </a:t>
            </a:r>
          </a:p>
          <a:p>
            <a:r>
              <a:rPr lang="ru-RU" sz="1800" dirty="0" smtClean="0"/>
              <a:t>Медиатор участвует только в самой процедуре и следит за исполнением правил участниками «Круга заботы». </a:t>
            </a:r>
            <a:endParaRPr lang="ru-RU" sz="1800" dirty="0"/>
          </a:p>
        </p:txBody>
      </p:sp>
      <p:pic>
        <p:nvPicPr>
          <p:cNvPr id="23554" name="Picture 2" descr="C:\Users\Любовь\Downloads\tre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6552" y="0"/>
            <a:ext cx="2127448" cy="1595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2781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126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 </a:t>
            </a:r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В результате использования метода «Семейной медиации» гармонизируются отношения в семье, восстанавливаются отношения между родственниками, улучшается психологический климат, оптимизируется воспитательная позиция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254826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13315" name="Содержимое 4" descr="mediacia_kotos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938" y="0"/>
            <a:ext cx="9151938" cy="6962775"/>
          </a:xfrm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642938" y="5929313"/>
            <a:ext cx="89296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66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7465508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Цель службы медиации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altLang="ru-RU" i="1" u="sng" dirty="0" smtClean="0">
                <a:latin typeface="Times New Roman" pitchFamily="18" charset="0"/>
                <a:cs typeface="Times New Roman" pitchFamily="18" charset="0"/>
              </a:rPr>
              <a:t>благополучного, гуманного и безопасного пространства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(среды) для полноценного развития и социализации детей и подростков, в том числе при возникновении трудных жизненных ситуаций, включая вступление их в конфликт с законом.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67991592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1556792"/>
            <a:ext cx="9036496" cy="2714625"/>
          </a:xfrm>
        </p:spPr>
        <p:txBody>
          <a:bodyPr>
            <a:noAutofit/>
          </a:bodyPr>
          <a:lstStyle/>
          <a:p>
            <a:r>
              <a:rPr lang="ru-RU" alt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Медиация</a:t>
            </a:r>
            <a:r>
              <a:rPr lang="ru-RU" altLang="ru-RU" sz="3200" b="1" dirty="0" smtClean="0"/>
              <a:t> </a:t>
            </a:r>
            <a:r>
              <a:rPr lang="ru-RU" altLang="ru-RU" sz="3200" dirty="0" smtClean="0"/>
              <a:t>-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институт права основанный на разрешении 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конфликта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 с участием третьей нейтральной, беспристрастной, не заинтересованной в данном конфликте стороны - 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  <a:hlinkClick r:id="rId3"/>
              </a:rPr>
              <a:t>медиатора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, который помогает сторонам выработать определенное соглашение по спору, при этом стороны полностью контролируют процесс принятия решения по урегулированию спора и условия его разрешения.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149269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Данный подход основан на принципах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8100392" cy="5229200"/>
          </a:xfrm>
        </p:spPr>
        <p:txBody>
          <a:bodyPr>
            <a:normAutofit/>
          </a:bodyPr>
          <a:lstStyle/>
          <a:p>
            <a:r>
              <a:rPr lang="ru-RU" dirty="0" smtClean="0"/>
              <a:t>Добровольности</a:t>
            </a:r>
          </a:p>
          <a:p>
            <a:r>
              <a:rPr lang="ru-RU" dirty="0" smtClean="0"/>
              <a:t>Нейтральности</a:t>
            </a:r>
          </a:p>
          <a:p>
            <a:r>
              <a:rPr lang="ru-RU" dirty="0" smtClean="0"/>
              <a:t>Конфиденциальности</a:t>
            </a:r>
          </a:p>
          <a:p>
            <a:r>
              <a:rPr lang="ru-RU" dirty="0" smtClean="0"/>
              <a:t>Сотрудничества и равноправия сторон</a:t>
            </a:r>
          </a:p>
          <a:p>
            <a:r>
              <a:rPr lang="ru-RU" dirty="0" smtClean="0"/>
              <a:t>Информированности сторон</a:t>
            </a:r>
          </a:p>
          <a:p>
            <a:r>
              <a:rPr lang="ru-RU" dirty="0" smtClean="0"/>
              <a:t>Ответственности сторон и медиатора</a:t>
            </a:r>
          </a:p>
          <a:p>
            <a:r>
              <a:rPr lang="ru-RU" dirty="0" smtClean="0"/>
              <a:t>Самостоятельности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58318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62000"/>
          </a:xfrm>
        </p:spPr>
        <p:txBody>
          <a:bodyPr>
            <a:normAutofit/>
          </a:bodyPr>
          <a:lstStyle/>
          <a:p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Преимущества медиации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14400"/>
            <a:ext cx="8820472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b="1" i="1" dirty="0" smtClean="0"/>
          </a:p>
          <a:p>
            <a:pPr lvl="0"/>
            <a:r>
              <a:rPr lang="ru-RU" dirty="0" smtClean="0"/>
              <a:t>Медиация признает, что конфликты между сторонами могут быть решены только в случае, если стороны этого сами захотят (чувства нельзя отменить приказом свыше).</a:t>
            </a:r>
            <a:endParaRPr lang="ru-RU" b="1" i="1" dirty="0" smtClean="0"/>
          </a:p>
          <a:p>
            <a:pPr lvl="0"/>
            <a:r>
              <a:rPr lang="ru-RU" dirty="0" smtClean="0"/>
              <a:t>Медиация признает, что если стороны пришли для того, чтобы разрешить трения, которые между ними имеются, им необходимо чувствовать себя комфортно, в безопасности (медиатор вызывает доверие, обеспечивает конфиденциальность). </a:t>
            </a:r>
            <a:endParaRPr lang="ru-RU" b="1" i="1" dirty="0" smtClean="0"/>
          </a:p>
          <a:p>
            <a:pPr lvl="0"/>
            <a:r>
              <a:rPr lang="ru-RU" dirty="0" smtClean="0"/>
              <a:t>Медиация признает важность поощрения доверия и уважения,  открытого обмена информацией  между сторонами (разрушает барьеры). </a:t>
            </a:r>
            <a:endParaRPr lang="ru-RU" b="1" i="1" dirty="0" smtClean="0"/>
          </a:p>
          <a:p>
            <a:pPr lvl="0"/>
            <a:r>
              <a:rPr lang="ru-RU" dirty="0" smtClean="0"/>
              <a:t>Медиация признает, что именно сторонам лучше всего судить о том, что же будет являться разрешением конфликта (стороны сами создают свое решение).</a:t>
            </a:r>
            <a:endParaRPr lang="ru-RU" b="1" i="1" dirty="0" smtClean="0"/>
          </a:p>
          <a:p>
            <a:pPr lvl="0"/>
            <a:r>
              <a:rPr lang="ru-RU" dirty="0" smtClean="0"/>
              <a:t>Медиация признает, что стороны скорее всего будут склонны к реализации именно тех соглашений, в создании которых они принимали непосредственное участие. </a:t>
            </a:r>
            <a:endParaRPr lang="ru-RU" b="1" i="1" dirty="0" smtClean="0"/>
          </a:p>
          <a:p>
            <a:pPr lvl="0"/>
            <a:r>
              <a:rPr lang="ru-RU" dirty="0" smtClean="0"/>
              <a:t>Медиация защищает от клеймения и отвержения, сохраняет конфиденциальность общения. </a:t>
            </a:r>
            <a:endParaRPr lang="ru-RU" b="1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30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Для чего программа примирения не предназначена: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604448" cy="54864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Она не является уникальным средством для всех случаев;</a:t>
            </a:r>
          </a:p>
          <a:p>
            <a:pPr lvl="0"/>
            <a:r>
              <a:rPr lang="ru-RU" dirty="0" smtClean="0"/>
              <a:t>Она не является воспитательным средством  хотя определенные воспитательные эффекты обычно наблюдаются;</a:t>
            </a:r>
          </a:p>
          <a:p>
            <a:pPr lvl="0"/>
            <a:r>
              <a:rPr lang="ru-RU" dirty="0" smtClean="0"/>
              <a:t>Она не может гарантировать изменения человека, тем более за один-два дня.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14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Autofit/>
          </a:bodyPr>
          <a:lstStyle/>
          <a:p>
            <a:pPr algn="r"/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Этапы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2000"/>
            <a:ext cx="6804248" cy="60960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 этап подготовительный, в котором ведущий узнает условия протекания конфликта и собирает необходимую информацию. В этой стадии происходит процесс оценки медиатором конфликта и возможностей применения данной процедуры. </a:t>
            </a:r>
          </a:p>
          <a:p>
            <a:r>
              <a:rPr lang="ru-RU" dirty="0" smtClean="0"/>
              <a:t>2 этап предварительные встречи с участниками конфликта. Медиатор, встречаясь с каждой из сторон по отдельности, рассказывает о целях и принципах процедуры медиации, разъясняет роль и ответственность сторон, последовательность работы. </a:t>
            </a:r>
          </a:p>
          <a:p>
            <a:r>
              <a:rPr lang="ru-RU" dirty="0" smtClean="0"/>
              <a:t>На 3 этапе проходит примирительная встреча, на которой медиатор создает условия для диалога сторон и следит за соблюдением процедуры и взаимного уважительного отношения, важно сохранять равноправные позиции всех участников встречи. </a:t>
            </a:r>
          </a:p>
          <a:p>
            <a:r>
              <a:rPr lang="ru-RU" dirty="0" smtClean="0"/>
              <a:t>На 4 этапе медиатор получает информацию от сторон конфликта о выполнении примирительного соглашения, в случае необходимости проводит еще одну встречу. Эту стадию можно назвать рефлексивной. Поскольку  именно здесь медиатор может получить обратную связь от сторон о полезности и эффективности данной процедуры. </a:t>
            </a:r>
            <a:endParaRPr lang="ru-RU" b="1" i="1" dirty="0" smtClean="0"/>
          </a:p>
          <a:p>
            <a:endParaRPr lang="ru-RU" dirty="0"/>
          </a:p>
        </p:txBody>
      </p:sp>
      <p:pic>
        <p:nvPicPr>
          <p:cNvPr id="7170" name="Picture 2" descr="C:\Users\Любовь\Downloads\imgpreview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9005" y="4437112"/>
            <a:ext cx="2268464" cy="2201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61147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3752" y="0"/>
            <a:ext cx="9123249" cy="954360"/>
          </a:xfrm>
        </p:spPr>
        <p:txBody>
          <a:bodyPr>
            <a:normAutofit fontScale="90000"/>
          </a:bodyPr>
          <a:lstStyle/>
          <a:p>
            <a:r>
              <a:rPr lang="ru-RU" alt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Каждый</a:t>
            </a:r>
            <a:r>
              <a:rPr lang="ru-RU" altLang="ru-RU" sz="3600" dirty="0" smtClean="0"/>
              <a:t> </a:t>
            </a:r>
            <a:r>
              <a:rPr lang="ru-RU" alt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участник процесса получает:</a:t>
            </a:r>
          </a:p>
        </p:txBody>
      </p:sp>
      <p:pic>
        <p:nvPicPr>
          <p:cNvPr id="11267" name="Содержимое 3" descr="0upk88YWEFM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7313" y="2019300"/>
            <a:ext cx="6346825" cy="4838700"/>
          </a:xfrm>
        </p:spPr>
      </p:pic>
      <p:sp>
        <p:nvSpPr>
          <p:cNvPr id="5" name="Овал 4"/>
          <p:cNvSpPr/>
          <p:nvPr/>
        </p:nvSpPr>
        <p:spPr>
          <a:xfrm>
            <a:off x="285750" y="1785938"/>
            <a:ext cx="2286000" cy="107156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внимание</a:t>
            </a:r>
          </a:p>
        </p:txBody>
      </p:sp>
      <p:sp>
        <p:nvSpPr>
          <p:cNvPr id="6" name="Овал 5"/>
          <p:cNvSpPr/>
          <p:nvPr/>
        </p:nvSpPr>
        <p:spPr>
          <a:xfrm>
            <a:off x="2928938" y="1143000"/>
            <a:ext cx="2786062" cy="10001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уважение</a:t>
            </a:r>
          </a:p>
        </p:txBody>
      </p:sp>
      <p:sp>
        <p:nvSpPr>
          <p:cNvPr id="7" name="Овал 6"/>
          <p:cNvSpPr/>
          <p:nvPr/>
        </p:nvSpPr>
        <p:spPr>
          <a:xfrm>
            <a:off x="6786563" y="1571625"/>
            <a:ext cx="2357437" cy="1143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понимание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403501592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Программа примирения в семье</a:t>
            </a:r>
            <a:b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2000"/>
            <a:ext cx="7452320" cy="609600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Применяется при работе с семьей.  «В соответствии с частью 2 статьи 1 Федерального закона № 193-ФЗ споры, возникающие в семейных правоотношениях, могут разрешаться в примирительной процедуре по общим правилам частной медиации». </a:t>
            </a:r>
          </a:p>
          <a:p>
            <a:r>
              <a:rPr lang="ru-RU" dirty="0" smtClean="0"/>
              <a:t>Акцент может делаться либо на изменение разрушительных для семьи отношений и создание диалога , либо на разрешение криминальной ситуации – например, в случае воровства в семье, а так же могут решаться проблемы воспитания и общения с ребенком.  Процедура медиации в данном случае направлена на сохранение дружеских отношений, формирование нормальной коммуникации, осознанию общих интересов, благополучие детей. </a:t>
            </a:r>
          </a:p>
          <a:p>
            <a:r>
              <a:rPr lang="ru-RU" dirty="0" smtClean="0"/>
              <a:t>Медиации в случае семейного конфликта может применяться как судебными органами, так и органами опеки и попечительства; при участии несовершеннолетнего Комиссией по делам несовершеннолетних и защите их прав; а также «Центрами психологической помощи» и частнопрактикующими медиаторами. </a:t>
            </a:r>
          </a:p>
          <a:p>
            <a:r>
              <a:rPr lang="ru-RU" dirty="0" smtClean="0"/>
              <a:t>Особой задачей при проведении процедуры медиации по семейным конфликтам является обеспечение прав и законных интересов несовершеннолетнего. Следует обратить внимание, что в таких случаях необходимо соблюдать равенство сторон и не допускать давления на ребенка. Важным в данной работе является преодоление негативного настроя и отражение эмоций сторон. Это связано с тем, что стороны являются близкими людьми и их отношения эмоционально окрашены изначально, а в ситуации конфликта негативно окрашены и часто обвиняющее настроены. </a:t>
            </a:r>
          </a:p>
          <a:p>
            <a:r>
              <a:rPr lang="ru-RU" dirty="0" smtClean="0"/>
              <a:t>Кризис семьи может потребовать и более глубоких форм работы, таких, например, как семейная психотерапия, но программа примирения даст возможность членам семьи сделать шаг к осознанию необходимости собственных усилий и изменению стратегий поведения в ситуации. </a:t>
            </a:r>
          </a:p>
        </p:txBody>
      </p:sp>
      <p:pic>
        <p:nvPicPr>
          <p:cNvPr id="22530" name="Picture 2" descr="C:\Users\Любовь\Downloads\imgpreview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454690"/>
            <a:ext cx="1994698" cy="1327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97535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905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Использование медиативных  техник в работе с родителями</vt:lpstr>
      <vt:lpstr>Цель службы медиации</vt:lpstr>
      <vt:lpstr>Медиация - институт права основанный на разрешении конфликта с участием третьей нейтральной, беспристрастной, не заинтересованной в данном конфликте стороны - медиатора, который помогает сторонам выработать определенное соглашение по спору, при этом стороны полностью контролируют процесс принятия решения по урегулированию спора и условия его разрешения. </vt:lpstr>
      <vt:lpstr>Данный подход основан на принципах</vt:lpstr>
      <vt:lpstr>Преимущества медиации</vt:lpstr>
      <vt:lpstr>Для чего программа примирения не предназначена: </vt:lpstr>
      <vt:lpstr>Этапы</vt:lpstr>
      <vt:lpstr>Каждый участник процесса получает:</vt:lpstr>
      <vt:lpstr>Программа примирения в семье </vt:lpstr>
      <vt:lpstr>«Круг заботы»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медиативных  техник в работе с родителями</dc:title>
  <dc:creator>Windows 8</dc:creator>
  <cp:lastModifiedBy>Елена Станиславовна Боярова</cp:lastModifiedBy>
  <cp:revision>7</cp:revision>
  <dcterms:created xsi:type="dcterms:W3CDTF">2018-10-05T11:16:27Z</dcterms:created>
  <dcterms:modified xsi:type="dcterms:W3CDTF">2018-10-16T07:31:43Z</dcterms:modified>
</cp:coreProperties>
</file>