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1" r:id="rId2"/>
  </p:sldMasterIdLst>
  <p:notesMasterIdLst>
    <p:notesMasterId r:id="rId17"/>
  </p:notesMasterIdLst>
  <p:handoutMasterIdLst>
    <p:handoutMasterId r:id="rId18"/>
  </p:handoutMasterIdLst>
  <p:sldIdLst>
    <p:sldId id="401" r:id="rId3"/>
    <p:sldId id="439" r:id="rId4"/>
    <p:sldId id="426" r:id="rId5"/>
    <p:sldId id="440" r:id="rId6"/>
    <p:sldId id="441" r:id="rId7"/>
    <p:sldId id="443" r:id="rId8"/>
    <p:sldId id="429" r:id="rId9"/>
    <p:sldId id="425" r:id="rId10"/>
    <p:sldId id="433" r:id="rId11"/>
    <p:sldId id="431" r:id="rId12"/>
    <p:sldId id="435" r:id="rId13"/>
    <p:sldId id="436" r:id="rId14"/>
    <p:sldId id="438" r:id="rId15"/>
    <p:sldId id="283" r:id="rId16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46D2"/>
    <a:srgbClr val="35496D"/>
    <a:srgbClr val="4A80C2"/>
    <a:srgbClr val="23A7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91" autoAdjust="0"/>
    <p:restoredTop sz="94675" autoAdjust="0"/>
  </p:normalViewPr>
  <p:slideViewPr>
    <p:cSldViewPr>
      <p:cViewPr>
        <p:scale>
          <a:sx n="66" d="100"/>
          <a:sy n="66" d="100"/>
        </p:scale>
        <p:origin x="-1890" y="-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86672A1-6FC4-4D2A-B0A5-EE525A786793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A564F76-04D7-426D-BEE0-629CD25D0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407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E22BB-92DF-4D07-86F4-7ED3D93107D1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4D87F-6DB9-4203-9991-4B3340705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5038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10104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85"/>
            <a:ext cx="7772400" cy="1470025"/>
          </a:xfrm>
          <a:noFill/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9FF1-C0DD-4D62-B49E-9DC9A09E444C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A252D-50FA-4ABF-95D8-88C171B822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 userDrawn="1"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27118-3749-4714-BE80-C65E7B4DA71D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4F5F-7ADF-4D00-A55C-AF09910E4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639"/>
            <a:ext cx="1470992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118F1-1429-493C-ACED-4C627B8FE8DA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82FD-4678-4F31-AE70-2C493563D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376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179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458952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69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073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3680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0555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9236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622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 userDrawn="1"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A2AA6-980C-4BFB-902F-82C33295DEC3}" type="datetimeFigureOut">
              <a:rPr lang="ru-RU"/>
              <a:pPr>
                <a:defRPr/>
              </a:pPr>
              <a:t>10.04.2018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2E1CB-EA92-4809-A390-40BD473BE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5450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796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10.04.2018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903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10104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6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0FE7-6EE3-4E3A-97AC-36A549337F3C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82A07-1C3C-4887-BA29-E43F4061C2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3379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 userDrawn="1"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07506" y="0"/>
            <a:ext cx="8928992" cy="119675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 userDrawn="1">
            <p:ph type="body" sz="quarter" idx="3"/>
          </p:nvPr>
        </p:nvSpPr>
        <p:spPr>
          <a:xfrm>
            <a:off x="464505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 userDrawn="1">
            <p:ph sz="quarter" idx="4"/>
          </p:nvPr>
        </p:nvSpPr>
        <p:spPr>
          <a:xfrm>
            <a:off x="464505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Дата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62372-99D8-45E6-921D-29D35A7220F6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12" name="Нижний колонтитул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8B6E3-E0EF-4666-9ADA-68BAB6C20B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Дата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A0452-F4A3-462A-92EC-CA04177E5B34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04F5A-C6EB-4B8A-9691-578D1ED92D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107961" y="26988"/>
            <a:ext cx="2195513" cy="1054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Дата 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D15A-AE6B-4EA9-95D7-025B94CA3957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3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78C6C-E9F0-497E-84C2-AABFE5E6FC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80468" y="20639"/>
            <a:ext cx="528637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6" y="1196752"/>
            <a:ext cx="300831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2" y="260648"/>
            <a:ext cx="5389438" cy="5865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AD8E7-3F6F-49F5-BE7A-7869372D185A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CDEA0-3FA2-43D9-80C8-7FD595760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792288" y="4800600"/>
            <a:ext cx="5876056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 userDrawn="1">
            <p:ph type="pic" idx="1"/>
          </p:nvPr>
        </p:nvSpPr>
        <p:spPr>
          <a:xfrm>
            <a:off x="1821904" y="548680"/>
            <a:ext cx="5846440" cy="417646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 userDrawn="1">
            <p:ph type="body" sz="half" idx="2"/>
          </p:nvPr>
        </p:nvSpPr>
        <p:spPr>
          <a:xfrm>
            <a:off x="1792288" y="5367338"/>
            <a:ext cx="5876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B55-D818-42CE-BD5D-ECE691B8338E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FBF78-52C0-4ED4-9BD7-0DD8A28AA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5000">
              <a:schemeClr val="bg1"/>
            </a:gs>
            <a:gs pos="32001">
              <a:schemeClr val="bg1">
                <a:lumMod val="85000"/>
              </a:schemeClr>
            </a:gs>
            <a:gs pos="54000">
              <a:schemeClr val="bg1">
                <a:lumMod val="85000"/>
              </a:schemeClr>
            </a:gs>
            <a:gs pos="85001">
              <a:schemeClr val="bg1">
                <a:lumMod val="75000"/>
              </a:schemeClr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FF3B8E-247A-4292-900C-AADA2EBA2418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1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28B882-41B3-4E67-90DE-E1E45A36A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ln>
            <a:solidFill>
              <a:srgbClr val="990000"/>
            </a:solidFill>
          </a:ln>
          <a:solidFill>
            <a:srgbClr val="99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Courier New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40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10.04.2018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40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40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584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olgairo@mail.ru" TargetMode="External"/><Relationship Id="rId2" Type="http://schemas.openxmlformats.org/officeDocument/2006/relationships/hyperlink" Target="mailto:copp@iro.yar.ru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iro.yar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95401"/>
            <a:ext cx="8712968" cy="136139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9144000" cy="1418028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type="body" idx="4294967295"/>
          </p:nvPr>
        </p:nvSpPr>
        <p:spPr>
          <a:xfrm>
            <a:off x="863600" y="4581128"/>
            <a:ext cx="8100888" cy="208823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600" dirty="0">
              <a:solidFill>
                <a:srgbClr val="A52D36"/>
              </a:solidFill>
            </a:endParaRPr>
          </a:p>
          <a:p>
            <a:pPr marL="0" indent="0" algn="r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Чиркун Ольга Владимировна, </a:t>
            </a:r>
          </a:p>
          <a:p>
            <a:pPr marL="0" indent="0" algn="r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старший преподаватель </a:t>
            </a:r>
          </a:p>
          <a:p>
            <a:pPr marL="0" indent="0" algn="r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кафедры общей педагогики </a:t>
            </a:r>
          </a:p>
          <a:p>
            <a:pPr marL="0" indent="0" algn="r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и психологии ГАУ ДПО ЯО ИРО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844701"/>
            <a:ext cx="84969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Межведомственное </a:t>
            </a:r>
            <a:r>
              <a:rPr lang="ru-RU" sz="3200" b="1" dirty="0"/>
              <a:t>взаимодействие - ресурс развития системы профилактики правонарушений несовершеннолетних и </a:t>
            </a:r>
            <a:r>
              <a:rPr lang="ru-RU" sz="3200" b="1" dirty="0" smtClean="0"/>
              <a:t>защит</a:t>
            </a:r>
            <a:r>
              <a:rPr lang="ru-RU" sz="3200" b="1" dirty="0"/>
              <a:t>е</a:t>
            </a:r>
            <a:r>
              <a:rPr lang="ru-RU" sz="3200" b="1" dirty="0" smtClean="0"/>
              <a:t> </a:t>
            </a:r>
            <a:r>
              <a:rPr lang="ru-RU" sz="3200" b="1" dirty="0"/>
              <a:t>их прав </a:t>
            </a:r>
          </a:p>
        </p:txBody>
      </p:sp>
    </p:spTree>
    <p:extLst>
      <p:ext uri="{BB962C8B-B14F-4D97-AF65-F5344CB8AC3E}">
        <p14:creationId xmlns:p14="http://schemas.microsoft.com/office/powerpoint/2010/main" val="110460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"/>
            <a:ext cx="7886700" cy="105273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990000"/>
                </a:solidFill>
              </a:rPr>
              <a:t>Функционирование ММК</a:t>
            </a:r>
            <a:endParaRPr lang="ru-RU" sz="4000" b="1" dirty="0">
              <a:solidFill>
                <a:srgbClr val="99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43808" y="980728"/>
            <a:ext cx="6120680" cy="5877272"/>
          </a:xfrm>
        </p:spPr>
        <p:txBody>
          <a:bodyPr>
            <a:normAutofit/>
          </a:bodyPr>
          <a:lstStyle/>
          <a:p>
            <a:pPr marL="609600" lvl="0" indent="-6096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/>
              <a:buChar char=""/>
              <a:defRPr/>
            </a:pPr>
            <a:r>
              <a:rPr lang="ru-RU" sz="1800" dirty="0">
                <a:solidFill>
                  <a:prstClr val="black"/>
                </a:solidFill>
              </a:rPr>
              <a:t>Обеспечение координации деятельности ОО по профилактике правонарушений несовершеннолетних 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endParaRPr lang="ru-RU" sz="1800" dirty="0">
              <a:solidFill>
                <a:prstClr val="black"/>
              </a:solidFill>
            </a:endParaRPr>
          </a:p>
          <a:p>
            <a:pPr marL="609600" lvl="0" indent="-6096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/>
              <a:buChar char=""/>
              <a:defRPr/>
            </a:pPr>
            <a:r>
              <a:rPr lang="ru-RU" sz="1800" dirty="0">
                <a:solidFill>
                  <a:prstClr val="black"/>
                </a:solidFill>
              </a:rPr>
              <a:t>Организация и проведение межведомственных научно – практических мероприятий</a:t>
            </a:r>
          </a:p>
          <a:p>
            <a:pPr marL="609600" lvl="0" indent="-6096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/>
              <a:buChar char=""/>
              <a:defRPr/>
            </a:pPr>
            <a:r>
              <a:rPr lang="ru-RU" sz="1800" dirty="0">
                <a:solidFill>
                  <a:prstClr val="black"/>
                </a:solidFill>
              </a:rPr>
              <a:t>Информационно-методическое и аналитическое сопровождение деятельности ММК </a:t>
            </a:r>
          </a:p>
          <a:p>
            <a:pPr marL="609600" lvl="0" indent="-6096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/>
              <a:buChar char=""/>
              <a:defRPr/>
            </a:pPr>
            <a:r>
              <a:rPr lang="ru-RU" sz="1800" dirty="0">
                <a:solidFill>
                  <a:prstClr val="black"/>
                </a:solidFill>
              </a:rPr>
              <a:t>Организация и реализация консультационных услуг для всех субъектов профилактики </a:t>
            </a:r>
          </a:p>
          <a:p>
            <a:pPr marL="609600" lvl="0" indent="-6096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/>
              <a:buChar char=""/>
              <a:defRPr/>
            </a:pPr>
            <a:r>
              <a:rPr lang="ru-RU" sz="1800" dirty="0">
                <a:solidFill>
                  <a:prstClr val="black"/>
                </a:solidFill>
              </a:rPr>
              <a:t>Формирование позитивного имиджа ММК – сменные интерактивные выставки, функционирование сайта ИРО (в рамках РРЦ)</a:t>
            </a:r>
          </a:p>
          <a:p>
            <a:pPr marL="609600" lvl="0" indent="-6096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/>
              <a:buChar char=""/>
              <a:defRPr/>
            </a:pPr>
            <a:r>
              <a:rPr lang="ru-RU" sz="1800" dirty="0">
                <a:solidFill>
                  <a:prstClr val="black"/>
                </a:solidFill>
              </a:rPr>
              <a:t>Повышение профессионального уровня специалистов в области профилактики правонарушений несовершеннолетних </a:t>
            </a:r>
          </a:p>
          <a:p>
            <a:pPr marL="609600" lvl="0" indent="-6096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/>
              <a:buChar char=""/>
              <a:defRPr/>
            </a:pPr>
            <a:r>
              <a:rPr lang="ru-RU" sz="1800" dirty="0">
                <a:solidFill>
                  <a:prstClr val="black"/>
                </a:solidFill>
              </a:rPr>
              <a:t>Организация инновационной работы в образовательных учреждениях и сопровождение экспериментальной деятельности в ОО</a:t>
            </a:r>
          </a:p>
          <a:p>
            <a:endParaRPr lang="ru-RU" dirty="0"/>
          </a:p>
        </p:txBody>
      </p:sp>
      <p:pic>
        <p:nvPicPr>
          <p:cNvPr id="3074" name="Picture 2" descr="G:\ММК\66daca158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2204864"/>
            <a:ext cx="1435295" cy="1080120"/>
          </a:xfrm>
          <a:prstGeom prst="rect">
            <a:avLst/>
          </a:prstGeom>
          <a:noFill/>
        </p:spPr>
      </p:pic>
      <p:pic>
        <p:nvPicPr>
          <p:cNvPr id="3075" name="Picture 3" descr="C:\Users\Сергей\Desktop\20170302_10574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463"/>
          <a:stretch>
            <a:fillRect/>
          </a:stretch>
        </p:blipFill>
        <p:spPr bwMode="auto">
          <a:xfrm>
            <a:off x="179512" y="980728"/>
            <a:ext cx="2339831" cy="1152128"/>
          </a:xfrm>
          <a:prstGeom prst="rect">
            <a:avLst/>
          </a:prstGeom>
          <a:noFill/>
        </p:spPr>
      </p:pic>
      <p:pic>
        <p:nvPicPr>
          <p:cNvPr id="3076" name="Picture 4" descr="C:\Users\Сергей\Desktop\csm_22-04-16-krugl-stol_19_1b6be897e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7369"/>
          <a:stretch>
            <a:fillRect/>
          </a:stretch>
        </p:blipFill>
        <p:spPr bwMode="auto">
          <a:xfrm>
            <a:off x="323528" y="5013176"/>
            <a:ext cx="2154410" cy="1099458"/>
          </a:xfrm>
          <a:prstGeom prst="rect">
            <a:avLst/>
          </a:prstGeom>
          <a:noFill/>
        </p:spPr>
      </p:pic>
      <p:pic>
        <p:nvPicPr>
          <p:cNvPr id="3077" name="Picture 5" descr="C:\Users\Сергей\Desktop\csm_220616-fas01_49cadb014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2204715" cy="12424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1324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0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990000"/>
                </a:solidFill>
              </a:rPr>
              <a:t>ММК</a:t>
            </a:r>
            <a:endParaRPr lang="ru-RU" sz="4000" b="1" dirty="0">
              <a:solidFill>
                <a:srgbClr val="99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323528" y="1196752"/>
            <a:ext cx="3886200" cy="4351338"/>
          </a:xfrm>
        </p:spPr>
        <p:txBody>
          <a:bodyPr/>
          <a:lstStyle/>
          <a:p>
            <a:r>
              <a:rPr lang="ru-RU" b="1" dirty="0" err="1" smtClean="0">
                <a:solidFill>
                  <a:srgbClr val="990000"/>
                </a:solidFill>
              </a:rPr>
              <a:t>Медиатрансляции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3995936" y="1052736"/>
            <a:ext cx="4896544" cy="54006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990000"/>
                </a:solidFill>
              </a:rPr>
              <a:t>Научно-методическая деятельность</a:t>
            </a:r>
          </a:p>
          <a:p>
            <a:pPr algn="ctr">
              <a:buNone/>
            </a:pPr>
            <a:endParaRPr lang="ru-RU" dirty="0">
              <a:solidFill>
                <a:srgbClr val="990000"/>
              </a:solidFill>
            </a:endParaRPr>
          </a:p>
        </p:txBody>
      </p:sp>
      <p:pic>
        <p:nvPicPr>
          <p:cNvPr id="2050" name="Picture 2" descr="C:\Users\chirkun\Desktop\kopip-30-03-0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2692896" cy="1514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chirkun\Desktop\09-12-vebinar-umvd-0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3429000"/>
            <a:ext cx="2692896" cy="179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1916832"/>
            <a:ext cx="1692275" cy="16922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4139952" y="378904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solidFill>
                  <a:srgbClr val="990000"/>
                </a:solidFill>
              </a:rPr>
              <a:t>Базовые площадки</a:t>
            </a:r>
          </a:p>
          <a:p>
            <a:pPr algn="ctr"/>
            <a:r>
              <a:rPr lang="ru-RU" dirty="0" smtClean="0"/>
              <a:t>МОУ Марковская  ООШ Ростовский МР </a:t>
            </a:r>
            <a:r>
              <a:rPr lang="ru-RU" i="1" dirty="0" smtClean="0"/>
              <a:t>«Педагогические средства социализации сельских школьников»</a:t>
            </a:r>
          </a:p>
          <a:p>
            <a:endParaRPr lang="ru-RU" dirty="0" smtClean="0"/>
          </a:p>
          <a:p>
            <a:r>
              <a:rPr lang="ru-RU" dirty="0" smtClean="0"/>
              <a:t>МОУ Мокеевская СОШ Ярославский МР</a:t>
            </a:r>
            <a:br>
              <a:rPr lang="ru-RU" dirty="0" smtClean="0"/>
            </a:br>
            <a:r>
              <a:rPr lang="ru-RU" i="1" dirty="0" smtClean="0"/>
              <a:t>«Социализация сельских школьников через реализацию социальных проектов»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35350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395536" y="188912"/>
            <a:ext cx="8291264" cy="1439887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600" b="1" dirty="0" smtClean="0">
                <a:solidFill>
                  <a:srgbClr val="990000"/>
                </a:solidFill>
                <a:latin typeface="+mn-lt"/>
              </a:rPr>
              <a:t>Оказание методической и консультационной помощи участникам образовательного процесса </a:t>
            </a:r>
            <a:endParaRPr lang="ru-RU" altLang="ru-RU" sz="3600" dirty="0" smtClean="0">
              <a:solidFill>
                <a:srgbClr val="990000"/>
              </a:solidFill>
              <a:latin typeface="+mn-lt"/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sz="quarter" idx="1"/>
          </p:nvPr>
        </p:nvSpPr>
        <p:spPr>
          <a:xfrm>
            <a:off x="428625" y="2000250"/>
            <a:ext cx="8505825" cy="407193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altLang="ru-RU" sz="1800" dirty="0" smtClean="0"/>
              <a:t>Профилактика самовольных уходов</a:t>
            </a:r>
          </a:p>
          <a:p>
            <a:pPr eaLnBrk="1" hangingPunct="1"/>
            <a:r>
              <a:rPr lang="ru-RU" altLang="ru-RU" sz="1800" dirty="0" smtClean="0"/>
              <a:t>Нормативно-правовые материалы по профилактике правонарушений несовершеннолетних</a:t>
            </a:r>
          </a:p>
          <a:p>
            <a:pPr eaLnBrk="1" hangingPunct="1"/>
            <a:r>
              <a:rPr lang="ru-RU" altLang="ru-RU" sz="1800" dirty="0" smtClean="0"/>
              <a:t>Ранняя профилактика</a:t>
            </a:r>
          </a:p>
          <a:p>
            <a:pPr eaLnBrk="1" hangingPunct="1"/>
            <a:r>
              <a:rPr lang="ru-RU" altLang="ru-RU" sz="1800" dirty="0" smtClean="0"/>
              <a:t>Реабилитационная работа с несовершеннолетними, находящимися в конфликте с законом</a:t>
            </a:r>
          </a:p>
          <a:p>
            <a:pPr eaLnBrk="1" hangingPunct="1"/>
            <a:r>
              <a:rPr lang="ru-RU" altLang="ru-RU" sz="1800" dirty="0" smtClean="0"/>
              <a:t>Профилактика саморазрушающегося поведения, суицидов</a:t>
            </a:r>
          </a:p>
          <a:p>
            <a:pPr eaLnBrk="1" hangingPunct="1"/>
            <a:r>
              <a:rPr lang="ru-RU" altLang="ru-RU" sz="1800" dirty="0" smtClean="0"/>
              <a:t>Профилактика раннего семейного неблагополучия</a:t>
            </a:r>
          </a:p>
          <a:p>
            <a:pPr eaLnBrk="1" hangingPunct="1"/>
            <a:r>
              <a:rPr lang="ru-RU" altLang="ru-RU" sz="1800" dirty="0" smtClean="0"/>
              <a:t>ФГОС: технология самосовершенствование личности</a:t>
            </a:r>
          </a:p>
          <a:p>
            <a:pPr eaLnBrk="1" hangingPunct="1"/>
            <a:r>
              <a:rPr lang="ru-RU" altLang="ru-RU" sz="1800" dirty="0" smtClean="0"/>
              <a:t>Превентивные и ювенальные технологии: реализация в образовательной практике</a:t>
            </a:r>
          </a:p>
          <a:p>
            <a:pPr eaLnBrk="1" hangingPunct="1"/>
            <a:r>
              <a:rPr lang="ru-RU" altLang="ru-RU" sz="1800" dirty="0" smtClean="0"/>
              <a:t>Организация служб медиации через </a:t>
            </a:r>
            <a:r>
              <a:rPr lang="ru-RU" altLang="ru-RU" sz="1800" dirty="0" err="1" smtClean="0"/>
              <a:t>соорганизацию</a:t>
            </a:r>
            <a:r>
              <a:rPr lang="ru-RU" altLang="ru-RU" sz="1800" dirty="0" smtClean="0"/>
              <a:t> образовательных организаций с социальными партнерами</a:t>
            </a:r>
          </a:p>
          <a:p>
            <a:pPr eaLnBrk="1" hangingPunct="1">
              <a:buFont typeface="Wingdings 2" pitchFamily="18" charset="2"/>
              <a:buNone/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3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4000" b="1" dirty="0" smtClean="0">
                <a:solidFill>
                  <a:srgbClr val="990000"/>
                </a:solidFill>
                <a:latin typeface="Calibri" pitchFamily="34" charset="0"/>
              </a:rPr>
              <a:t>Интерактивные (сменные) выставки</a:t>
            </a:r>
          </a:p>
        </p:txBody>
      </p:sp>
      <p:sp>
        <p:nvSpPr>
          <p:cNvPr id="16387" name="Содержимое 4"/>
          <p:cNvSpPr>
            <a:spLocks noGrp="1"/>
          </p:cNvSpPr>
          <p:nvPr>
            <p:ph sz="half" idx="1"/>
          </p:nvPr>
        </p:nvSpPr>
        <p:spPr>
          <a:xfrm>
            <a:off x="285750" y="1285875"/>
            <a:ext cx="4038600" cy="4681538"/>
          </a:xfrm>
        </p:spPr>
        <p:txBody>
          <a:bodyPr>
            <a:normAutofit fontScale="92500" lnSpcReduction="20000"/>
          </a:bodyPr>
          <a:lstStyle/>
          <a:p>
            <a:pPr marL="365125" indent="-282575" eaLnBrk="1" hangingPunct="1"/>
            <a:r>
              <a:rPr lang="ru-RU" altLang="ru-RU" sz="1900" dirty="0" smtClean="0"/>
              <a:t>Содержание и методика коррекции и реабилитации детей, подростков </a:t>
            </a:r>
          </a:p>
          <a:p>
            <a:pPr marL="365125" indent="-282575" eaLnBrk="1" hangingPunct="1">
              <a:buFont typeface="Wingdings 2" pitchFamily="18" charset="2"/>
              <a:buNone/>
            </a:pPr>
            <a:endParaRPr lang="ru-RU" altLang="ru-RU" sz="1900" dirty="0" smtClean="0"/>
          </a:p>
          <a:p>
            <a:pPr marL="365125" indent="-282575" eaLnBrk="1" hangingPunct="1"/>
            <a:r>
              <a:rPr lang="ru-RU" altLang="ru-RU" sz="1900" dirty="0" smtClean="0"/>
              <a:t>Формирование морально – нравственных качеств       личности через   правовое воспитание и развитие    толерантности у                  школьников </a:t>
            </a:r>
          </a:p>
          <a:p>
            <a:pPr marL="365125" indent="-282575" eaLnBrk="1" hangingPunct="1">
              <a:buFont typeface="Wingdings 2" pitchFamily="18" charset="2"/>
              <a:buNone/>
            </a:pPr>
            <a:endParaRPr lang="ru-RU" altLang="ru-RU" sz="1900" dirty="0" smtClean="0"/>
          </a:p>
          <a:p>
            <a:pPr marL="365125" indent="-282575" eaLnBrk="1" hangingPunct="1"/>
            <a:r>
              <a:rPr lang="ru-RU" altLang="ru-RU" sz="1900" dirty="0" smtClean="0"/>
              <a:t>Социально-педагогическая  деятельность с  детьми            девиантного поведения </a:t>
            </a:r>
          </a:p>
          <a:p>
            <a:pPr marL="365125" indent="-282575" eaLnBrk="1" hangingPunct="1">
              <a:buFont typeface="Wingdings 2" pitchFamily="18" charset="2"/>
              <a:buNone/>
            </a:pPr>
            <a:endParaRPr lang="ru-RU" altLang="ru-RU" sz="1900" dirty="0" smtClean="0"/>
          </a:p>
          <a:p>
            <a:pPr marL="365125" indent="-282575" eaLnBrk="1" hangingPunct="1"/>
            <a:r>
              <a:rPr lang="ru-RU" altLang="ru-RU" sz="1900" dirty="0" smtClean="0"/>
              <a:t>Развитие школьных служб примирения</a:t>
            </a:r>
          </a:p>
          <a:p>
            <a:pPr marL="365125" indent="-282575" eaLnBrk="1" hangingPunct="1"/>
            <a:endParaRPr lang="ru-RU" altLang="ru-RU" sz="1900" dirty="0" smtClean="0"/>
          </a:p>
          <a:p>
            <a:pPr marL="365125" indent="-282575" eaLnBrk="1" hangingPunct="1"/>
            <a:r>
              <a:rPr lang="ru-RU" altLang="ru-RU" sz="1900" dirty="0" smtClean="0"/>
              <a:t>Профилактика самовольных уходов</a:t>
            </a:r>
          </a:p>
          <a:p>
            <a:pPr marL="365125" indent="-282575" eaLnBrk="1" hangingPunct="1"/>
            <a:endParaRPr lang="ru-RU" altLang="ru-RU" sz="1600" dirty="0" smtClean="0"/>
          </a:p>
        </p:txBody>
      </p:sp>
      <p:sp>
        <p:nvSpPr>
          <p:cNvPr id="16388" name="Содержимое 5"/>
          <p:cNvSpPr>
            <a:spLocks noGrp="1"/>
          </p:cNvSpPr>
          <p:nvPr>
            <p:ph sz="half" idx="2"/>
          </p:nvPr>
        </p:nvSpPr>
        <p:spPr>
          <a:xfrm>
            <a:off x="4932040" y="1268760"/>
            <a:ext cx="3930650" cy="4968552"/>
          </a:xfrm>
        </p:spPr>
        <p:txBody>
          <a:bodyPr>
            <a:noAutofit/>
          </a:bodyPr>
          <a:lstStyle/>
          <a:p>
            <a:pPr marL="365125" indent="-282575" eaLnBrk="1" hangingPunct="1"/>
            <a:r>
              <a:rPr lang="ru-RU" altLang="ru-RU" sz="1800" dirty="0" smtClean="0"/>
              <a:t>Эффективные методы и технологии работы по               профилактике правонарушений           несовершеннолетних</a:t>
            </a:r>
          </a:p>
          <a:p>
            <a:pPr marL="365125" indent="-282575" eaLnBrk="1" hangingPunct="1">
              <a:buFont typeface="Wingdings 2" pitchFamily="18" charset="2"/>
              <a:buNone/>
            </a:pPr>
            <a:endParaRPr lang="ru-RU" altLang="ru-RU" sz="1800" dirty="0" smtClean="0"/>
          </a:p>
          <a:p>
            <a:pPr marL="365125" indent="-282575" eaLnBrk="1" hangingPunct="1"/>
            <a:r>
              <a:rPr lang="ru-RU" altLang="ru-RU" sz="1800" dirty="0" smtClean="0"/>
              <a:t>Семья в центре социально-демографической политики - взаимодействия ОО с            разными  типами семей</a:t>
            </a:r>
          </a:p>
          <a:p>
            <a:pPr marL="365125" indent="-282575" eaLnBrk="1" hangingPunct="1">
              <a:buFont typeface="Wingdings 2" pitchFamily="18" charset="2"/>
              <a:buNone/>
            </a:pPr>
            <a:endParaRPr lang="ru-RU" altLang="ru-RU" sz="1800" dirty="0" smtClean="0"/>
          </a:p>
          <a:p>
            <a:pPr marL="365125" indent="-282575" eaLnBrk="1" hangingPunct="1"/>
            <a:r>
              <a:rPr lang="ru-RU" altLang="ru-RU" sz="1800" dirty="0" smtClean="0"/>
              <a:t>Использование ювенальных и  превентивных     технологий в образовательной практике</a:t>
            </a:r>
          </a:p>
          <a:p>
            <a:pPr marL="365125" indent="-282575" eaLnBrk="1" hangingPunct="1">
              <a:buFont typeface="Wingdings 2" pitchFamily="18" charset="2"/>
              <a:buNone/>
            </a:pPr>
            <a:endParaRPr lang="ru-RU" altLang="ru-RU" sz="1800" dirty="0" smtClean="0"/>
          </a:p>
          <a:p>
            <a:pPr marL="365125" indent="-282575" eaLnBrk="1" hangingPunct="1"/>
            <a:r>
              <a:rPr lang="ru-RU" altLang="ru-RU" sz="1800" dirty="0" smtClean="0"/>
              <a:t>Продукты деятельности РИП и стажировочных площадок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899592" y="620688"/>
            <a:ext cx="7546032" cy="4464602"/>
          </a:xfrm>
        </p:spPr>
        <p:txBody>
          <a:bodyPr rtlCol="0"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800" b="1" dirty="0" smtClean="0">
                <a:solidFill>
                  <a:srgbClr val="990000"/>
                </a:solidFill>
                <a:latin typeface="+mn-lt"/>
              </a:rPr>
              <a:t>Спасибо за внимание!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800" b="1" dirty="0" smtClean="0">
              <a:solidFill>
                <a:srgbClr val="990000"/>
              </a:solidFill>
              <a:latin typeface="+mn-lt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150014, г. Ярославль, ул. Богдановича, д. 16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Тел. (4852)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23-08-14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304, 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en-US" sz="2000" dirty="0" smtClean="0">
                <a:hlinkClick r:id="rId2"/>
              </a:rPr>
              <a:t>copp@iro.yar.ru</a:t>
            </a:r>
            <a:endParaRPr lang="ru-RU" sz="2000" dirty="0" smtClean="0"/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u="sng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olgairo@mail.ru</a:t>
            </a:r>
            <a:r>
              <a:rPr lang="en-US" sz="2000" b="1" u="sng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www.iro.yar.ru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000" b="1" dirty="0" smtClean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Приглашаем 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сотрудничеству!!!</a:t>
            </a:r>
            <a:endParaRPr lang="ru-RU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483768" y="332656"/>
            <a:ext cx="619268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 защитить права ребенка?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…Как воспитать ребенка здоровым, благородным и великодушным?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…Как заменить безнадзорное пространство улицы наполненной альтернативной деятельностью?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…Как наполнить образовательное пространство мудростью, любовью, сотрудничеством и сотворчеством?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1" descr="C:\Users\Сергей\Desktop\9314105-leader-concep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67544" y="4077072"/>
            <a:ext cx="3810271" cy="25385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755576" y="404664"/>
            <a:ext cx="799288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Профилактика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представляет собой систему социально – экономических, общественно – политических, организационных, правовых, воспитательных мероприятий, проводимых государством и обществом для того, чтобы устранить причины отклонений, способствовать формированию поведения, соответствующего социальным нормам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Users\Сергей\Desktop\comunica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212976"/>
            <a:ext cx="3432317" cy="34396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Комплекс дополнительных мероприятий направлен: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124227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на улучшение здоровья подростков, их психического, физического и умственного состояния; 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юридическое выделение деятельности государства, общества и семьи по воспитанию несовершеннолетних в качестве специальной сферы, требующей максимальных привилегий и преимуществ в сравнении с прочими областями социальной и производственной инфраструктуры;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своевременную и полную комплексную помощь подросткам, которые характеризуются утратой родителей или неблагополучием семьи;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преодоление безответственности за состояние и судьбу несовершеннолетних, искалеченных субъектами, осуществляющими их воспитание;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формирование условий для сохранения, совершенствования и реализации детского творческого и трудового потенциала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395536" y="89047"/>
            <a:ext cx="4572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Профилактика правонарушений – это система социальных, правовых и иных мер, направленных на выявление и устранение причин и условий, способствующих совершению правонарушений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4860032" y="2824478"/>
            <a:ext cx="3995936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Деятельность по профилактике правонарушений – это деятельность органов и учреждений системы профилактики правонарушений по приме- нению комплекса социальных, правовых и иных мер, направленных на вы- явление и устранение причин и условий, способствующих совершению правонарушений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3011" name="Picture 3" descr="C:\Users\Сергей\Desktop\i0SGFMJQ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492896"/>
            <a:ext cx="4081636" cy="30612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Концепция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Распоряжение Правительства Российской Федерации от 22 марта 2017 года №520</a:t>
            </a:r>
          </a:p>
          <a:p>
            <a:pPr>
              <a:buNone/>
            </a:pPr>
            <a:r>
              <a:rPr lang="ru-RU" dirty="0" smtClean="0"/>
              <a:t>Утвердить:</a:t>
            </a:r>
          </a:p>
          <a:p>
            <a:pPr>
              <a:buNone/>
            </a:pPr>
            <a:r>
              <a:rPr lang="ru-RU" dirty="0" smtClean="0"/>
              <a:t>1. Концепцию развития системы профилактики безнадзорности и правонарушений несовершеннолетних на период до 2020 года</a:t>
            </a:r>
          </a:p>
          <a:p>
            <a:pPr>
              <a:buNone/>
            </a:pPr>
            <a:r>
              <a:rPr lang="ru-RU" dirty="0" smtClean="0"/>
              <a:t>2. План мероприятий на 2017-2020 годы по реализации Концепции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886700" cy="18002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+mn-lt"/>
                <a:cs typeface="Arial" pitchFamily="34" charset="0"/>
              </a:rPr>
              <a:t>Основные направления развития </a:t>
            </a:r>
            <a:br>
              <a:rPr lang="ru-RU" sz="3200" b="1" dirty="0" smtClean="0">
                <a:latin typeface="+mn-lt"/>
                <a:cs typeface="Arial" pitchFamily="34" charset="0"/>
              </a:rPr>
            </a:br>
            <a:r>
              <a:rPr lang="ru-RU" sz="3200" b="1" dirty="0" smtClean="0">
                <a:latin typeface="+mn-lt"/>
                <a:cs typeface="Arial" pitchFamily="34" charset="0"/>
              </a:rPr>
              <a:t>системы профилактики безнадзорности и правонарушений несовершеннолетних </a:t>
            </a:r>
            <a:endParaRPr lang="ru-RU" sz="3200" b="1" dirty="0">
              <a:latin typeface="+mn-lt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132856"/>
            <a:ext cx="8389440" cy="4464496"/>
          </a:xfrm>
        </p:spPr>
        <p:txBody>
          <a:bodyPr>
            <a:noAutofit/>
          </a:bodyPr>
          <a:lstStyle/>
          <a:p>
            <a:r>
              <a:rPr lang="ru-RU" sz="2400" dirty="0" smtClean="0"/>
              <a:t>Совершенствование нормативно-правового регулирования в сфере профилактики безнадзорности и правонарушений несовершеннолетних</a:t>
            </a:r>
          </a:p>
          <a:p>
            <a:r>
              <a:rPr lang="ru-RU" sz="2400" dirty="0" smtClean="0"/>
              <a:t>Развитие эффективной модели системы профилактики безнадзорности и правонарушений несовершеннолетних</a:t>
            </a:r>
          </a:p>
          <a:p>
            <a:r>
              <a:rPr lang="ru-RU" sz="2400" dirty="0" smtClean="0"/>
              <a:t>Информационно-методической обеспечение системы профилактики безнадзорности и правонарушений несовершеннолетних</a:t>
            </a:r>
          </a:p>
          <a:p>
            <a:r>
              <a:rPr lang="ru-RU" sz="2400" dirty="0" smtClean="0"/>
              <a:t>Развитие кадрового потенциала системы профилактики безнадзорности и правонарушений несовершеннолетних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8120063" cy="435133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4578" name="Picture 2" descr="C:\Users\Сергей\Desktop\andorra_concept_developm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797152"/>
            <a:ext cx="2376264" cy="1782198"/>
          </a:xfrm>
          <a:prstGeom prst="rect">
            <a:avLst/>
          </a:prstGeom>
          <a:noFill/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67544" y="476672"/>
            <a:ext cx="7956376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Основными путями и средствами оптимизации межведомственного взаимодействия являются: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обеспечение процессов взаимодействия необходимой законодательной базой; научно-методическое обоснование комплексной работы; четкое разграничение функций между участниками взаимодействия на всех уровнях совместной работы; предоставление учреждениям полномочий и средств в соответствии с выполняемыми функциями и поставленными задачами; обеспечение управленческих структур и учреждений квалифицированными кадрами; организация единого информационного пространства; создание общей концепции совместных действий; оптимизация работы межведомственного координирующего звена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56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990000"/>
                </a:solidFill>
              </a:rPr>
              <a:t>Развитие РРЦ </a:t>
            </a:r>
            <a:endParaRPr lang="ru-RU" b="1" dirty="0">
              <a:solidFill>
                <a:srgbClr val="99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3960440" cy="5328592"/>
          </a:xfrm>
        </p:spPr>
        <p:txBody>
          <a:bodyPr/>
          <a:lstStyle/>
          <a:p>
            <a:pPr marL="273050" lvl="0" indent="-273050" eaLnBrk="0" hangingPunct="0">
              <a:spcBef>
                <a:spcPts val="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</a:pPr>
            <a:r>
              <a:rPr lang="ru-RU" altLang="ru-RU" sz="1800" dirty="0">
                <a:solidFill>
                  <a:prstClr val="black"/>
                </a:solidFill>
              </a:rPr>
              <a:t>Обеспечение согласованности действий различных ведомств и организаций по профилактике правонарушений несовершеннолетних</a:t>
            </a:r>
          </a:p>
          <a:p>
            <a:pPr marL="273050" lvl="0" indent="-273050" eaLnBrk="0" hangingPunct="0">
              <a:spcBef>
                <a:spcPts val="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</a:pPr>
            <a:r>
              <a:rPr lang="ru-RU" altLang="ru-RU" sz="1800" dirty="0" smtClean="0">
                <a:solidFill>
                  <a:prstClr val="black"/>
                </a:solidFill>
              </a:rPr>
              <a:t>Развитие </a:t>
            </a:r>
            <a:r>
              <a:rPr lang="ru-RU" altLang="ru-RU" sz="1800" dirty="0">
                <a:solidFill>
                  <a:prstClr val="black"/>
                </a:solidFill>
              </a:rPr>
              <a:t>активной позиции представителей субъектов профилактики в реализации межведомственных проектов</a:t>
            </a:r>
          </a:p>
          <a:p>
            <a:pPr marL="273050" lvl="0" indent="-273050" eaLnBrk="0" hangingPunct="0">
              <a:spcBef>
                <a:spcPts val="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</a:pPr>
            <a:r>
              <a:rPr lang="ru-RU" altLang="ru-RU" sz="1800" dirty="0" smtClean="0">
                <a:solidFill>
                  <a:prstClr val="black"/>
                </a:solidFill>
              </a:rPr>
              <a:t>Развитие </a:t>
            </a:r>
            <a:r>
              <a:rPr lang="ru-RU" altLang="ru-RU" sz="1800" dirty="0">
                <a:solidFill>
                  <a:prstClr val="black"/>
                </a:solidFill>
              </a:rPr>
              <a:t>системы профилактики правонарушений несовершеннолетних через научно – методическое обеспечение деятельности субъектов профилактики</a:t>
            </a:r>
          </a:p>
          <a:p>
            <a:pPr marL="273050" lvl="0" indent="-273050" eaLnBrk="0" hangingPunct="0">
              <a:spcBef>
                <a:spcPts val="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</a:pPr>
            <a:r>
              <a:rPr lang="ru-RU" altLang="ru-RU" sz="1800" dirty="0" smtClean="0">
                <a:solidFill>
                  <a:prstClr val="black"/>
                </a:solidFill>
              </a:rPr>
              <a:t>Накопление </a:t>
            </a:r>
            <a:r>
              <a:rPr lang="ru-RU" altLang="ru-RU" sz="1800" dirty="0">
                <a:solidFill>
                  <a:prstClr val="black"/>
                </a:solidFill>
              </a:rPr>
              <a:t>и тиражирование информационно – образовательных ресурсов по проблематике профилактики правонарушений несовершеннолетних</a:t>
            </a:r>
          </a:p>
          <a:p>
            <a:endParaRPr lang="ru-RU" sz="1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5474" t="10057" r="17097" b="4124"/>
          <a:stretch>
            <a:fillRect/>
          </a:stretch>
        </p:blipFill>
        <p:spPr bwMode="auto">
          <a:xfrm>
            <a:off x="4008658" y="1052736"/>
            <a:ext cx="5052562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 descr="C:\Users\Сергей\Desktop\09-12-vebinar-umvd-0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8104" y="4725144"/>
            <a:ext cx="2548880" cy="16992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5067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5141</TotalTime>
  <Words>713</Words>
  <Application>Microsoft Office PowerPoint</Application>
  <PresentationFormat>Экран (4:3)</PresentationFormat>
  <Paragraphs>89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2_Тема Office</vt:lpstr>
      <vt:lpstr>Презентация PowerPoint</vt:lpstr>
      <vt:lpstr>Презентация PowerPoint</vt:lpstr>
      <vt:lpstr>Презентация PowerPoint</vt:lpstr>
      <vt:lpstr>Комплекс дополнительных мероприятий направлен: </vt:lpstr>
      <vt:lpstr>Презентация PowerPoint</vt:lpstr>
      <vt:lpstr>Концепция</vt:lpstr>
      <vt:lpstr>Основные направления развития  системы профилактики безнадзорности и правонарушений несовершеннолетних </vt:lpstr>
      <vt:lpstr>Презентация PowerPoint</vt:lpstr>
      <vt:lpstr>Развитие РРЦ </vt:lpstr>
      <vt:lpstr>Функционирование ММК</vt:lpstr>
      <vt:lpstr>ММК</vt:lpstr>
      <vt:lpstr>Оказание методической и консультационной помощи участникам образовательного процесса </vt:lpstr>
      <vt:lpstr>Интерактивные (сменные) выставки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Юрьевна Белянчева</dc:creator>
  <cp:lastModifiedBy>Ольга Владимировна Чиркун</cp:lastModifiedBy>
  <cp:revision>502</cp:revision>
  <cp:lastPrinted>2017-05-25T09:13:30Z</cp:lastPrinted>
  <dcterms:created xsi:type="dcterms:W3CDTF">2015-05-19T06:32:44Z</dcterms:created>
  <dcterms:modified xsi:type="dcterms:W3CDTF">2018-04-10T06:18:58Z</dcterms:modified>
</cp:coreProperties>
</file>