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9" r:id="rId4"/>
    <p:sldId id="263" r:id="rId5"/>
    <p:sldId id="262" r:id="rId6"/>
    <p:sldId id="25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1E74141D-A846-44EA-A90B-D13EB699EF08}">
          <p14:sldIdLst>
            <p14:sldId id="257"/>
            <p14:sldId id="261"/>
            <p14:sldId id="259"/>
            <p14:sldId id="263"/>
            <p14:sldId id="262"/>
            <p14:sldId id="258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2D35"/>
    <a:srgbClr val="B9D4ED"/>
    <a:srgbClr val="A52C36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86400" autoAdjust="0"/>
  </p:normalViewPr>
  <p:slideViewPr>
    <p:cSldViewPr snapToGrid="0">
      <p:cViewPr>
        <p:scale>
          <a:sx n="123" d="100"/>
          <a:sy n="123" d="100"/>
        </p:scale>
        <p:origin x="-72" y="29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20370370370370369"/>
          <c:w val="0.53287073490813652"/>
          <c:h val="0.79629629629629628"/>
        </c:manualLayout>
      </c:layout>
      <c:pie3DChart>
        <c:varyColors val="1"/>
        <c:ser>
          <c:idx val="0"/>
          <c:order val="0"/>
          <c:tx>
            <c:strRef>
              <c:f>'[Диаграмма в Microsoft Word]Лист1'!$B$13</c:f>
              <c:strCache>
                <c:ptCount val="1"/>
                <c:pt idx="0">
                  <c:v>8</c:v>
                </c:pt>
              </c:strCache>
            </c:strRef>
          </c:tx>
          <c:cat>
            <c:strRef>
              <c:f>'[Диаграмма в Microsoft Word]Лист1'!$A$14:$A$20</c:f>
              <c:strCache>
                <c:ptCount val="7"/>
                <c:pt idx="0">
                  <c:v>Рыбинск 1 -  5%</c:v>
                </c:pt>
                <c:pt idx="1">
                  <c:v>Ростов 3 - 15%</c:v>
                </c:pt>
                <c:pt idx="2">
                  <c:v>Тутаев 1 - 5%</c:v>
                </c:pt>
                <c:pt idx="3">
                  <c:v>Гаврилов Ям 1 -  5%</c:v>
                </c:pt>
                <c:pt idx="4">
                  <c:v>Мышкин 2 - 10%</c:v>
                </c:pt>
                <c:pt idx="5">
                  <c:v>Ярославский р-он 3 -  15%</c:v>
                </c:pt>
                <c:pt idx="6">
                  <c:v>Некоузский р-он 1 -  5%</c:v>
                </c:pt>
              </c:strCache>
            </c:strRef>
          </c:cat>
          <c:val>
            <c:numRef>
              <c:f>'[Диаграмма в Microsoft Word]Лист1'!$B$14:$B$20</c:f>
              <c:numCache>
                <c:formatCode>General</c:formatCode>
                <c:ptCount val="7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4545117884962102"/>
          <c:y val="0.33466232320541978"/>
          <c:w val="0.45101262033872347"/>
          <c:h val="0.44776441503274667"/>
        </c:manualLayout>
      </c:layout>
      <c:overlay val="0"/>
      <c:txPr>
        <a:bodyPr/>
        <a:lstStyle/>
        <a:p>
          <a:pPr>
            <a:defRPr sz="900" baseline="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361811870188263E-2"/>
          <c:y val="0.19907421909295178"/>
          <c:w val="0.53173753280839897"/>
          <c:h val="0.75"/>
        </c:manualLayout>
      </c:layout>
      <c:pie3DChart>
        <c:varyColors val="1"/>
        <c:ser>
          <c:idx val="0"/>
          <c:order val="0"/>
          <c:cat>
            <c:strRef>
              <c:f>Лист1!$B$3:$B$8</c:f>
              <c:strCache>
                <c:ptCount val="6"/>
                <c:pt idx="0">
                  <c:v>СОШ 11</c:v>
                </c:pt>
                <c:pt idx="1">
                  <c:v>спортивная школа 1</c:v>
                </c:pt>
                <c:pt idx="2">
                  <c:v>детский сад 1</c:v>
                </c:pt>
                <c:pt idx="3">
                  <c:v>детский дом 1</c:v>
                </c:pt>
                <c:pt idx="4">
                  <c:v>колледж 5</c:v>
                </c:pt>
                <c:pt idx="5">
                  <c:v>досуговый центр 1</c:v>
                </c:pt>
              </c:strCache>
            </c:strRef>
          </c:cat>
          <c:val>
            <c:numRef>
              <c:f>Лист1!$C$3:$C$8</c:f>
              <c:numCache>
                <c:formatCode>General</c:formatCode>
                <c:ptCount val="6"/>
                <c:pt idx="0">
                  <c:v>11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5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3257827205444275"/>
          <c:y val="0.27164246074764342"/>
          <c:w val="0.43529091548254689"/>
          <c:h val="0.50230314960629918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12.04.2018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938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12.04.2018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48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12.04.2018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33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12.04.2018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5291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12.04.2018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05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12.04.2018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12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12.04.2018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90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12.04.2018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91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12.04.2018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36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12.04.2018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67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12.04.2018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296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80D50-DE6C-4704-B7C3-588230F13566}" type="datetimeFigureOut">
              <a:rPr lang="ru-RU" smtClean="0"/>
              <a:t>12.04.2018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033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42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62" y="0"/>
            <a:ext cx="10238482" cy="1348353"/>
          </a:xfrm>
          <a:gradFill>
            <a:gsLst>
              <a:gs pos="0">
                <a:schemeClr val="bg1"/>
              </a:gs>
              <a:gs pos="62000">
                <a:schemeClr val="bg2"/>
              </a:gs>
              <a:gs pos="92000">
                <a:schemeClr val="bg2">
                  <a:lumMod val="90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ru-RU" sz="21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учреждение дополнительного профессионального образования Ярославской области</a:t>
            </a:r>
            <a:r>
              <a:rPr lang="ru-RU" sz="24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развития образования</a:t>
            </a:r>
            <a:endParaRPr lang="ru-RU" sz="2800" b="1" dirty="0">
              <a:solidFill>
                <a:srgbClr val="A52C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857081" cy="1857081"/>
          </a:xfrm>
        </p:spPr>
      </p:pic>
      <p:sp>
        <p:nvSpPr>
          <p:cNvPr id="7" name="Прямоугольник 6"/>
          <p:cNvSpPr/>
          <p:nvPr/>
        </p:nvSpPr>
        <p:spPr>
          <a:xfrm>
            <a:off x="1929540" y="2192420"/>
            <a:ext cx="999640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Обобщение опыта профилактических мероприятий по противодействию терроризма и экстремизма в образовательных организациях Ярославской области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0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42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62" y="0"/>
            <a:ext cx="10238482" cy="1348353"/>
          </a:xfrm>
          <a:gradFill>
            <a:gsLst>
              <a:gs pos="0">
                <a:schemeClr val="bg1"/>
              </a:gs>
              <a:gs pos="62000">
                <a:schemeClr val="bg2"/>
              </a:gs>
              <a:gs pos="92000">
                <a:schemeClr val="bg2">
                  <a:lumMod val="90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ru-RU" sz="21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учреждение дополнительного профессионального образования Ярославской области</a:t>
            </a:r>
            <a:r>
              <a:rPr lang="ru-RU" sz="24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развития образования</a:t>
            </a:r>
            <a:endParaRPr lang="ru-RU" sz="2800" b="1" dirty="0">
              <a:solidFill>
                <a:srgbClr val="A52C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857081" cy="1857081"/>
          </a:xfrm>
        </p:spPr>
      </p:pic>
      <p:sp>
        <p:nvSpPr>
          <p:cNvPr id="17" name="Прямоугольник 16"/>
          <p:cNvSpPr/>
          <p:nvPr/>
        </p:nvSpPr>
        <p:spPr>
          <a:xfrm>
            <a:off x="302218" y="3373792"/>
            <a:ext cx="1937288" cy="14180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Комитет общей профилактики правонарушений</a:t>
            </a:r>
            <a:endParaRPr lang="ru-RU" sz="1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518476" y="3373792"/>
            <a:ext cx="2355742" cy="14180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Комитет по делам гражданской защиты пожарной безопасности и казачества</a:t>
            </a:r>
            <a:endParaRPr lang="ru-RU" sz="1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184183" y="3373790"/>
            <a:ext cx="3843579" cy="14180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Отдел государственного надзора в области защиты населения и территорий от чрезвычайных ситуаций природного и техногенного характера</a:t>
            </a:r>
            <a:endParaRPr lang="ru-RU" sz="1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523707" y="3373791"/>
            <a:ext cx="2309247" cy="14180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Отдел профилактики экстремизма и терроризма</a:t>
            </a:r>
            <a:endParaRPr lang="ru-RU" sz="1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173996" y="2145551"/>
            <a:ext cx="9647695" cy="8407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региональной безопасности Ярославской области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1270862" y="3200401"/>
            <a:ext cx="9550829" cy="11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10221132" y="320040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10821691" y="3200400"/>
            <a:ext cx="0" cy="1733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endCxn id="19" idx="0"/>
          </p:cNvCxnSpPr>
          <p:nvPr/>
        </p:nvCxnSpPr>
        <p:spPr>
          <a:xfrm>
            <a:off x="7105972" y="3212023"/>
            <a:ext cx="1" cy="1617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17" idx="0"/>
          </p:cNvCxnSpPr>
          <p:nvPr/>
        </p:nvCxnSpPr>
        <p:spPr>
          <a:xfrm>
            <a:off x="1270862" y="3212023"/>
            <a:ext cx="0" cy="1617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endCxn id="18" idx="0"/>
          </p:cNvCxnSpPr>
          <p:nvPr/>
        </p:nvCxnSpPr>
        <p:spPr>
          <a:xfrm>
            <a:off x="3696347" y="3206212"/>
            <a:ext cx="0" cy="1675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991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3985" y="3469279"/>
            <a:ext cx="1064029" cy="10640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914400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3872" y="343235"/>
            <a:ext cx="1036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9893" y="961537"/>
            <a:ext cx="6995575" cy="5560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880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3985" y="3469279"/>
            <a:ext cx="1064029" cy="10640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914400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3872" y="343235"/>
            <a:ext cx="1036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402" y="1052632"/>
            <a:ext cx="7155531" cy="556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22860" y="1877240"/>
            <a:ext cx="3779963" cy="4283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596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42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62" y="0"/>
            <a:ext cx="10238482" cy="1348353"/>
          </a:xfrm>
          <a:gradFill>
            <a:gsLst>
              <a:gs pos="0">
                <a:schemeClr val="bg1"/>
              </a:gs>
              <a:gs pos="62000">
                <a:schemeClr val="bg2"/>
              </a:gs>
              <a:gs pos="92000">
                <a:schemeClr val="bg2">
                  <a:lumMod val="90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ru-RU" sz="21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учреждение дополнительного профессионального образования Ярославской области</a:t>
            </a:r>
            <a:r>
              <a:rPr lang="ru-RU" sz="24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развития образования</a:t>
            </a:r>
            <a:endParaRPr lang="ru-RU" sz="2800" b="1" dirty="0">
              <a:solidFill>
                <a:srgbClr val="A52C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857081" cy="1857081"/>
          </a:xfrm>
        </p:spPr>
      </p:pic>
      <p:cxnSp>
        <p:nvCxnSpPr>
          <p:cNvPr id="25" name="Прямая со стрелкой 24"/>
          <p:cNvCxnSpPr/>
          <p:nvPr/>
        </p:nvCxnSpPr>
        <p:spPr>
          <a:xfrm>
            <a:off x="10221132" y="320040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2117564452"/>
              </p:ext>
            </p:extLst>
          </p:nvPr>
        </p:nvGraphicFramePr>
        <p:xfrm>
          <a:off x="193729" y="938289"/>
          <a:ext cx="3878143" cy="2928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884277"/>
              </p:ext>
            </p:extLst>
          </p:nvPr>
        </p:nvGraphicFramePr>
        <p:xfrm>
          <a:off x="54244" y="3644295"/>
          <a:ext cx="4045058" cy="2266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844298" y="1438191"/>
            <a:ext cx="107093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Основные профилактические мероприятия по </a:t>
            </a:r>
            <a:r>
              <a:rPr lang="ru-RU" sz="2000" dirty="0" smtClean="0"/>
              <a:t>противодействию терроризму и экстремизму 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31403" y="1960535"/>
            <a:ext cx="8345838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000"/>
            <a:r>
              <a:rPr lang="ru-RU" sz="1300" dirty="0" smtClean="0">
                <a:solidFill>
                  <a:srgbClr val="FF0000"/>
                </a:solidFill>
              </a:rPr>
              <a:t>Изучение </a:t>
            </a:r>
            <a:r>
              <a:rPr lang="ru-RU" sz="1300" dirty="0">
                <a:solidFill>
                  <a:srgbClr val="FF0000"/>
                </a:solidFill>
              </a:rPr>
              <a:t>законодательства РФ по вопросам ответственности за разжигание межнациональной межконфессиональной розни, разъяснения сущности терроризма, его общественной опасности</a:t>
            </a:r>
          </a:p>
          <a:p>
            <a:pPr indent="180000"/>
            <a:r>
              <a:rPr lang="ru-RU" sz="1300" dirty="0">
                <a:solidFill>
                  <a:srgbClr val="FF0000"/>
                </a:solidFill>
              </a:rPr>
              <a:t>Проведение классных часов, бесед, лекций с учащимися по противодействию терроризму, экстремизму.</a:t>
            </a:r>
          </a:p>
          <a:p>
            <a:pPr indent="180000"/>
            <a:r>
              <a:rPr lang="ru-RU" sz="1300" dirty="0">
                <a:solidFill>
                  <a:srgbClr val="FF0000"/>
                </a:solidFill>
              </a:rPr>
              <a:t>Разработка и внедрение  на уроках обществознания учебных материалов, раскрывающих преступную сущность идеологии экстремизма и терроризма.</a:t>
            </a:r>
          </a:p>
          <a:p>
            <a:pPr indent="180000"/>
            <a:r>
              <a:rPr lang="ru-RU" sz="1300" dirty="0">
                <a:solidFill>
                  <a:srgbClr val="FF0000"/>
                </a:solidFill>
              </a:rPr>
              <a:t> </a:t>
            </a:r>
          </a:p>
          <a:p>
            <a:pPr indent="180000"/>
            <a:r>
              <a:rPr lang="ru-RU" sz="1300" dirty="0">
                <a:solidFill>
                  <a:srgbClr val="FF0000"/>
                </a:solidFill>
              </a:rPr>
              <a:t>Мониторинг на предмет выявления степени распространения экстремистских идей и настроений </a:t>
            </a:r>
          </a:p>
          <a:p>
            <a:pPr indent="180000"/>
            <a:r>
              <a:rPr lang="ru-RU" sz="1300" dirty="0">
                <a:solidFill>
                  <a:srgbClr val="FF0000"/>
                </a:solidFill>
              </a:rPr>
              <a:t> </a:t>
            </a:r>
          </a:p>
          <a:p>
            <a:pPr indent="180000"/>
            <a:r>
              <a:rPr lang="ru-RU" sz="1300" dirty="0">
                <a:solidFill>
                  <a:srgbClr val="00B050"/>
                </a:solidFill>
              </a:rPr>
              <a:t>Тематические классные часы</a:t>
            </a:r>
          </a:p>
          <a:p>
            <a:pPr indent="180000"/>
            <a:r>
              <a:rPr lang="ru-RU" sz="1300" dirty="0">
                <a:solidFill>
                  <a:srgbClr val="00B050"/>
                </a:solidFill>
              </a:rPr>
              <a:t>Проведение инструктажей с учащимися «Действия при угрозе теракта»</a:t>
            </a:r>
          </a:p>
          <a:p>
            <a:pPr indent="180000"/>
            <a:r>
              <a:rPr lang="ru-RU" sz="1300" dirty="0">
                <a:solidFill>
                  <a:srgbClr val="00B050"/>
                </a:solidFill>
              </a:rPr>
              <a:t>Уроки мужества, посвященные Дню солидарности в борьбе с терроризмом</a:t>
            </a:r>
          </a:p>
          <a:p>
            <a:pPr indent="180000"/>
            <a:r>
              <a:rPr lang="ru-RU" sz="1300" dirty="0">
                <a:solidFill>
                  <a:srgbClr val="00B050"/>
                </a:solidFill>
              </a:rPr>
              <a:t>Экскурсии в музей Боевой славы, пожарную часть, центр противопожарной безопасности</a:t>
            </a:r>
          </a:p>
          <a:p>
            <a:pPr indent="180000"/>
            <a:r>
              <a:rPr lang="ru-RU" sz="1300" dirty="0">
                <a:solidFill>
                  <a:srgbClr val="00B050"/>
                </a:solidFill>
              </a:rPr>
              <a:t> </a:t>
            </a:r>
          </a:p>
          <a:p>
            <a:pPr indent="180000"/>
            <a:r>
              <a:rPr lang="ru-RU" sz="1300" dirty="0">
                <a:solidFill>
                  <a:srgbClr val="00B050"/>
                </a:solidFill>
              </a:rPr>
              <a:t>Проведение родительских собраний по теме «Права и обязанности участников образовательного процесса», «Профилактика терроризма и «экстремизма», «Воспитание толерантного поведения в обществе»</a:t>
            </a:r>
          </a:p>
          <a:p>
            <a:pPr indent="180000"/>
            <a:r>
              <a:rPr lang="ru-RU" sz="1300" dirty="0">
                <a:solidFill>
                  <a:srgbClr val="FF0000"/>
                </a:solidFill>
              </a:rPr>
              <a:t> </a:t>
            </a:r>
          </a:p>
          <a:p>
            <a:pPr indent="180000"/>
            <a:r>
              <a:rPr lang="ru-RU" sz="1300" dirty="0">
                <a:solidFill>
                  <a:srgbClr val="002060"/>
                </a:solidFill>
              </a:rPr>
              <a:t>Проведение тренировок по эвакуации в случае угрозы террористического акта с приглашением представителей соответствующих ведомств</a:t>
            </a:r>
          </a:p>
          <a:p>
            <a:pPr indent="180000"/>
            <a:r>
              <a:rPr lang="ru-RU" sz="1300" dirty="0">
                <a:solidFill>
                  <a:srgbClr val="002060"/>
                </a:solidFill>
              </a:rPr>
              <a:t>Тренировка по действиям при обнаружении предмета, похожего на взрывное устройство</a:t>
            </a:r>
          </a:p>
          <a:p>
            <a:pPr indent="180000"/>
            <a:r>
              <a:rPr lang="ru-RU" sz="1300" dirty="0">
                <a:solidFill>
                  <a:srgbClr val="002060"/>
                </a:solidFill>
              </a:rPr>
              <a:t>Встреча с сотрудниками силовых структур, связанных с противодействием терроризму</a:t>
            </a:r>
          </a:p>
          <a:p>
            <a:pPr indent="180000"/>
            <a:r>
              <a:rPr lang="ru-RU" sz="1300" dirty="0">
                <a:solidFill>
                  <a:srgbClr val="002060"/>
                </a:solidFill>
              </a:rPr>
              <a:t> </a:t>
            </a:r>
          </a:p>
          <a:p>
            <a:pPr indent="180000"/>
            <a:r>
              <a:rPr lang="ru-RU" sz="1300" dirty="0">
                <a:solidFill>
                  <a:srgbClr val="002060"/>
                </a:solidFill>
              </a:rPr>
              <a:t>Конкурс информационных листов по вопросам противодействия экстремизму</a:t>
            </a:r>
          </a:p>
          <a:p>
            <a:pPr indent="180000"/>
            <a:r>
              <a:rPr lang="ru-RU" sz="1300" dirty="0">
                <a:solidFill>
                  <a:srgbClr val="002060"/>
                </a:solidFill>
              </a:rPr>
              <a:t>Проведение конкурса стенгазет «Терроризм не пройдет»</a:t>
            </a:r>
          </a:p>
        </p:txBody>
      </p:sp>
    </p:spTree>
    <p:extLst>
      <p:ext uri="{BB962C8B-B14F-4D97-AF65-F5344CB8AC3E}">
        <p14:creationId xmlns:p14="http://schemas.microsoft.com/office/powerpoint/2010/main" val="402859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7500" y="2863229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Благодарю за внимание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914400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3872" y="343235"/>
            <a:ext cx="1036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30359" y="5090474"/>
            <a:ext cx="482023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A52C36"/>
                </a:solidFill>
              </a:rPr>
              <a:t>Контактная информация:</a:t>
            </a:r>
          </a:p>
          <a:p>
            <a:r>
              <a:rPr lang="ru-RU" sz="2000" b="1" dirty="0">
                <a:solidFill>
                  <a:srgbClr val="A52C36"/>
                </a:solidFill>
              </a:rPr>
              <a:t>Россия г. Ярославль, ул. Богдановича, 16 </a:t>
            </a:r>
          </a:p>
          <a:p>
            <a:r>
              <a:rPr lang="ru-RU" sz="2000" b="1" dirty="0">
                <a:solidFill>
                  <a:srgbClr val="A52C36"/>
                </a:solidFill>
              </a:rPr>
              <a:t>Тел.: +7 (4852) 23-09-67 </a:t>
            </a:r>
          </a:p>
          <a:p>
            <a:r>
              <a:rPr lang="ru-RU" sz="2000" b="1" dirty="0">
                <a:solidFill>
                  <a:srgbClr val="A52C36"/>
                </a:solidFill>
              </a:rPr>
              <a:t>Сайт: www.iro.yar.ru</a:t>
            </a:r>
          </a:p>
          <a:p>
            <a:r>
              <a:rPr lang="ru-RU" sz="2000" b="1" dirty="0">
                <a:solidFill>
                  <a:srgbClr val="A52C36"/>
                </a:solidFill>
              </a:rPr>
              <a:t>E-</a:t>
            </a:r>
            <a:r>
              <a:rPr lang="ru-RU" sz="2000" b="1" dirty="0" err="1">
                <a:solidFill>
                  <a:srgbClr val="A52C36"/>
                </a:solidFill>
              </a:rPr>
              <a:t>mail</a:t>
            </a:r>
            <a:r>
              <a:rPr lang="ru-RU" sz="2000" b="1" dirty="0">
                <a:solidFill>
                  <a:srgbClr val="A52C36"/>
                </a:solidFill>
              </a:rPr>
              <a:t>: fkbzh@iro.yar.ru</a:t>
            </a:r>
          </a:p>
        </p:txBody>
      </p:sp>
    </p:spTree>
    <p:extLst>
      <p:ext uri="{BB962C8B-B14F-4D97-AF65-F5344CB8AC3E}">
        <p14:creationId xmlns:p14="http://schemas.microsoft.com/office/powerpoint/2010/main" val="232094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1286</TotalTime>
  <Words>196</Words>
  <Application>Microsoft Office PowerPoint</Application>
  <PresentationFormat>Произвольный</PresentationFormat>
  <Paragraphs>38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Государственное автономное учреждение дополнительного профессионального образования Ярославской области  Институт развития образования</vt:lpstr>
      <vt:lpstr>Государственное автономное учреждение дополнительного профессионального образования Ярославской области  Институт развития образования</vt:lpstr>
      <vt:lpstr>Презентация PowerPoint</vt:lpstr>
      <vt:lpstr>Презентация PowerPoint</vt:lpstr>
      <vt:lpstr>Государственное автономное учреждение дополнительного профессионального образования Ярославской области Институт развития образования</vt:lpstr>
      <vt:lpstr>Благодарю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учреждение дополнительного профессионального образования Ярославской области  Институт развития образования</dc:title>
  <dc:creator>Юлия Владимировна Суханова</dc:creator>
  <cp:lastModifiedBy>Ольга Владимировна Чиркун</cp:lastModifiedBy>
  <cp:revision>67</cp:revision>
  <dcterms:created xsi:type="dcterms:W3CDTF">2017-01-12T11:53:49Z</dcterms:created>
  <dcterms:modified xsi:type="dcterms:W3CDTF">2018-04-12T12:41:04Z</dcterms:modified>
</cp:coreProperties>
</file>