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</p:sldMasterIdLst>
  <p:notesMasterIdLst>
    <p:notesMasterId r:id="rId25"/>
  </p:notesMasterIdLst>
  <p:handoutMasterIdLst>
    <p:handoutMasterId r:id="rId26"/>
  </p:handoutMasterIdLst>
  <p:sldIdLst>
    <p:sldId id="401" r:id="rId3"/>
    <p:sldId id="424" r:id="rId4"/>
    <p:sldId id="425" r:id="rId5"/>
    <p:sldId id="426" r:id="rId6"/>
    <p:sldId id="427" r:id="rId7"/>
    <p:sldId id="428" r:id="rId8"/>
    <p:sldId id="429" r:id="rId9"/>
    <p:sldId id="423" r:id="rId10"/>
    <p:sldId id="415" r:id="rId11"/>
    <p:sldId id="413" r:id="rId12"/>
    <p:sldId id="407" r:id="rId13"/>
    <p:sldId id="410" r:id="rId14"/>
    <p:sldId id="441" r:id="rId15"/>
    <p:sldId id="411" r:id="rId16"/>
    <p:sldId id="412" r:id="rId17"/>
    <p:sldId id="408" r:id="rId18"/>
    <p:sldId id="421" r:id="rId19"/>
    <p:sldId id="442" r:id="rId20"/>
    <p:sldId id="443" r:id="rId21"/>
    <p:sldId id="445" r:id="rId22"/>
    <p:sldId id="444" r:id="rId23"/>
    <p:sldId id="283" r:id="rId2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10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8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76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79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69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68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055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92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13.03.2018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545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9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0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6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5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5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61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80468" y="20639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6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13.03.2018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40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584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at@iro.yar.ru" TargetMode="External"/><Relationship Id="rId2" Type="http://schemas.openxmlformats.org/officeDocument/2006/relationships/hyperlink" Target="mailto:copp@iro.yar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www.iro.yar.r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454" y="195401"/>
            <a:ext cx="8655546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9144000" cy="141802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3886" y="2683042"/>
            <a:ext cx="8268593" cy="28712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Развитие </a:t>
            </a:r>
            <a:r>
              <a:rPr lang="ru-RU" sz="4000" b="1" dirty="0">
                <a:solidFill>
                  <a:srgbClr val="C00000"/>
                </a:solidFill>
              </a:rPr>
              <a:t>кадрового потенциала системы профилактики </a:t>
            </a:r>
            <a:r>
              <a:rPr lang="ru-RU" sz="4000" b="1" dirty="0" smtClean="0">
                <a:solidFill>
                  <a:srgbClr val="C00000"/>
                </a:solidFill>
              </a:rPr>
              <a:t>несовершеннолетних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4000" dirty="0">
              <a:solidFill>
                <a:srgbClr val="A52D36"/>
              </a:solidFill>
            </a:endParaRP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Инна Григорьевна Назарова, 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заведующий кафедрой общей педагогики </a:t>
            </a:r>
          </a:p>
          <a:p>
            <a:pPr marL="0" indent="0" algn="r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и психологии ГАУ ДПО ЯО ИРО</a:t>
            </a:r>
            <a:endParaRPr lang="ru-RU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0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69068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Векторы (направления) развития воспитательного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излишней мероприятийности 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событийности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массового безликого 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личностно ориентированному воспитанию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ориентации на занятость детей во внеурочное время к направленности на их развитие;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аспектно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разрозненного к системному построению воспитательной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авторитарно-императивного к гуманистическому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взаимодействию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недостаточно осмысленной к рефлексивной практике организации деятельности, общения и отношений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43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Российской Федерации от 29 мая 2015 г. N 996-р г. Москва "Стратегия развития воспитания в Российской Федерации на период до 2025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года»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семейной политики до 2025 года, утверждённой распоряжением Правительства Российской Федерации № 1618-р от 25 августа 2014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п.7 Перечня поручений Президента Российской Федерации по итогам встречи с участниками форума «Качественное образование во имя страны» № 2876-Пр от 12.12.2014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8756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Губернатора ЯО от 20.02.2017 № 048-р «Об утверждении Плана мероприятий по реализации в Ярославской области в 2017-2020 годах Стратегии развития воспитания в РФ на период до 2025 года»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«Программа развития воспитания в Ярославской области» на 2017 – 2020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годы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 от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декабря 2014 года N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1408-п, 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 Ярославской области «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Концепции семейной политики Ярославской области на период до 2025 года»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00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8072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Развитие единой образовательной (воспитывающей) среды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48680"/>
            <a:ext cx="7886700" cy="63093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7400" dirty="0"/>
          </a:p>
          <a:p>
            <a:r>
              <a:rPr lang="ru-RU" sz="9600" dirty="0" smtClean="0">
                <a:cs typeface="Arial" pitchFamily="34" charset="0"/>
              </a:rPr>
              <a:t>Совершенствование </a:t>
            </a:r>
            <a:r>
              <a:rPr lang="ru-RU" sz="9600" dirty="0">
                <a:cs typeface="Arial" pitchFamily="34" charset="0"/>
              </a:rPr>
              <a:t>системы взаимодействия с родителями по вопросам профилактики асоциального поведения </a:t>
            </a:r>
            <a:r>
              <a:rPr lang="ru-RU" sz="9600" dirty="0" smtClean="0">
                <a:cs typeface="Arial" pitchFamily="34" charset="0"/>
              </a:rPr>
              <a:t>обучающихся</a:t>
            </a:r>
            <a:endParaRPr lang="ru-RU" sz="9600" dirty="0">
              <a:cs typeface="Arial" pitchFamily="34" charset="0"/>
            </a:endParaRPr>
          </a:p>
          <a:p>
            <a:r>
              <a:rPr lang="ru-RU" sz="9600" dirty="0" smtClean="0">
                <a:cs typeface="Arial" pitchFamily="34" charset="0"/>
              </a:rPr>
              <a:t>Разработка </a:t>
            </a:r>
            <a:r>
              <a:rPr lang="ru-RU" sz="9600" dirty="0">
                <a:cs typeface="Arial" pitchFamily="34" charset="0"/>
              </a:rPr>
              <a:t>и </a:t>
            </a:r>
            <a:r>
              <a:rPr lang="ru-RU" sz="9600" dirty="0" smtClean="0">
                <a:cs typeface="Arial" pitchFamily="34" charset="0"/>
              </a:rPr>
              <a:t>реализация </a:t>
            </a:r>
            <a:r>
              <a:rPr lang="ru-RU" sz="9600" dirty="0">
                <a:cs typeface="Arial" pitchFamily="34" charset="0"/>
              </a:rPr>
              <a:t>программ поддержки молодежных и подростковых общественных организаций, волонтерского движения, программ по трудоустройству несовершеннолетних, </a:t>
            </a:r>
            <a:r>
              <a:rPr lang="ru-RU" sz="9600" dirty="0" smtClean="0">
                <a:cs typeface="Arial" pitchFamily="34" charset="0"/>
              </a:rPr>
              <a:t>развитие </a:t>
            </a:r>
            <a:r>
              <a:rPr lang="ru-RU" sz="9600" dirty="0">
                <a:cs typeface="Arial" pitchFamily="34" charset="0"/>
              </a:rPr>
              <a:t>условий для занятия физической культурой и спортом, </a:t>
            </a:r>
            <a:r>
              <a:rPr lang="ru-RU" sz="9600" dirty="0" smtClean="0">
                <a:cs typeface="Arial" pitchFamily="34" charset="0"/>
              </a:rPr>
              <a:t>пропаганда </a:t>
            </a:r>
            <a:r>
              <a:rPr lang="ru-RU" sz="9600" dirty="0">
                <a:cs typeface="Arial" pitchFamily="34" charset="0"/>
              </a:rPr>
              <a:t>здорового образа жизни, </a:t>
            </a:r>
            <a:r>
              <a:rPr lang="ru-RU" sz="9600" dirty="0" smtClean="0">
                <a:cs typeface="Arial" pitchFamily="34" charset="0"/>
              </a:rPr>
              <a:t>духовно-нравственное воспитание </a:t>
            </a:r>
            <a:r>
              <a:rPr lang="ru-RU" sz="9600" dirty="0">
                <a:cs typeface="Arial" pitchFamily="34" charset="0"/>
              </a:rPr>
              <a:t>подрастающего </a:t>
            </a:r>
            <a:r>
              <a:rPr lang="ru-RU" sz="9600" dirty="0" smtClean="0">
                <a:cs typeface="Arial" pitchFamily="34" charset="0"/>
              </a:rPr>
              <a:t>поколения</a:t>
            </a:r>
            <a:endParaRPr lang="ru-RU" sz="9600" dirty="0">
              <a:cs typeface="Arial" pitchFamily="34" charset="0"/>
            </a:endParaRPr>
          </a:p>
          <a:p>
            <a:r>
              <a:rPr lang="ru-RU" sz="9600" dirty="0" smtClean="0">
                <a:cs typeface="Arial" pitchFamily="34" charset="0"/>
              </a:rPr>
              <a:t>Реализация </a:t>
            </a:r>
            <a:r>
              <a:rPr lang="ru-RU" sz="9600" dirty="0">
                <a:cs typeface="Arial" pitchFamily="34" charset="0"/>
              </a:rPr>
              <a:t>региональных комплексов мер по организации социально значимой деятельности несовершеннолетних, находящихся в конфликте с </a:t>
            </a:r>
            <a:r>
              <a:rPr lang="ru-RU" sz="9600" dirty="0" smtClean="0">
                <a:cs typeface="Arial" pitchFamily="34" charset="0"/>
              </a:rPr>
              <a:t>законом</a:t>
            </a:r>
            <a:endParaRPr lang="ru-RU" sz="9600" dirty="0">
              <a:cs typeface="Arial" pitchFamily="34" charset="0"/>
            </a:endParaRPr>
          </a:p>
          <a:p>
            <a:r>
              <a:rPr lang="ru-RU" sz="9600" dirty="0" smtClean="0">
                <a:cs typeface="Arial" pitchFamily="34" charset="0"/>
              </a:rPr>
              <a:t>Совершенствование </a:t>
            </a:r>
            <a:r>
              <a:rPr lang="ru-RU" sz="9600" dirty="0">
                <a:cs typeface="Arial" pitchFamily="34" charset="0"/>
              </a:rPr>
              <a:t>деятельности образовательных организаций по формированию законопослушного поведения </a:t>
            </a:r>
            <a:r>
              <a:rPr lang="ru-RU" sz="9600" dirty="0" smtClean="0">
                <a:cs typeface="Arial" pitchFamily="34" charset="0"/>
              </a:rPr>
              <a:t>несовершеннолетних</a:t>
            </a:r>
            <a:endParaRPr lang="ru-RU" sz="9600" dirty="0">
              <a:cs typeface="Arial" pitchFamily="34" charset="0"/>
            </a:endParaRPr>
          </a:p>
          <a:p>
            <a:r>
              <a:rPr lang="ru-RU" sz="9600" dirty="0" smtClean="0">
                <a:cs typeface="Arial" pitchFamily="34" charset="0"/>
              </a:rPr>
              <a:t>Обеспечение </a:t>
            </a:r>
            <a:r>
              <a:rPr lang="ru-RU" sz="9600" dirty="0">
                <a:cs typeface="Arial" pitchFamily="34" charset="0"/>
              </a:rPr>
              <a:t>организационно-методической поддержки развития служб медиации в образовательных </a:t>
            </a:r>
            <a:r>
              <a:rPr lang="ru-RU" sz="9600" dirty="0" smtClean="0">
                <a:cs typeface="Arial" pitchFamily="34" charset="0"/>
              </a:rPr>
              <a:t>организациях</a:t>
            </a:r>
            <a:endParaRPr lang="ru-RU" sz="96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189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Целевые </a:t>
            </a:r>
            <a:r>
              <a:rPr lang="ru-RU" dirty="0"/>
              <a:t>показатели </a:t>
            </a:r>
            <a:r>
              <a:rPr lang="ru-RU" dirty="0" smtClean="0"/>
              <a:t>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5"/>
          </a:xfrm>
        </p:spPr>
        <p:txBody>
          <a:bodyPr/>
          <a:lstStyle/>
          <a:p>
            <a:r>
              <a:rPr lang="ru-RU" sz="2000" dirty="0"/>
              <a:t>Доля программ и проектов, направленных на развитие </a:t>
            </a:r>
            <a:r>
              <a:rPr lang="ru-RU" sz="2000" dirty="0" smtClean="0"/>
              <a:t>воспитания</a:t>
            </a:r>
          </a:p>
          <a:p>
            <a:r>
              <a:rPr lang="ru-RU" sz="2000" dirty="0"/>
              <a:t>Количество социальных проектов, мероприятий, программ, направленных на вовлечение детей и молодёжи Ярославской области в активную общественную жизнь, поддержку общественных инициатив гармонизацию межнациональных </a:t>
            </a:r>
            <a:r>
              <a:rPr lang="ru-RU" sz="2000" dirty="0" smtClean="0"/>
              <a:t>отношений</a:t>
            </a:r>
          </a:p>
          <a:p>
            <a:r>
              <a:rPr lang="ru-RU" sz="2000" dirty="0"/>
              <a:t>Количество новых </a:t>
            </a:r>
            <a:r>
              <a:rPr lang="ru-RU" sz="2000" dirty="0" smtClean="0"/>
              <a:t>информационных </a:t>
            </a:r>
            <a:r>
              <a:rPr lang="ru-RU" sz="2000" dirty="0"/>
              <a:t>сервисов, </a:t>
            </a:r>
            <a:r>
              <a:rPr lang="ru-RU" sz="2000" dirty="0" smtClean="0"/>
              <a:t>систем </a:t>
            </a:r>
            <a:r>
              <a:rPr lang="ru-RU" sz="2000" dirty="0"/>
              <a:t>и технологий </a:t>
            </a:r>
            <a:r>
              <a:rPr lang="ru-RU" sz="2000" dirty="0" smtClean="0"/>
              <a:t>воспитания </a:t>
            </a:r>
            <a:r>
              <a:rPr lang="ru-RU" sz="2000" dirty="0"/>
              <a:t>детей и </a:t>
            </a:r>
            <a:r>
              <a:rPr lang="ru-RU" sz="2000" dirty="0" smtClean="0"/>
              <a:t>молодежи</a:t>
            </a:r>
          </a:p>
          <a:p>
            <a:r>
              <a:rPr lang="ru-RU" sz="2000" dirty="0"/>
              <a:t> Доля детей, в отношении которых образовательными организациями прекращена индивидуальная профилактическая работа в течение календарного года, к предыдущему календарному </a:t>
            </a:r>
            <a:r>
              <a:rPr lang="ru-RU" sz="2000" dirty="0" smtClean="0"/>
              <a:t>году</a:t>
            </a:r>
          </a:p>
          <a:p>
            <a:r>
              <a:rPr lang="ru-RU" sz="2000" dirty="0"/>
              <a:t>Количество детских и </a:t>
            </a:r>
            <a:r>
              <a:rPr lang="ru-RU" sz="2000" dirty="0" smtClean="0"/>
              <a:t>молодёжных </a:t>
            </a:r>
            <a:r>
              <a:rPr lang="ru-RU" sz="2000" dirty="0"/>
              <a:t>объединений, реализующих проекты и мероприятия в рамках </a:t>
            </a:r>
            <a:r>
              <a:rPr lang="ru-RU" sz="2000" dirty="0" smtClean="0"/>
              <a:t>регионального </a:t>
            </a:r>
            <a:r>
              <a:rPr lang="ru-RU" sz="2000" dirty="0"/>
              <a:t>плана </a:t>
            </a:r>
            <a:r>
              <a:rPr lang="ru-RU" sz="2000" dirty="0" err="1"/>
              <a:t>реали-зации</a:t>
            </a:r>
            <a:r>
              <a:rPr lang="ru-RU" sz="2000" dirty="0"/>
              <a:t> Стратегии развития воспитания в Российской </a:t>
            </a:r>
            <a:r>
              <a:rPr lang="ru-RU" sz="2000" dirty="0" smtClean="0"/>
              <a:t>Федерации</a:t>
            </a:r>
          </a:p>
          <a:p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99468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Целевые показатели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63"/>
          </a:xfrm>
        </p:spPr>
        <p:txBody>
          <a:bodyPr/>
          <a:lstStyle/>
          <a:p>
            <a:r>
              <a:rPr lang="ru-RU" sz="2400" dirty="0"/>
              <a:t>Доля детей, обучающихся в сельской местности, участвующих в социальных проектах различной направленности и включённых в региональный план </a:t>
            </a:r>
            <a:r>
              <a:rPr lang="ru-RU" sz="2400" dirty="0" smtClean="0"/>
              <a:t>реализации </a:t>
            </a:r>
            <a:r>
              <a:rPr lang="ru-RU" sz="2400" dirty="0"/>
              <a:t>Стратегии развития воспитания в Российской </a:t>
            </a:r>
            <a:r>
              <a:rPr lang="ru-RU" sz="2400" dirty="0" smtClean="0"/>
              <a:t>Федерации</a:t>
            </a:r>
          </a:p>
          <a:p>
            <a:r>
              <a:rPr lang="ru-RU" sz="2400" dirty="0"/>
              <a:t>Доля детей с </a:t>
            </a:r>
            <a:r>
              <a:rPr lang="ru-RU" sz="2400" dirty="0" smtClean="0"/>
              <a:t>ограниченными </a:t>
            </a:r>
            <a:r>
              <a:rPr lang="ru-RU" sz="2400" dirty="0"/>
              <a:t>возможностями </a:t>
            </a:r>
            <a:r>
              <a:rPr lang="ru-RU" sz="2400" dirty="0" err="1"/>
              <a:t>здоро-вья</a:t>
            </a:r>
            <a:r>
              <a:rPr lang="ru-RU" sz="2400" dirty="0"/>
              <a:t> и детей – инвалидов, участвующих в  </a:t>
            </a:r>
            <a:r>
              <a:rPr lang="ru-RU" sz="2400" dirty="0" err="1"/>
              <a:t>социаль-ных</a:t>
            </a:r>
            <a:r>
              <a:rPr lang="ru-RU" sz="2400" dirty="0"/>
              <a:t> проектах различной направленности и </a:t>
            </a:r>
            <a:r>
              <a:rPr lang="ru-RU" sz="2400" dirty="0" err="1"/>
              <a:t>вклю-чённых</a:t>
            </a:r>
            <a:r>
              <a:rPr lang="ru-RU" sz="2400" dirty="0"/>
              <a:t> в региональный план реализации Стратегии развития воспитания в Российской </a:t>
            </a:r>
            <a:r>
              <a:rPr lang="ru-RU" sz="2400" dirty="0" smtClean="0"/>
              <a:t>Федерации</a:t>
            </a:r>
          </a:p>
          <a:p>
            <a:r>
              <a:rPr lang="ru-RU" sz="2400" dirty="0"/>
              <a:t>Количество </a:t>
            </a:r>
            <a:r>
              <a:rPr lang="ru-RU" sz="2400" dirty="0" smtClean="0"/>
              <a:t>консультационных </a:t>
            </a:r>
            <a:r>
              <a:rPr lang="ru-RU" sz="2400" dirty="0"/>
              <a:t>центров (пунктов) для родителей по вопросам </a:t>
            </a:r>
            <a:r>
              <a:rPr lang="ru-RU" sz="2400" dirty="0" smtClean="0"/>
              <a:t>воспитания</a:t>
            </a:r>
          </a:p>
          <a:p>
            <a:r>
              <a:rPr lang="ru-RU" sz="2400" dirty="0"/>
              <a:t>Количество общественных объединений, реализующих проекты в области развития воспитания, получающих государственную поддержку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20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Ресурсный центр по развитию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В </a:t>
            </a:r>
            <a:r>
              <a:rPr lang="ru-RU" sz="2800" dirty="0" smtClean="0">
                <a:solidFill>
                  <a:prstClr val="black"/>
                </a:solidFill>
              </a:rPr>
              <a:t>2018 </a:t>
            </a:r>
            <a:r>
              <a:rPr lang="ru-RU" sz="2800" dirty="0">
                <a:solidFill>
                  <a:prstClr val="black"/>
                </a:solidFill>
              </a:rPr>
              <a:t>году  в соответствии с приказом департамента образования Ярославской области «О региональном ресурсном центре» от 31.12.2015 №950/01-03 на базе ГАУ ДПО ЯО «Институт развития образования» продолжает функционировать региональный ресурсный центр по направлению «Профилактика правонарушений среди несовершеннолетних</a:t>
            </a:r>
            <a:r>
              <a:rPr lang="ru-RU" sz="2800" dirty="0" smtClean="0">
                <a:solidFill>
                  <a:prstClr val="black"/>
                </a:solidFill>
              </a:rPr>
              <a:t>»</a:t>
            </a:r>
          </a:p>
          <a:p>
            <a:r>
              <a:rPr lang="ru-RU" sz="2800" dirty="0" smtClean="0">
                <a:solidFill>
                  <a:prstClr val="black"/>
                </a:solidFill>
              </a:rPr>
              <a:t>«</a:t>
            </a:r>
            <a:r>
              <a:rPr lang="ru-RU" sz="2800" dirty="0">
                <a:solidFill>
                  <a:prstClr val="black"/>
                </a:solidFill>
              </a:rPr>
              <a:t>О создании регионального ресурсного центра по развитию </a:t>
            </a:r>
            <a:r>
              <a:rPr lang="ru-RU" sz="2800" dirty="0" smtClean="0">
                <a:solidFill>
                  <a:prstClr val="black"/>
                </a:solidFill>
              </a:rPr>
              <a:t>воспитания»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prstClr val="black"/>
                </a:solidFill>
              </a:rPr>
              <a:t>Приказ </a:t>
            </a:r>
            <a:r>
              <a:rPr lang="ru-RU" sz="2800" dirty="0">
                <a:solidFill>
                  <a:prstClr val="black"/>
                </a:solidFill>
              </a:rPr>
              <a:t>ДО ЯО от 15.03.2017, № 81/01-04в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8073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Повышение эффективности воспитания в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600204"/>
            <a:ext cx="3956248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Обеспечивают правовые</a:t>
            </a:r>
            <a:r>
              <a:rPr lang="ru-RU" dirty="0"/>
              <a:t>, организационно-управленческие, </a:t>
            </a:r>
            <a:r>
              <a:rPr lang="ru-RU" dirty="0">
                <a:solidFill>
                  <a:srgbClr val="FF0000"/>
                </a:solidFill>
              </a:rPr>
              <a:t>кадровые</a:t>
            </a:r>
            <a:r>
              <a:rPr lang="ru-RU" dirty="0"/>
              <a:t>, научно-методические, финансово-экономические и информационные механизмы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1700808"/>
            <a:ext cx="345638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292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836712"/>
            <a:ext cx="8697144" cy="6021288"/>
          </a:xfrm>
        </p:spPr>
        <p:txBody>
          <a:bodyPr/>
          <a:lstStyle/>
          <a:p>
            <a:r>
              <a:rPr lang="ru-RU" sz="2000" dirty="0"/>
              <a:t>Региональный конкурс инициативных социальных проектов и детей и детско-взрослых </a:t>
            </a:r>
            <a:r>
              <a:rPr lang="ru-RU" sz="2000" dirty="0" smtClean="0"/>
              <a:t>сообществ </a:t>
            </a:r>
            <a:r>
              <a:rPr lang="ru-RU" sz="2000" dirty="0"/>
              <a:t>различной </a:t>
            </a:r>
            <a:r>
              <a:rPr lang="ru-RU" sz="2000" dirty="0" smtClean="0"/>
              <a:t>направленности-</a:t>
            </a:r>
            <a:r>
              <a:rPr lang="ru-RU" sz="2000" dirty="0" smtClean="0">
                <a:solidFill>
                  <a:srgbClr val="C00000"/>
                </a:solidFill>
              </a:rPr>
              <a:t>ноябрь</a:t>
            </a:r>
          </a:p>
          <a:p>
            <a:r>
              <a:rPr lang="ru-RU" sz="2000" dirty="0"/>
              <a:t>Региональный конкурс инновационных проектов и лучших практик педагогических работников, участвующих в воспитании детей и подростков </a:t>
            </a:r>
            <a:r>
              <a:rPr lang="ru-RU" sz="2000" dirty="0">
                <a:solidFill>
                  <a:srgbClr val="C00000"/>
                </a:solidFill>
              </a:rPr>
              <a:t>08.02–26.04</a:t>
            </a:r>
          </a:p>
          <a:p>
            <a:r>
              <a:rPr lang="ru-RU" sz="2000" dirty="0"/>
              <a:t>Региональный конкурс программ психолого-педагогического сопровождения участников </a:t>
            </a:r>
            <a:r>
              <a:rPr lang="ru-RU" sz="2000" dirty="0" smtClean="0"/>
              <a:t>образовательных отношений </a:t>
            </a:r>
            <a:r>
              <a:rPr lang="ru-RU" sz="2000" dirty="0" smtClean="0">
                <a:solidFill>
                  <a:srgbClr val="C00000"/>
                </a:solidFill>
              </a:rPr>
              <a:t>25.05 </a:t>
            </a:r>
            <a:r>
              <a:rPr lang="ru-RU" sz="2000" dirty="0">
                <a:solidFill>
                  <a:srgbClr val="C00000"/>
                </a:solidFill>
              </a:rPr>
              <a:t>– 30.06 </a:t>
            </a:r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/>
              <a:t>Региональный конкурс разработок (программ, проектов, уроков, занятий,  направленных на во-влечение детей и молодёжи Ярославской области в активную общественную жизнь, поддержку общественных инициатив гармонизацию межнациональных отношений) «Родник дружбы» (в рамках проекта «Формула дружбы и взаимопонимания») </a:t>
            </a:r>
            <a:r>
              <a:rPr lang="ru-RU" sz="2000" dirty="0">
                <a:solidFill>
                  <a:srgbClr val="C00000"/>
                </a:solidFill>
              </a:rPr>
              <a:t>02.04 – </a:t>
            </a:r>
            <a:r>
              <a:rPr lang="ru-RU" sz="2000" dirty="0" smtClean="0">
                <a:solidFill>
                  <a:srgbClr val="C00000"/>
                </a:solidFill>
              </a:rPr>
              <a:t>15.06</a:t>
            </a:r>
          </a:p>
          <a:p>
            <a:r>
              <a:rPr lang="ru-RU" sz="2000" dirty="0"/>
              <a:t>Региональный конкурс на лучшую организацию индивидуальной профилактической работы с несовершеннолетними в образовательной </a:t>
            </a:r>
            <a:r>
              <a:rPr lang="ru-RU" sz="2000" dirty="0" smtClean="0"/>
              <a:t>организации </a:t>
            </a:r>
            <a:r>
              <a:rPr lang="ru-RU" sz="2000" dirty="0" smtClean="0">
                <a:solidFill>
                  <a:srgbClr val="C00000"/>
                </a:solidFill>
              </a:rPr>
              <a:t>03.09 </a:t>
            </a:r>
            <a:r>
              <a:rPr lang="ru-RU" sz="2000" dirty="0">
                <a:solidFill>
                  <a:srgbClr val="C00000"/>
                </a:solidFill>
              </a:rPr>
              <a:t>– 19.12 </a:t>
            </a:r>
            <a:r>
              <a:rPr lang="ru-RU" sz="1800" dirty="0"/>
              <a:t>	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28111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Видеоконференции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7"/>
          </a:xfrm>
        </p:spPr>
        <p:txBody>
          <a:bodyPr/>
          <a:lstStyle/>
          <a:p>
            <a:r>
              <a:rPr lang="ru-RU" dirty="0"/>
              <a:t>Школа и проблема преодоления криминализации </a:t>
            </a:r>
            <a:r>
              <a:rPr lang="ru-RU" dirty="0" smtClean="0"/>
              <a:t>подрастающего поколения - </a:t>
            </a:r>
            <a:r>
              <a:rPr lang="ru-RU" dirty="0" smtClean="0">
                <a:solidFill>
                  <a:srgbClr val="C00000"/>
                </a:solidFill>
              </a:rPr>
              <a:t>10.04</a:t>
            </a:r>
          </a:p>
          <a:p>
            <a:r>
              <a:rPr lang="ru-RU" dirty="0"/>
              <a:t>Поликультурное образование в многонациональном </a:t>
            </a:r>
            <a:r>
              <a:rPr lang="ru-RU" dirty="0" smtClean="0"/>
              <a:t>социуме</a:t>
            </a:r>
            <a:r>
              <a:rPr lang="ru-RU" dirty="0"/>
              <a:t>: опыт, практика, перспективы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C00000"/>
                </a:solidFill>
              </a:rPr>
              <a:t>20.04</a:t>
            </a:r>
          </a:p>
          <a:p>
            <a:r>
              <a:rPr lang="ru-RU" dirty="0" err="1" smtClean="0"/>
              <a:t>Вебинар</a:t>
            </a:r>
            <a:r>
              <a:rPr lang="ru-RU" dirty="0" smtClean="0"/>
              <a:t> «Профилактика </a:t>
            </a:r>
            <a:r>
              <a:rPr lang="ru-RU" dirty="0"/>
              <a:t>правонарушений несовершеннолетних и </a:t>
            </a:r>
            <a:r>
              <a:rPr lang="ru-RU" dirty="0" smtClean="0"/>
              <a:t>защита </a:t>
            </a:r>
            <a:r>
              <a:rPr lang="ru-RU" dirty="0"/>
              <a:t>их прав: актуальные вопросы, практика, </a:t>
            </a:r>
            <a:r>
              <a:rPr lang="ru-RU" dirty="0" smtClean="0"/>
              <a:t>инструменты» - </a:t>
            </a:r>
            <a:r>
              <a:rPr lang="ru-RU" dirty="0" smtClean="0">
                <a:solidFill>
                  <a:srgbClr val="C00000"/>
                </a:solidFill>
              </a:rPr>
              <a:t>25.09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4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Концепция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Распоряжение Правительства Российской Федерации от 22 марта 2017 года №520</a:t>
            </a:r>
          </a:p>
          <a:p>
            <a:pPr>
              <a:buNone/>
            </a:pPr>
            <a:r>
              <a:rPr lang="ru-RU" dirty="0" smtClean="0"/>
              <a:t>Утвердить:</a:t>
            </a:r>
          </a:p>
          <a:p>
            <a:pPr>
              <a:buNone/>
            </a:pPr>
            <a:r>
              <a:rPr lang="ru-RU" dirty="0" smtClean="0"/>
              <a:t>1. Концепцию развития системы профилактики безнадзорности и правонарушений несовершеннолетних на период до 2020 года</a:t>
            </a:r>
          </a:p>
          <a:p>
            <a:pPr>
              <a:buNone/>
            </a:pPr>
            <a:r>
              <a:rPr lang="ru-RU" dirty="0" smtClean="0"/>
              <a:t>2. План мероприятий на 2017-2020 годы по реализации Концепции</a:t>
            </a:r>
            <a:endParaRPr lang="ru-RU" dirty="0"/>
          </a:p>
        </p:txBody>
      </p:sp>
      <p:pic>
        <p:nvPicPr>
          <p:cNvPr id="6" name="Picture 2" descr="http://st.depositphotos.com/1654249/1946/i/950/depositphotos_19469509-3d-man-sitting-on-the-floor-and-reading-a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3767" y="0"/>
            <a:ext cx="1970233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Семинары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7"/>
          </a:xfrm>
        </p:spPr>
        <p:txBody>
          <a:bodyPr/>
          <a:lstStyle/>
          <a:p>
            <a:r>
              <a:rPr lang="ru-RU" sz="2800" dirty="0"/>
              <a:t>Эффективные модели профилактики безнадзорности и правонарушений несовершеннолетних: </a:t>
            </a:r>
            <a:r>
              <a:rPr lang="ru-RU" sz="2800" dirty="0" smtClean="0"/>
              <a:t>разработка</a:t>
            </a:r>
            <a:r>
              <a:rPr lang="ru-RU" sz="2800" dirty="0"/>
              <a:t>, реализация, экспертиза - </a:t>
            </a:r>
            <a:r>
              <a:rPr lang="ru-RU" sz="2800" dirty="0" smtClean="0">
                <a:solidFill>
                  <a:srgbClr val="C00000"/>
                </a:solidFill>
              </a:rPr>
              <a:t>16.11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Актуальные вопросы развития РСО</a:t>
            </a:r>
          </a:p>
          <a:p>
            <a:pPr marL="0" indent="0">
              <a:buNone/>
            </a:pPr>
            <a:r>
              <a:rPr lang="ru-RU" sz="2800" dirty="0" smtClean="0"/>
              <a:t>- Анализ </a:t>
            </a:r>
            <a:r>
              <a:rPr lang="ru-RU" sz="2800" dirty="0"/>
              <a:t>и улучшение профилактической деятельности в образовательной </a:t>
            </a:r>
            <a:r>
              <a:rPr lang="ru-RU" sz="2800" dirty="0" smtClean="0"/>
              <a:t>организации</a:t>
            </a:r>
          </a:p>
          <a:p>
            <a:pPr marL="0" indent="0">
              <a:buNone/>
            </a:pPr>
            <a:r>
              <a:rPr lang="ru-RU" sz="2800" dirty="0" smtClean="0"/>
              <a:t>- Организация </a:t>
            </a:r>
            <a:r>
              <a:rPr lang="ru-RU" sz="2800" dirty="0"/>
              <a:t>социально-воспитательного </a:t>
            </a:r>
            <a:r>
              <a:rPr lang="ru-RU" sz="2800" dirty="0" smtClean="0"/>
              <a:t>процесса</a:t>
            </a:r>
          </a:p>
          <a:p>
            <a:pPr marL="0" indent="0">
              <a:buNone/>
            </a:pPr>
            <a:r>
              <a:rPr lang="ru-RU" sz="2800" dirty="0" smtClean="0"/>
              <a:t>- Реализация </a:t>
            </a:r>
            <a:r>
              <a:rPr lang="ru-RU" sz="2800" dirty="0"/>
              <a:t>медиативного и восстановительного подходов в </a:t>
            </a:r>
            <a:r>
              <a:rPr lang="ru-RU" sz="2800" dirty="0" smtClean="0"/>
              <a:t>ОО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4679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Вебинар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4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20 марта </a:t>
            </a:r>
            <a:r>
              <a:rPr lang="ru-RU" dirty="0" smtClean="0"/>
              <a:t>в 10.00 «Семейные конференции»</a:t>
            </a:r>
          </a:p>
          <a:p>
            <a:pPr marL="0" indent="0">
              <a:buNone/>
            </a:pPr>
            <a:r>
              <a:rPr lang="ru-RU" dirty="0" smtClean="0"/>
              <a:t>Ведущий Рустем Рамзиевич Максудов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827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484319"/>
            <a:ext cx="8229600" cy="4537075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48-60-23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304,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000" dirty="0" smtClean="0">
                <a:hlinkClick r:id="rId2"/>
              </a:rPr>
              <a:t>copp@iro.yar.ru</a:t>
            </a:r>
            <a:endParaRPr lang="ru-RU" sz="2000" dirty="0" smtClean="0"/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Состояние системы профилактики безнадзорности и правонарушений несовершеннолетних 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25625"/>
            <a:ext cx="8119814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Состояние социальной ситуации     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Необходимость интенсивного развития системы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профилактики безнадзорности и правонарушений несовершеннолетних, её совершенствования с учётом актуальных потребностей семьи, общества и государства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6300192" y="1916832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436" name="Picture 4" descr="http://vakademe.ru/images2/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509120"/>
            <a:ext cx="4463058" cy="2066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Проблемы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5556275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Проблема повторной преступности, состоящих на учёте УИИ</a:t>
            </a:r>
          </a:p>
          <a:p>
            <a:r>
              <a:rPr lang="ru-RU" sz="3200" dirty="0" smtClean="0"/>
              <a:t>Проблема высокой криминальной активности подростков младших возрастных групп</a:t>
            </a:r>
          </a:p>
          <a:p>
            <a:r>
              <a:rPr lang="ru-RU" sz="3200" dirty="0" smtClean="0"/>
              <a:t>Проблема совершения преступлений в состоянии наркотического опьянения</a:t>
            </a:r>
          </a:p>
          <a:p>
            <a:r>
              <a:rPr lang="ru-RU" sz="3200" dirty="0" smtClean="0"/>
              <a:t>Проблема восприятий несовершеннолетними различных форм антиобщественного поведения как норма(запугивание, травля, издевательство)</a:t>
            </a:r>
          </a:p>
          <a:p>
            <a:r>
              <a:rPr lang="ru-RU" sz="3200" dirty="0" smtClean="0"/>
              <a:t>Проблема культивирования несовершеннолетними насилия в социальных сетях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407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4908203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Проблема обеспечения психологической и социальной помощью несовершеннолетних(особенно жертв насилия!)</a:t>
            </a:r>
          </a:p>
          <a:p>
            <a:r>
              <a:rPr lang="ru-RU" sz="3200" dirty="0" smtClean="0"/>
              <a:t>Проблема развития инфраструктуры для обеспечения профилактики правонарушений несовершеннолетних, их реабилитации, и коррекции девиантного поведения</a:t>
            </a:r>
          </a:p>
          <a:p>
            <a:r>
              <a:rPr lang="ru-RU" sz="3200" dirty="0" smtClean="0"/>
              <a:t>Недостаточно используются ресурсы специальных учреждений реабилитации и ресоциализации детей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Принципы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Интеграция</a:t>
            </a:r>
          </a:p>
          <a:p>
            <a:r>
              <a:rPr lang="ru-RU" sz="3600" dirty="0" smtClean="0"/>
              <a:t>Актуальность и практическая направленность</a:t>
            </a:r>
          </a:p>
          <a:p>
            <a:r>
              <a:rPr lang="ru-RU" sz="3600" dirty="0" smtClean="0"/>
              <a:t>Индивидуальная направленность</a:t>
            </a:r>
          </a:p>
          <a:p>
            <a:r>
              <a:rPr lang="ru-RU" sz="3600" dirty="0" smtClean="0"/>
              <a:t>Оптимальность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690689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Основные направления развития системы профилактики безнадзорности и правонарушений несовершеннолетних 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3"/>
          </a:xfrm>
        </p:spPr>
        <p:txBody>
          <a:bodyPr>
            <a:noAutofit/>
          </a:bodyPr>
          <a:lstStyle/>
          <a:p>
            <a:r>
              <a:rPr lang="ru-RU" dirty="0" smtClean="0"/>
              <a:t>Совершенствование нормативно-правового регулирования в сфере профилактики безнадзорности и правонарушений несовершеннолетних</a:t>
            </a:r>
          </a:p>
          <a:p>
            <a:r>
              <a:rPr lang="ru-RU" dirty="0" smtClean="0"/>
              <a:t>Развитие эффективной модели системы профилактики безнадзорности и правонарушений несовершеннолетних</a:t>
            </a:r>
          </a:p>
          <a:p>
            <a:r>
              <a:rPr lang="ru-RU" dirty="0" smtClean="0"/>
              <a:t>Информационно-методической обеспечение системы профилактики безнадзорности и правонарушений несовершеннолетних</a:t>
            </a:r>
          </a:p>
          <a:p>
            <a:r>
              <a:rPr lang="ru-RU" dirty="0" smtClean="0"/>
              <a:t>Развитие кадрового потенциала системы профилактики безнадзорности и правонарушений несовершеннолетних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365126"/>
            <a:ext cx="8712968" cy="1325563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В.И.Слободчиков</a:t>
            </a:r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о воспитании…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«…Изменить доминанты воспитательных установок: взращивание добродетелей должно превалировать над профилактикой отклонений и пороков, ибо пороки зачастую более привлекательны и легче усваиваются, чем добродетели, которые трудны и требуют внутренних усилий»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Кризис воспитания существует не потому, что воспитательной работы мало…, а потому, что она «не о том</a:t>
            </a:r>
            <a:r>
              <a:rPr lang="ru-RU" sz="2800" b="1" dirty="0" smtClean="0">
                <a:solidFill>
                  <a:srgbClr val="C00000"/>
                </a:solidFill>
              </a:rPr>
              <a:t>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tx1"/>
                </a:solidFill>
              </a:rPr>
              <a:t>(В.П. </a:t>
            </a:r>
            <a:r>
              <a:rPr lang="ru-RU" dirty="0" err="1">
                <a:solidFill>
                  <a:schemeClr val="tx1"/>
                </a:solidFill>
              </a:rPr>
              <a:t>Бедерханова</a:t>
            </a:r>
            <a:r>
              <a:rPr lang="ru-RU" dirty="0">
                <a:solidFill>
                  <a:schemeClr val="tx1"/>
                </a:solidFill>
              </a:rPr>
              <a:t>, И.Д. Демакова, Н.Б. Крылова)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5715000" cy="314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286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5137</TotalTime>
  <Words>1097</Words>
  <Application>Microsoft Office PowerPoint</Application>
  <PresentationFormat>Экран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2_Тема Office</vt:lpstr>
      <vt:lpstr> Развитие кадрового потенциала системы профилактики несовершеннолетних  </vt:lpstr>
      <vt:lpstr>Концепция</vt:lpstr>
      <vt:lpstr>Состояние системы профилактики безнадзорности и правонарушений несовершеннолетних </vt:lpstr>
      <vt:lpstr>Проблемы</vt:lpstr>
      <vt:lpstr>Проблемы</vt:lpstr>
      <vt:lpstr>Принципы</vt:lpstr>
      <vt:lpstr>Основные направления развития системы профилактики безнадзорности и правонарушений несовершеннолетних </vt:lpstr>
      <vt:lpstr>В.И.Слободчиков о воспитании…</vt:lpstr>
      <vt:lpstr>Кризис воспитания существует не потому, что воспитательной работы мало…, а потому, что она «не о том»</vt:lpstr>
      <vt:lpstr>Векторы (направления) развития воспитательного процесса</vt:lpstr>
      <vt:lpstr>Документы</vt:lpstr>
      <vt:lpstr>Документы</vt:lpstr>
      <vt:lpstr>Развитие единой образовательной (воспитывающей) среды </vt:lpstr>
      <vt:lpstr>Целевые показатели программы</vt:lpstr>
      <vt:lpstr>Целевые показатели программы</vt:lpstr>
      <vt:lpstr>Ресурсный центр по развитию воспитания</vt:lpstr>
      <vt:lpstr>Повышение эффективности воспитания в ОО</vt:lpstr>
      <vt:lpstr>КОНКУРСЫ</vt:lpstr>
      <vt:lpstr>Видеоконференции</vt:lpstr>
      <vt:lpstr>Семинары</vt:lpstr>
      <vt:lpstr>Вебинар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Инна Назарова</cp:lastModifiedBy>
  <cp:revision>496</cp:revision>
  <cp:lastPrinted>2017-05-25T09:13:30Z</cp:lastPrinted>
  <dcterms:created xsi:type="dcterms:W3CDTF">2015-05-19T06:32:44Z</dcterms:created>
  <dcterms:modified xsi:type="dcterms:W3CDTF">2018-03-13T18:00:41Z</dcterms:modified>
</cp:coreProperties>
</file>