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3" r:id="rId4"/>
    <p:sldId id="274" r:id="rId5"/>
    <p:sldId id="271" r:id="rId6"/>
    <p:sldId id="265" r:id="rId7"/>
    <p:sldId id="259" r:id="rId8"/>
    <p:sldId id="262" r:id="rId9"/>
    <p:sldId id="263" r:id="rId10"/>
    <p:sldId id="267" r:id="rId11"/>
    <p:sldId id="26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0A37CEC-54BB-4023-9737-E1B42F82A712}" type="datetimeFigureOut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367BB80-DCF6-44AF-A8AF-871421656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22A74E8-3713-49C3-85DE-F926F7D5C4E7}" type="datetimeFigureOut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24CB0-D470-456A-AC4C-B43ED9E94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755889F-022F-4489-9853-D8B917BB49BD}" type="datetimeFigureOut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A9A9A73-248E-4E08-AD35-4297F7C16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E264A7C-226B-4756-BE12-B781F9590A37}" type="datetimeFigureOut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3CC59E3-3F46-4966-BEC6-810C4D903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61EE84D-8AA3-490E-A8DE-5307D78D02A7}" type="datetimeFigureOut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CC26CA-8DC9-40C6-93BB-CE175BA89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8D2DFF0-83C0-4B3E-923F-9F4A6C659773}" type="datetimeFigureOut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74A19B5-3BF2-4B61-91FE-9743BAF15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561AEA-A557-469C-81A4-C3C26F57F03B}" type="datetimeFigureOut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D14161-527B-4578-A4BD-4343DD77D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948AA7-0680-4A5E-A7FB-EE1FBE688556}" type="datetimeFigureOut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6BBE471-3EE6-4538-9EB5-A5A0F22BF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6D08DC1-416F-4253-937D-B2B14770397E}" type="datetimeFigureOut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77FB34-B74F-4742-A145-C46A8FCF0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540C7E-7620-4BA9-A74A-2DD17203CA8A}" type="datetimeFigureOut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43D4891-0B69-409B-8A9F-A50297740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56A5242-B912-498D-8DFB-7434712F9A22}" type="datetimeFigureOut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5CFEEFB-88A1-4FFB-8A19-F47A9692B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/>
        </p:nvSpPr>
        <p:spPr>
          <a:xfrm>
            <a:off x="714375" y="285750"/>
            <a:ext cx="8215313" cy="6357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642100"/>
            <a:ext cx="1500188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© Фокина Лидия Петровна </a:t>
            </a:r>
          </a:p>
        </p:txBody>
      </p:sp>
      <p:grpSp>
        <p:nvGrpSpPr>
          <p:cNvPr id="1028" name="Группа 7"/>
          <p:cNvGrpSpPr>
            <a:grpSpLocks/>
          </p:cNvGrpSpPr>
          <p:nvPr/>
        </p:nvGrpSpPr>
        <p:grpSpPr bwMode="auto">
          <a:xfrm rot="10800000">
            <a:off x="357188" y="6146800"/>
            <a:ext cx="820737" cy="250825"/>
            <a:chOff x="2714612" y="1428736"/>
            <a:chExt cx="2857520" cy="785818"/>
          </a:xfrm>
        </p:grpSpPr>
        <p:sp>
          <p:nvSpPr>
            <p:cNvPr id="9" name="Овал 8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29" name="Группа 13"/>
          <p:cNvGrpSpPr>
            <a:grpSpLocks/>
          </p:cNvGrpSpPr>
          <p:nvPr/>
        </p:nvGrpSpPr>
        <p:grpSpPr bwMode="auto">
          <a:xfrm rot="10800000">
            <a:off x="357188" y="5435600"/>
            <a:ext cx="820737" cy="250825"/>
            <a:chOff x="2714612" y="1428736"/>
            <a:chExt cx="2857520" cy="785818"/>
          </a:xfrm>
        </p:grpSpPr>
        <p:sp>
          <p:nvSpPr>
            <p:cNvPr id="15" name="Овал 14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30" name="Группа 86"/>
          <p:cNvGrpSpPr>
            <a:grpSpLocks/>
          </p:cNvGrpSpPr>
          <p:nvPr/>
        </p:nvGrpSpPr>
        <p:grpSpPr bwMode="auto">
          <a:xfrm rot="10800000">
            <a:off x="357188" y="4725988"/>
            <a:ext cx="820737" cy="249237"/>
            <a:chOff x="2714612" y="1428736"/>
            <a:chExt cx="2857520" cy="785818"/>
          </a:xfrm>
        </p:grpSpPr>
        <p:sp>
          <p:nvSpPr>
            <p:cNvPr id="88" name="Овал 8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31" name="Группа 92"/>
          <p:cNvGrpSpPr>
            <a:grpSpLocks/>
          </p:cNvGrpSpPr>
          <p:nvPr/>
        </p:nvGrpSpPr>
        <p:grpSpPr bwMode="auto">
          <a:xfrm rot="10800000">
            <a:off x="357188" y="4014788"/>
            <a:ext cx="820737" cy="249237"/>
            <a:chOff x="2714612" y="1428736"/>
            <a:chExt cx="2857520" cy="785818"/>
          </a:xfrm>
        </p:grpSpPr>
        <p:sp>
          <p:nvSpPr>
            <p:cNvPr id="94" name="Овал 9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32" name="Группа 98"/>
          <p:cNvGrpSpPr>
            <a:grpSpLocks/>
          </p:cNvGrpSpPr>
          <p:nvPr/>
        </p:nvGrpSpPr>
        <p:grpSpPr bwMode="auto">
          <a:xfrm rot="10800000">
            <a:off x="357188" y="3303588"/>
            <a:ext cx="820737" cy="250825"/>
            <a:chOff x="2714612" y="1428736"/>
            <a:chExt cx="2857520" cy="785818"/>
          </a:xfrm>
        </p:grpSpPr>
        <p:sp>
          <p:nvSpPr>
            <p:cNvPr id="100" name="Овал 99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33" name="Группа 104"/>
          <p:cNvGrpSpPr>
            <a:grpSpLocks/>
          </p:cNvGrpSpPr>
          <p:nvPr/>
        </p:nvGrpSpPr>
        <p:grpSpPr bwMode="auto">
          <a:xfrm rot="10800000">
            <a:off x="357188" y="2592388"/>
            <a:ext cx="820737" cy="250825"/>
            <a:chOff x="2714612" y="1428736"/>
            <a:chExt cx="2857520" cy="785818"/>
          </a:xfrm>
        </p:grpSpPr>
        <p:sp>
          <p:nvSpPr>
            <p:cNvPr id="106" name="Овал 105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34" name="Группа 110"/>
          <p:cNvGrpSpPr>
            <a:grpSpLocks/>
          </p:cNvGrpSpPr>
          <p:nvPr/>
        </p:nvGrpSpPr>
        <p:grpSpPr bwMode="auto">
          <a:xfrm rot="10800000">
            <a:off x="357188" y="1882775"/>
            <a:ext cx="820737" cy="249238"/>
            <a:chOff x="2714612" y="1428736"/>
            <a:chExt cx="2857520" cy="785818"/>
          </a:xfrm>
        </p:grpSpPr>
        <p:sp>
          <p:nvSpPr>
            <p:cNvPr id="112" name="Овал 111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35" name="Группа 116"/>
          <p:cNvGrpSpPr>
            <a:grpSpLocks/>
          </p:cNvGrpSpPr>
          <p:nvPr/>
        </p:nvGrpSpPr>
        <p:grpSpPr bwMode="auto">
          <a:xfrm rot="10800000">
            <a:off x="357188" y="1171575"/>
            <a:ext cx="820737" cy="249238"/>
            <a:chOff x="2714612" y="1428736"/>
            <a:chExt cx="2857520" cy="785818"/>
          </a:xfrm>
        </p:grpSpPr>
        <p:sp>
          <p:nvSpPr>
            <p:cNvPr id="118" name="Овал 11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2" name="Скругленный прямоугольник 12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36" name="Группа 122"/>
          <p:cNvGrpSpPr>
            <a:grpSpLocks/>
          </p:cNvGrpSpPr>
          <p:nvPr/>
        </p:nvGrpSpPr>
        <p:grpSpPr bwMode="auto">
          <a:xfrm rot="10800000">
            <a:off x="357188" y="460375"/>
            <a:ext cx="820737" cy="250825"/>
            <a:chOff x="2714612" y="1428736"/>
            <a:chExt cx="2857520" cy="785818"/>
          </a:xfrm>
        </p:grpSpPr>
        <p:sp>
          <p:nvSpPr>
            <p:cNvPr id="124" name="Овал 12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8" name="Скругленный прямоугольник 12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313" y="1785938"/>
            <a:ext cx="7429500" cy="295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  <a:cs typeface="+mn-cs"/>
              </a:rPr>
              <a:t>Система работы педагога-психолога ДОО по развитию творческого потенциала у участников образовательного процесса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accent5">
                  <a:lumMod val="50000"/>
                </a:schemeClr>
              </a:solidFill>
              <a:latin typeface="Georgia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38" y="4572000"/>
            <a:ext cx="414337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  <a:cs typeface="+mn-cs"/>
              </a:rPr>
              <a:t>Воеводина Ирина Александровна,</a:t>
            </a:r>
            <a:endParaRPr lang="ru-RU" sz="1000" b="1" dirty="0">
              <a:solidFill>
                <a:schemeClr val="accent5">
                  <a:lumMod val="50000"/>
                </a:schemeClr>
              </a:solidFill>
              <a:latin typeface="Georgia" pitchFamily="18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  <a:cs typeface="+mn-cs"/>
              </a:rPr>
              <a:t>педагог-психолог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9125" y="6143625"/>
            <a:ext cx="10096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  <a:cs typeface="+mn-cs"/>
              </a:rPr>
              <a:t>2018 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75" y="6715125"/>
            <a:ext cx="1285875" cy="1428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14438" y="357188"/>
            <a:ext cx="771525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  <a:cs typeface="+mn-cs"/>
              </a:rPr>
              <a:t>муниципальное дошкольное образовательное учреждение детский сад № 42 «Родничок» Ярославского муниципального района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5" y="6715125"/>
            <a:ext cx="1285875" cy="1428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57563" y="357188"/>
            <a:ext cx="292893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Рефлексия</a:t>
            </a:r>
            <a:endParaRPr lang="ru-RU" sz="3600" dirty="0"/>
          </a:p>
        </p:txBody>
      </p:sp>
      <p:pic>
        <p:nvPicPr>
          <p:cNvPr id="24579" name="Picture 5" descr="J:\для мастер-класса\30741.jpg"/>
          <p:cNvPicPr>
            <a:picLocks noChangeAspect="1" noChangeArrowheads="1"/>
          </p:cNvPicPr>
          <p:nvPr/>
        </p:nvPicPr>
        <p:blipFill>
          <a:blip r:embed="rId2"/>
          <a:srcRect t="20338" b="3389"/>
          <a:stretch>
            <a:fillRect/>
          </a:stretch>
        </p:blipFill>
        <p:spPr bwMode="auto">
          <a:xfrm>
            <a:off x="1428750" y="4786313"/>
            <a:ext cx="1928813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8" descr="J:\для мастер-класса\sarı-şapka-se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3143250"/>
            <a:ext cx="17399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J:\для мастер-класса\26052976y6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1428750"/>
            <a:ext cx="17351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357563" y="1143000"/>
            <a:ext cx="5500687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  Мастер-класс показался не интересным, использование продемонстрированного метода - маловероятно.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429000" y="3000375"/>
            <a:ext cx="50720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01613">
              <a:tabLst>
                <a:tab pos="292100" algn="l"/>
              </a:tabLs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Метод заинтересовал, непременно воспользуюсь им.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429000" y="4214813"/>
            <a:ext cx="54292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01613">
              <a:tabLst>
                <a:tab pos="292100" algn="l"/>
              </a:tabLs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Мастер-класс заинтересовал и заставил задуматься о необходимости изучения и использования современных технологий в образовательном процессе.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" y="6715125"/>
            <a:ext cx="1285875" cy="1428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2" name="Picture 2" descr="J:\для мастер-класса\69483_metod-shesti-shly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2428875"/>
            <a:ext cx="2857500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0" y="1285875"/>
            <a:ext cx="571658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  <a:cs typeface="+mn-cs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" y="6715125"/>
            <a:ext cx="1285875" cy="1428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28750" y="428625"/>
            <a:ext cx="7286625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Georgia" pitchFamily="18" charset="0"/>
              <a:cs typeface="+mn-cs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2463800" y="1431925"/>
            <a:ext cx="6284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357313" y="357188"/>
            <a:ext cx="72866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800">
                <a:solidFill>
                  <a:schemeClr val="folHlink"/>
                </a:solidFill>
                <a:latin typeface="Monotype Corsiva" pitchFamily="66" charset="0"/>
              </a:rPr>
              <a:t>Одаренность человека- это маленький росточек, едва проклюнувшийся из земли и требующий к себе огромного внимания. Необходимо холить и лелеять, ухаживать за ним, сделать все необходимое, чтобы он вырос и дал обильный плод.</a:t>
            </a:r>
          </a:p>
          <a:p>
            <a:pPr algn="r"/>
            <a:endParaRPr lang="ru-RU" sz="1200">
              <a:solidFill>
                <a:schemeClr val="folHlink"/>
              </a:solidFill>
              <a:latin typeface="Monotype Corsiva" pitchFamily="66" charset="0"/>
            </a:endParaRPr>
          </a:p>
          <a:p>
            <a:pPr algn="r"/>
            <a:r>
              <a:rPr lang="ru-RU" sz="2400">
                <a:solidFill>
                  <a:schemeClr val="folHlink"/>
                </a:solidFill>
                <a:latin typeface="Monotype Corsiva" pitchFamily="66" charset="0"/>
              </a:rPr>
              <a:t>Сухомлинский В.А.</a:t>
            </a:r>
          </a:p>
        </p:txBody>
      </p:sp>
      <p:pic>
        <p:nvPicPr>
          <p:cNvPr id="14341" name="Picture 6" descr="kartinki-dlya-detey-moi-dostijeniya-29656-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3071813"/>
            <a:ext cx="4987925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" y="6715125"/>
            <a:ext cx="1285875" cy="1428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214563" y="357188"/>
            <a:ext cx="58007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Портрет одаренного ребенка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750" y="1071563"/>
            <a:ext cx="7358063" cy="5262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Любознательность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Сверхчувствительность к проблемам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Надситуативная активность (познавательная самодеятельность)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Высокий уровень развития логического мышления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Повышенный интерес к дивергентным задачам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Оригинальность мышления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Гибкость мышления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Способность к прогнозированию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Высокая концентрация внимания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Отличная память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Способность к оценке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Особенности склонностей и интересов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" y="6715125"/>
            <a:ext cx="1285875" cy="1428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6" name="Picture 2" descr="C:\Users\СерЖ\Desktop\full_____________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571500"/>
            <a:ext cx="7572375" cy="595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" y="6715125"/>
            <a:ext cx="1285875" cy="1428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28750" y="357188"/>
            <a:ext cx="721518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Основные направления в работе с педагогами по развитию творческого потенциала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750" y="1143000"/>
            <a:ext cx="735806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i="1" u="sng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Основная цель: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развитие у педагогов устойчивой мотивации к саморазвитию и самосовершенствованию.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00188" y="2000250"/>
            <a:ext cx="71437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i="1" u="sng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Особенности работы: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залогом успешной работы педагога-психолога с педагогами является многообразие применяемых форм и методов психологического сопровождения.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00188" y="3286125"/>
            <a:ext cx="7000875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i="1" u="sng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Формы работы с педагогическим коллективом: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лекция:  лекция-беседа, лекция-дискуссия, лекция-консультация;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семинар-практикум;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групповая консультация;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тренинг;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психологическая студия;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деловая игра;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психотехнические игры: игры-релаксации, адаптационные игры, игры-формулы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" y="6715125"/>
            <a:ext cx="1285875" cy="1428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1571625" y="1143000"/>
            <a:ext cx="7215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50" y="285750"/>
            <a:ext cx="73199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Методы развития творческого потенциала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7313" y="785813"/>
            <a:ext cx="7429500" cy="6186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Педагогическая технология Г.С. Альтшуллера – ТРИЗ: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«мозговой штурм»;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синектика;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метод «бином фантазии»,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приемы фантазирования;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морфологический анализ и т.д.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Арт-терапевтические методы: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сказкотерапия;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бумагопластика;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нетрадиционные изобразительные техники и т.д.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Настольные игры: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«Суперактивити»;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«Нарисуй и угадай для малышей» 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«Пакля-Рвакля»;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«Мягкий знак»;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«Головоноги»;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«Story cubes»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и т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д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Игры и упражнения для развития воображения: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Дорисовывание фигур;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Крокодил (Пантомимы);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Необычное использование  и т.д.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0485" name="Picture 2" descr="J:\для мастер-класса\Drawbaby_800x500.jpg"/>
          <p:cNvPicPr>
            <a:picLocks noChangeAspect="1" noChangeArrowheads="1"/>
          </p:cNvPicPr>
          <p:nvPr/>
        </p:nvPicPr>
        <p:blipFill>
          <a:blip r:embed="rId2"/>
          <a:srcRect l="10239" r="11272"/>
          <a:stretch>
            <a:fillRect/>
          </a:stretch>
        </p:blipFill>
        <p:spPr bwMode="auto">
          <a:xfrm>
            <a:off x="7143750" y="2214563"/>
            <a:ext cx="1643063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 descr="J:\для мастер-класса\rory_story_кубики_историй3-500x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1285875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3" descr="J:\для мастер-класса\super-aktiviti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3786188"/>
            <a:ext cx="207645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" y="6715125"/>
            <a:ext cx="1285875" cy="1428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00188" y="1928813"/>
            <a:ext cx="714375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hangingPunct="0">
              <a:defRPr/>
            </a:pPr>
            <a:endParaRPr lang="ru-RU" sz="2400" b="1" dirty="0">
              <a:solidFill>
                <a:schemeClr val="accent5">
                  <a:lumMod val="50000"/>
                </a:schemeClr>
              </a:solidFill>
              <a:latin typeface="Georgia" pitchFamily="18" charset="0"/>
              <a:cs typeface="+mn-cs"/>
            </a:endParaRPr>
          </a:p>
          <a:p>
            <a:pPr algn="ctr" eaLnBrk="0" hangingPunct="0">
              <a:defRPr/>
            </a:pPr>
            <a:r>
              <a: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eaLnBrk="0" hangingPunct="0">
              <a:defRPr/>
            </a:pPr>
            <a:endParaRPr lang="ru-RU" sz="900" dirty="0"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3800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  <a:cs typeface="+mn-cs"/>
              </a:rPr>
              <a:t>Шесть шляп мышления</a:t>
            </a:r>
          </a:p>
          <a:p>
            <a:pPr algn="ctr" eaLnBrk="0" hangingPunct="0">
              <a:defRPr/>
            </a:pPr>
            <a:endParaRPr lang="ru-RU" sz="3600" b="1" dirty="0">
              <a:solidFill>
                <a:schemeClr val="accent5">
                  <a:lumMod val="50000"/>
                </a:schemeClr>
              </a:solidFill>
              <a:latin typeface="Georgia" pitchFamily="18" charset="0"/>
              <a:cs typeface="+mn-cs"/>
            </a:endParaRPr>
          </a:p>
          <a:p>
            <a:pPr algn="ctr" eaLnBrk="0" hangingPunct="0">
              <a:defRPr/>
            </a:pPr>
            <a:endParaRPr lang="ru-RU" sz="3600" b="1" dirty="0">
              <a:solidFill>
                <a:schemeClr val="accent5">
                  <a:lumMod val="50000"/>
                </a:schemeClr>
              </a:solidFill>
              <a:latin typeface="Georgia" pitchFamily="18" charset="0"/>
              <a:cs typeface="+mn-cs"/>
            </a:endParaRPr>
          </a:p>
          <a:p>
            <a:pPr algn="ctr" eaLnBrk="0" hangingPunct="0">
              <a:defRPr/>
            </a:pPr>
            <a:endParaRPr lang="ru-RU" sz="3600" b="1" dirty="0">
              <a:solidFill>
                <a:schemeClr val="accent5">
                  <a:lumMod val="50000"/>
                </a:schemeClr>
              </a:solidFill>
              <a:latin typeface="Georgia" pitchFamily="18" charset="0"/>
              <a:cs typeface="+mn-cs"/>
            </a:endParaRPr>
          </a:p>
          <a:p>
            <a:pPr algn="ctr" eaLnBrk="0" hangingPunct="0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3571875"/>
            <a:ext cx="4202112" cy="28273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86125" y="500063"/>
            <a:ext cx="542925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r">
              <a:defRPr/>
            </a:pP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  <a:cs typeface="+mn-cs"/>
              </a:rPr>
              <a:t>Без нестандартного мышления и новых концепций движение вперед невозможно.</a:t>
            </a:r>
          </a:p>
          <a:p>
            <a:pPr algn="r" eaLnBrk="0" hangingPunct="0">
              <a:defRPr/>
            </a:pPr>
            <a:endParaRPr lang="ru-RU" sz="1600" b="1" i="1" dirty="0">
              <a:solidFill>
                <a:schemeClr val="accent5">
                  <a:lumMod val="50000"/>
                </a:schemeClr>
              </a:solidFill>
              <a:latin typeface="Georgia" pitchFamily="18" charset="0"/>
              <a:cs typeface="+mn-cs"/>
            </a:endParaRPr>
          </a:p>
          <a:p>
            <a:pPr algn="r" eaLnBrk="0" hangingPunct="0">
              <a:defRPr/>
            </a:pPr>
            <a:r>
              <a:rPr lang="ru-RU" sz="1600" i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  <a:cs typeface="+mn-cs"/>
              </a:rPr>
              <a:t>Эдвард де Боно    </a:t>
            </a: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  <a:cs typeface="+mn-cs"/>
              </a:rPr>
              <a:t>     </a:t>
            </a:r>
          </a:p>
          <a:p>
            <a:pPr algn="r" eaLnBrk="0" hangingPunct="0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" y="6715125"/>
            <a:ext cx="1285875" cy="1428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/>
          <a:srcRect r="5063"/>
          <a:stretch>
            <a:fillRect/>
          </a:stretch>
        </p:blipFill>
        <p:spPr bwMode="auto">
          <a:xfrm>
            <a:off x="2571750" y="428625"/>
            <a:ext cx="1857375" cy="28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popurry_10323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428625"/>
            <a:ext cx="1928812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00188" y="3571875"/>
            <a:ext cx="7000875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Эдвард де Боно – крупнейший специалист с мировым именем в области творческого мышления, автор более 6о книг переведенных на 35 языков мира, доктор медицины и психологии, руководитель Центра по изучению мышления Оксфордского университета.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J:\для мастер-класса\bgn-4662-fall-winter-12-13-0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3071813"/>
            <a:ext cx="15319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5" descr="J:\для мастер-класса\30741.jpg"/>
          <p:cNvPicPr>
            <a:picLocks noChangeAspect="1" noChangeArrowheads="1"/>
          </p:cNvPicPr>
          <p:nvPr/>
        </p:nvPicPr>
        <p:blipFill>
          <a:blip r:embed="rId3"/>
          <a:srcRect t="20338" b="3389"/>
          <a:stretch>
            <a:fillRect/>
          </a:stretch>
        </p:blipFill>
        <p:spPr bwMode="auto">
          <a:xfrm>
            <a:off x="2500313" y="5000625"/>
            <a:ext cx="14049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 descr="J:\для мастер-класса\2c54f68d08ee541eb5047a9b41617e06,0.jpg"/>
          <p:cNvPicPr>
            <a:picLocks noChangeAspect="1" noChangeArrowheads="1"/>
          </p:cNvPicPr>
          <p:nvPr/>
        </p:nvPicPr>
        <p:blipFill>
          <a:blip r:embed="rId4"/>
          <a:srcRect t="12245"/>
          <a:stretch>
            <a:fillRect/>
          </a:stretch>
        </p:blipFill>
        <p:spPr bwMode="auto">
          <a:xfrm>
            <a:off x="5500688" y="5000625"/>
            <a:ext cx="14652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J:\для мастер-класса\ResistolPageant2XWoolFeltCowboyHatWhite.jpg"/>
          <p:cNvPicPr>
            <a:picLocks noChangeAspect="1" noChangeArrowheads="1"/>
          </p:cNvPicPr>
          <p:nvPr/>
        </p:nvPicPr>
        <p:blipFill>
          <a:blip r:embed="rId5"/>
          <a:srcRect t="11790" b="13536"/>
          <a:stretch>
            <a:fillRect/>
          </a:stretch>
        </p:blipFill>
        <p:spPr bwMode="auto">
          <a:xfrm>
            <a:off x="2500313" y="1285875"/>
            <a:ext cx="1652587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2875" y="6715125"/>
            <a:ext cx="1285875" cy="1428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43375" y="3214688"/>
            <a:ext cx="1271588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Шесть</a:t>
            </a:r>
          </a:p>
          <a:p>
            <a:pPr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шляп </a:t>
            </a:r>
            <a:endParaRPr lang="ru-RU" sz="2400" dirty="0"/>
          </a:p>
        </p:txBody>
      </p:sp>
      <p:sp>
        <p:nvSpPr>
          <p:cNvPr id="5" name="Стрелка вправо 4"/>
          <p:cNvSpPr/>
          <p:nvPr/>
        </p:nvSpPr>
        <p:spPr>
          <a:xfrm rot="17902522">
            <a:off x="4695032" y="2705894"/>
            <a:ext cx="992187" cy="60325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3995039">
            <a:off x="3683001" y="2670175"/>
            <a:ext cx="990600" cy="60325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0800000">
            <a:off x="3143250" y="3571875"/>
            <a:ext cx="990600" cy="60325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7374345">
            <a:off x="3534569" y="4501356"/>
            <a:ext cx="990600" cy="58738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3354774">
            <a:off x="5022057" y="4398169"/>
            <a:ext cx="990600" cy="58737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21002318">
            <a:off x="5427663" y="3443288"/>
            <a:ext cx="990600" cy="58737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3565" name="Picture 7" descr="J:\для мастер-класса\26052976y6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69075" y="2857500"/>
            <a:ext cx="150336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8" descr="J:\для мастер-класса\sarı-şapka-se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38" y="1285875"/>
            <a:ext cx="1357312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214938" y="642938"/>
            <a:ext cx="17668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215968"/>
                </a:solidFill>
                <a:latin typeface="Georgia" pitchFamily="18" charset="0"/>
              </a:rPr>
              <a:t>Позитивное </a:t>
            </a:r>
          </a:p>
          <a:p>
            <a:r>
              <a:rPr lang="ru-RU" b="1">
                <a:solidFill>
                  <a:srgbClr val="215968"/>
                </a:solidFill>
                <a:latin typeface="Georgia" pitchFamily="18" charset="0"/>
              </a:rPr>
              <a:t>мышление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71750" y="928688"/>
            <a:ext cx="10175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Факты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00188" y="2714625"/>
            <a:ext cx="163036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Обобщение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00250" y="4714875"/>
            <a:ext cx="16113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Творчество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29313" y="4714875"/>
            <a:ext cx="11779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Эмоции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72250" y="2214563"/>
            <a:ext cx="19780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Проблемы,</a:t>
            </a:r>
          </a:p>
          <a:p>
            <a:pPr algn="ctr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противоречия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859B"/>
      </a:hlink>
      <a:folHlink>
        <a:srgbClr val="20586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436</Words>
  <Application>Microsoft Office PowerPoint</Application>
  <PresentationFormat>Экран (4:3)</PresentationFormat>
  <Paragraphs>83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Georgia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Елена Станиславовна Боярова</cp:lastModifiedBy>
  <cp:revision>85</cp:revision>
  <dcterms:created xsi:type="dcterms:W3CDTF">2014-11-22T17:16:34Z</dcterms:created>
  <dcterms:modified xsi:type="dcterms:W3CDTF">2018-05-23T10:45:46Z</dcterms:modified>
</cp:coreProperties>
</file>