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2" r:id="rId6"/>
    <p:sldId id="260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19CE951-C8E2-48B1-9707-3B3E8C3A7C0C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793288-7274-4A96-BAF2-16C9B46FB4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869160"/>
            <a:ext cx="4464496" cy="148972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Татьяна Дмитриевна Яковлева, доцент кафедры общей педагогики и психологии ГАУ ДПО ЯО ИРО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920880" cy="1793167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РАЗРАБОТКА ПРОГРАММ ВОСПИТАТЕЛЬНОЙ ДЕЯТЕЛЬНОСТИ 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>В ОРГАНИЗАЦИЯХ ОТДЫХА И ОЗДОРОВЛЕНИЯ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5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«Педагогика каникул» О.С. </a:t>
            </a:r>
            <a:r>
              <a:rPr lang="ru-RU" sz="3600" b="1" dirty="0" err="1" smtClean="0"/>
              <a:t>Газмана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6400800" cy="347472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ru-RU" sz="2400" dirty="0" smtClean="0"/>
              <a:t>Всякое </a:t>
            </a:r>
            <a:r>
              <a:rPr lang="ru-RU" sz="2400" dirty="0"/>
              <a:t>воспитательное влияние в лагере должно быть не прямым, а косвенным.</a:t>
            </a:r>
          </a:p>
          <a:p>
            <a:pPr lvl="0">
              <a:lnSpc>
                <a:spcPct val="150000"/>
              </a:lnSpc>
            </a:pPr>
            <a:r>
              <a:rPr lang="ru-RU" sz="2400" dirty="0"/>
              <a:t>Индивидуальный подход в воспитании.</a:t>
            </a:r>
          </a:p>
          <a:p>
            <a:pPr lvl="0">
              <a:lnSpc>
                <a:spcPct val="150000"/>
              </a:lnSpc>
            </a:pPr>
            <a:r>
              <a:rPr lang="ru-RU" sz="2400" dirty="0"/>
              <a:t>Возрастной подход.</a:t>
            </a:r>
          </a:p>
          <a:p>
            <a:pPr lvl="0">
              <a:lnSpc>
                <a:spcPct val="150000"/>
              </a:lnSpc>
            </a:pPr>
            <a:r>
              <a:rPr lang="ru-RU" sz="2400" dirty="0"/>
              <a:t>Особая позиция педагога.</a:t>
            </a:r>
          </a:p>
          <a:p>
            <a:pPr lvl="0">
              <a:lnSpc>
                <a:spcPct val="150000"/>
              </a:lnSpc>
            </a:pPr>
            <a:r>
              <a:rPr lang="ru-RU" sz="2400" dirty="0"/>
              <a:t>Направленность на личностно-ориентированное образование.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56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Требования к программе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29372403"/>
              </p:ext>
            </p:extLst>
          </p:nvPr>
        </p:nvGraphicFramePr>
        <p:xfrm>
          <a:off x="467544" y="836712"/>
          <a:ext cx="8229600" cy="59025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2392"/>
                <a:gridCol w="7787208"/>
              </a:tblGrid>
              <a:tr h="48259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Актуальность: нацеленность на решение ключевых проблем, сформулированных в нормативно-правовых документах федерального, регионального, муниципального, локального уровней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3811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</a:rPr>
                        <a:t>Прогностичность</a:t>
                      </a:r>
                      <a:r>
                        <a:rPr lang="ru-RU" sz="1400" kern="1200" dirty="0">
                          <a:effectLst/>
                        </a:rPr>
                        <a:t>, ориентация на удовлетворение социального и частного заказа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3811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Напряженность, нацеленность на максимально возможные результаты при рациональном использовании имеющихся ресурсов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48259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Реалистичность и реализуемость, соответствие требуемых и имеющихся (в том числе возникающих в процессе выполнения) возможностей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3811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Системность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0566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Целеустремленность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9278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Проработанность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7990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Ресурсная обеспеченность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6701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Управляемость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5413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Контролируемость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412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Чувствительность к сбоям, гибкость, профилактическая направленность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1426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Открытость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3811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Привлекательность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8849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Интегрирующая, консолидирующая направленность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4017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Индивидуальность, соответствие специфике организации, его коллектива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5765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Информативность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5765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17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Логичность построения, обозримость, понятность для читателя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25765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83820" marR="8001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</a:rPr>
                        <a:t>Культура оформления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09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073008" cy="92211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Структура программы </a:t>
            </a:r>
            <a:br>
              <a:rPr lang="ru-RU" sz="4000" b="1" dirty="0" smtClean="0"/>
            </a:br>
            <a:r>
              <a:rPr lang="ru-RU" sz="4000" b="1" dirty="0" smtClean="0"/>
              <a:t>воспитательной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66756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Титульный </a:t>
            </a:r>
            <a:r>
              <a:rPr lang="ru-RU" dirty="0"/>
              <a:t>лист</a:t>
            </a:r>
          </a:p>
          <a:p>
            <a:pPr lvl="0"/>
            <a:r>
              <a:rPr lang="ru-RU" dirty="0"/>
              <a:t>Содержание программы</a:t>
            </a:r>
          </a:p>
          <a:p>
            <a:pPr lvl="0"/>
            <a:r>
              <a:rPr lang="ru-RU" dirty="0"/>
              <a:t>Пояснительная записка</a:t>
            </a:r>
          </a:p>
          <a:p>
            <a:pPr lvl="0"/>
            <a:r>
              <a:rPr lang="ru-RU" b="1" dirty="0"/>
              <a:t>Цель и задачи воспитательной деятельности</a:t>
            </a:r>
          </a:p>
          <a:p>
            <a:pPr lvl="0"/>
            <a:r>
              <a:rPr lang="ru-RU" b="1" dirty="0"/>
              <a:t>Ценностные ориентиры</a:t>
            </a:r>
          </a:p>
          <a:p>
            <a:pPr lvl="0"/>
            <a:r>
              <a:rPr lang="ru-RU" dirty="0"/>
              <a:t>Направления воспитательной деятельности</a:t>
            </a:r>
          </a:p>
          <a:p>
            <a:pPr lvl="0"/>
            <a:r>
              <a:rPr lang="ru-RU" dirty="0"/>
              <a:t>Виды и формы воспитательной деятельности </a:t>
            </a:r>
          </a:p>
          <a:p>
            <a:pPr lvl="0"/>
            <a:r>
              <a:rPr lang="ru-RU" dirty="0"/>
              <a:t>Система поощрения социальной успешности и проявлений активной жизненной позиции воспитанников</a:t>
            </a:r>
          </a:p>
          <a:p>
            <a:pPr lvl="0"/>
            <a:r>
              <a:rPr lang="ru-RU" b="1" dirty="0"/>
              <a:t>Планируемые образовательные  результаты и педагогические эффекты</a:t>
            </a:r>
          </a:p>
          <a:p>
            <a:pPr lvl="0"/>
            <a:r>
              <a:rPr lang="ru-RU" b="1" dirty="0"/>
              <a:t>Механизмы управления </a:t>
            </a:r>
            <a:r>
              <a:rPr lang="ru-RU" dirty="0"/>
              <a:t>программой</a:t>
            </a:r>
          </a:p>
          <a:p>
            <a:pPr lvl="0"/>
            <a:r>
              <a:rPr lang="ru-RU" b="1" dirty="0"/>
              <a:t>Мониторинг реализации программы</a:t>
            </a:r>
          </a:p>
          <a:p>
            <a:pPr lvl="0"/>
            <a:r>
              <a:rPr lang="ru-RU" b="1" dirty="0"/>
              <a:t>Критерии и показатели результативности и эффективности </a:t>
            </a:r>
            <a:r>
              <a:rPr lang="ru-RU" dirty="0"/>
              <a:t>программы</a:t>
            </a:r>
          </a:p>
          <a:p>
            <a:pPr lvl="0"/>
            <a:r>
              <a:rPr lang="ru-RU" dirty="0"/>
              <a:t>Приложения (необходимый для реализации программы методический материал)</a:t>
            </a:r>
          </a:p>
          <a:p>
            <a:pPr lvl="0"/>
            <a:r>
              <a:rPr lang="ru-RU" dirty="0"/>
              <a:t>Список информационных источников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44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512511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Основные критерии оценки воспитательной деятельности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8229600" cy="4497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I. Самочувствие ребенка в организации (критерий отношений).</a:t>
            </a:r>
          </a:p>
          <a:p>
            <a:pPr marL="0" indent="0">
              <a:buNone/>
            </a:pPr>
            <a:r>
              <a:rPr lang="ru-RU" dirty="0"/>
              <a:t>II. Уровень воспитанности (критерий факта).</a:t>
            </a:r>
          </a:p>
          <a:p>
            <a:pPr marL="0" indent="0">
              <a:buNone/>
            </a:pPr>
            <a:r>
              <a:rPr lang="ru-RU" dirty="0"/>
              <a:t>III. Воспитательный коллектив, творческое содружество поколений (критерий коллектива).</a:t>
            </a:r>
          </a:p>
          <a:p>
            <a:pPr marL="0" indent="0">
              <a:buNone/>
            </a:pPr>
            <a:r>
              <a:rPr lang="ru-RU" dirty="0"/>
              <a:t>IV. Содержание деятельности, эмоциональная насыщенность (критерий содержания).</a:t>
            </a:r>
          </a:p>
          <a:p>
            <a:pPr marL="0" indent="0">
              <a:buNone/>
            </a:pPr>
            <a:r>
              <a:rPr lang="ru-RU" dirty="0"/>
              <a:t>V. Подготовленность к жизни (критерий времени).</a:t>
            </a:r>
          </a:p>
          <a:p>
            <a:pPr marL="0" indent="0">
              <a:buNone/>
            </a:pPr>
            <a:r>
              <a:rPr lang="ru-RU" dirty="0"/>
              <a:t>VI. «Открытость» организации.</a:t>
            </a:r>
          </a:p>
          <a:p>
            <a:pPr marL="0" indent="0">
              <a:buNone/>
            </a:pPr>
            <a:r>
              <a:rPr lang="ru-RU" dirty="0"/>
              <a:t>VII. Системность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64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6512511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Современные формы </a:t>
            </a:r>
            <a:br>
              <a:rPr lang="ru-RU" sz="3600" b="1" dirty="0" smtClean="0"/>
            </a:br>
            <a:r>
              <a:rPr lang="ru-RU" sz="3600" b="1" dirty="0" smtClean="0"/>
              <a:t>воспитательной работы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6920203"/>
              </p:ext>
            </p:extLst>
          </p:nvPr>
        </p:nvGraphicFramePr>
        <p:xfrm>
          <a:off x="457200" y="2204864"/>
          <a:ext cx="8229600" cy="3749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48498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Аукцион интеллектуальный </a:t>
                      </a:r>
                    </a:p>
                    <a:p>
                      <a:r>
                        <a:rPr lang="ru-RU" sz="2400" dirty="0" smtClean="0"/>
                        <a:t>Вахта памяти </a:t>
                      </a:r>
                    </a:p>
                    <a:p>
                      <a:r>
                        <a:rPr lang="ru-RU" sz="2400" dirty="0" smtClean="0"/>
                        <a:t>Гостиная (поэтическая, музыкальная, педагогическая…) </a:t>
                      </a:r>
                    </a:p>
                    <a:p>
                      <a:r>
                        <a:rPr lang="ru-RU" sz="2400" dirty="0" smtClean="0"/>
                        <a:t>Дебаты</a:t>
                      </a:r>
                    </a:p>
                    <a:p>
                      <a:r>
                        <a:rPr lang="ru-RU" sz="2400" dirty="0" smtClean="0"/>
                        <a:t>День гения </a:t>
                      </a:r>
                    </a:p>
                    <a:p>
                      <a:r>
                        <a:rPr lang="ru-RU" sz="2400" dirty="0" smtClean="0"/>
                        <a:t>«Дискуссионные качели» </a:t>
                      </a:r>
                    </a:p>
                    <a:p>
                      <a:r>
                        <a:rPr lang="ru-RU" sz="2400" dirty="0" smtClean="0"/>
                        <a:t>Интерактивная игра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Квест</a:t>
                      </a:r>
                      <a:endParaRPr lang="ru-RU" sz="2400" dirty="0" smtClean="0"/>
                    </a:p>
                    <a:p>
                      <a:r>
                        <a:rPr lang="ru-RU" sz="2400" dirty="0" smtClean="0"/>
                        <a:t>Круг сообщества  </a:t>
                      </a:r>
                    </a:p>
                    <a:p>
                      <a:r>
                        <a:rPr lang="ru-RU" sz="2400" dirty="0" smtClean="0"/>
                        <a:t>Открытый микрофон</a:t>
                      </a:r>
                    </a:p>
                    <a:p>
                      <a:r>
                        <a:rPr lang="ru-RU" sz="2400" dirty="0" smtClean="0"/>
                        <a:t>«Панельная дискуссия» </a:t>
                      </a:r>
                    </a:p>
                    <a:p>
                      <a:r>
                        <a:rPr lang="ru-RU" sz="2400" dirty="0" smtClean="0"/>
                        <a:t>Театр-экспромт</a:t>
                      </a:r>
                    </a:p>
                    <a:p>
                      <a:r>
                        <a:rPr lang="ru-RU" sz="2400" dirty="0" smtClean="0"/>
                        <a:t>«Техника аквариума» </a:t>
                      </a:r>
                    </a:p>
                    <a:p>
                      <a:r>
                        <a:rPr lang="ru-RU" sz="2400" dirty="0" smtClean="0"/>
                        <a:t>Уроки замечательной личности </a:t>
                      </a:r>
                    </a:p>
                    <a:p>
                      <a:r>
                        <a:rPr lang="ru-RU" sz="2400" dirty="0" smtClean="0"/>
                        <a:t>Ярмарка солидарности 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11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28725" y="1124744"/>
            <a:ext cx="6686550" cy="46085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ru-RU" sz="1800" b="1" dirty="0" smtClean="0"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ru-RU" sz="3200" b="1" i="1" dirty="0" smtClean="0">
                <a:cs typeface="Arial" pitchFamily="34" charset="0"/>
              </a:rPr>
              <a:t>Приглашаем к сотрудничеству</a:t>
            </a:r>
            <a:endParaRPr lang="ru-RU" sz="3200" b="1" i="1" dirty="0">
              <a:cs typeface="Arial" pitchFamily="34" charset="0"/>
            </a:endParaRPr>
          </a:p>
          <a:p>
            <a:pPr marL="0" indent="0" algn="ctr">
              <a:buNone/>
              <a:defRPr/>
            </a:pPr>
            <a:endParaRPr lang="ru-RU" sz="2400" b="1" smtClean="0">
              <a:cs typeface="Arial" pitchFamily="34" charset="0"/>
            </a:endParaRPr>
          </a:p>
          <a:p>
            <a:pPr marL="0" indent="0" algn="ctr">
              <a:buNone/>
              <a:defRPr/>
            </a:pPr>
            <a:endParaRPr lang="ru-RU" sz="2400" b="1" dirty="0"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ru-RU" sz="2400" b="1" dirty="0">
                <a:cs typeface="Arial" pitchFamily="34" charset="0"/>
              </a:rPr>
              <a:t>Кафедра общей педагогики и психологии </a:t>
            </a:r>
          </a:p>
          <a:p>
            <a:pPr marL="0" indent="0" algn="ctr">
              <a:buNone/>
              <a:defRPr/>
            </a:pPr>
            <a:r>
              <a:rPr lang="ru-RU" sz="2400" b="1" dirty="0">
                <a:cs typeface="Arial" pitchFamily="34" charset="0"/>
              </a:rPr>
              <a:t>ГАУ ДПО ЯО </a:t>
            </a:r>
            <a:r>
              <a:rPr lang="ru-RU" sz="2400" b="1" dirty="0" smtClean="0">
                <a:cs typeface="Arial" pitchFamily="34" charset="0"/>
              </a:rPr>
              <a:t>ИРО</a:t>
            </a:r>
            <a:endParaRPr lang="ru-RU" sz="2400" b="1" dirty="0"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ru-RU" sz="2400" dirty="0">
                <a:cs typeface="Arial" pitchFamily="34" charset="0"/>
              </a:rPr>
              <a:t>Ярославль, </a:t>
            </a:r>
            <a:r>
              <a:rPr lang="ru-RU" sz="2400" dirty="0" err="1">
                <a:cs typeface="Arial" pitchFamily="34" charset="0"/>
              </a:rPr>
              <a:t>ул.Богдановича</a:t>
            </a:r>
            <a:r>
              <a:rPr lang="ru-RU" sz="2400" dirty="0">
                <a:cs typeface="Arial" pitchFamily="34" charset="0"/>
              </a:rPr>
              <a:t>, 16, ауд.304, 405</a:t>
            </a:r>
          </a:p>
          <a:p>
            <a:pPr marL="0" indent="0" algn="ctr">
              <a:buNone/>
              <a:defRPr/>
            </a:pPr>
            <a:r>
              <a:rPr lang="ru-RU" sz="2400" dirty="0">
                <a:cs typeface="Arial" pitchFamily="34" charset="0"/>
              </a:rPr>
              <a:t>Тел.: (4852) </a:t>
            </a:r>
            <a:r>
              <a:rPr lang="ru-RU" sz="2400" dirty="0"/>
              <a:t>23-08-14</a:t>
            </a:r>
            <a:endParaRPr lang="ru-RU" sz="2400" b="1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23867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</TotalTime>
  <Words>327</Words>
  <Application>Microsoft Office PowerPoint</Application>
  <PresentationFormat>Экран (4:3)</PresentationFormat>
  <Paragraphs>93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Trebuchet MS</vt:lpstr>
      <vt:lpstr>Воздушный поток</vt:lpstr>
      <vt:lpstr>РАЗРАБОТКА ПРОГРАММ ВОСПИТАТЕЛЬНОЙ ДЕЯТЕЛЬНОСТИ  В ОРГАНИЗАЦИЯХ ОТДЫХА И ОЗДОРОВЛЕНИЯ </vt:lpstr>
      <vt:lpstr>«Педагогика каникул» О.С. Газмана</vt:lpstr>
      <vt:lpstr>Требования к программе</vt:lpstr>
      <vt:lpstr>Структура программы  воспитательной деятельности </vt:lpstr>
      <vt:lpstr>Основные критерии оценки воспитательной деятельности</vt:lpstr>
      <vt:lpstr>Современные формы  воспитательной работы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ПРОГРАММ ВОСПИТАТЕЛЬНОЙ ДЕЯТЕЛЬНОСТИ  В ОРГАНИЗАЦИЯХ ОТДЫХА И ОЗДОРОВЛЕНИЯ</dc:title>
  <dc:creator>Татьяна Дмитриевна Яковлева</dc:creator>
  <cp:lastModifiedBy>Пользователь Windows</cp:lastModifiedBy>
  <cp:revision>8</cp:revision>
  <dcterms:created xsi:type="dcterms:W3CDTF">2018-05-07T08:04:42Z</dcterms:created>
  <dcterms:modified xsi:type="dcterms:W3CDTF">2018-05-16T06:17:50Z</dcterms:modified>
</cp:coreProperties>
</file>