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72" r:id="rId4"/>
    <p:sldId id="267" r:id="rId5"/>
    <p:sldId id="273" r:id="rId6"/>
    <p:sldId id="275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3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36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ru-RU" smtClean="0"/>
              <a:t>17.01.2018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ru-RU" smtClean="0"/>
              <a:t>17.01.2018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EBA5BD7-F043-4D1B-AA17-CD412FC534DE}" type="slidenum">
              <a:rPr lang="en-US" sz="1200" b="0" i="0">
                <a:latin typeface="Book Antiqua"/>
                <a:ea typeface="+mn-ea"/>
                <a:cs typeface="+mn-cs"/>
              </a:rPr>
              <a:t>3</a:t>
            </a:fld>
            <a:endParaRPr lang="en-US" sz="1200" b="0" i="0"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1371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EBA5BD7-F043-4D1B-AA17-CD412FC534DE}" type="slidenum">
              <a:rPr lang="en-US" sz="1200" b="0" i="0">
                <a:latin typeface="Book Antiqua"/>
                <a:ea typeface="+mn-ea"/>
                <a:cs typeface="+mn-cs"/>
              </a:rPr>
              <a:t>4</a:t>
            </a:fld>
            <a:endParaRPr lang="en-US" sz="1200" b="0" i="0"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6251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EBA5BD7-F043-4D1B-AA17-CD412FC534DE}" type="slidenum">
              <a:rPr lang="en-US" sz="1200" b="0" i="0">
                <a:latin typeface="Book Antiqua"/>
                <a:ea typeface="+mn-ea"/>
                <a:cs typeface="+mn-cs"/>
              </a:rPr>
              <a:t>5</a:t>
            </a:fld>
            <a:endParaRPr lang="en-US" sz="1200" b="0" i="0"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904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EBA5BD7-F043-4D1B-AA17-CD412FC534DE}" type="slidenum">
              <a:rPr lang="en-US" sz="1200" b="0" i="0">
                <a:latin typeface="Book Antiqua"/>
                <a:ea typeface="+mn-ea"/>
                <a:cs typeface="+mn-cs"/>
              </a:rPr>
              <a:t>6</a:t>
            </a:fld>
            <a:endParaRPr lang="en-US" sz="1200" b="0" i="0"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4270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-1" y="1905000"/>
            <a:ext cx="12188826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-2" y="1795132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17.01.2018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17.01.2018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17.01.2018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17.01.2018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17.01.2018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17.01.2018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17.01.2018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</p:grp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17.01.2018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17.01.2018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17.01.2018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ru-RU" smtClean="0"/>
              <a:pPr/>
              <a:t>17.01.2018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295400" y="2636757"/>
            <a:ext cx="9601200" cy="1921838"/>
          </a:xfrm>
        </p:spPr>
        <p:txBody>
          <a:bodyPr>
            <a:normAutofit fontScale="90000"/>
          </a:bodyPr>
          <a:lstStyle/>
          <a:p>
            <a:pPr algn="ctr" defTabSz="914400">
              <a:spcBef>
                <a:spcPts val="1"/>
              </a:spcBef>
              <a:buNone/>
            </a:pPr>
            <a:r>
              <a:rPr lang="ru-RU" sz="5400" b="1" i="0" dirty="0" smtClean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Проектирование пространства индивидуализации образования</a:t>
            </a:r>
            <a:endParaRPr lang="ru-RU" sz="5400" b="1" i="0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8774" y="1271637"/>
            <a:ext cx="9509760" cy="412762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b="1" dirty="0"/>
              <a:t>Индивидуализация</a:t>
            </a:r>
            <a:r>
              <a:rPr lang="ru-RU" sz="3200" dirty="0"/>
              <a:t> – процесс, при котором активным в выборе содержания своего </a:t>
            </a:r>
            <a:r>
              <a:rPr lang="ru-RU" sz="3200" b="1" dirty="0"/>
              <a:t>образования</a:t>
            </a:r>
            <a:r>
              <a:rPr lang="ru-RU" sz="3200" dirty="0"/>
              <a:t> становится сам ребенок. При </a:t>
            </a:r>
            <a:r>
              <a:rPr lang="ru-RU" sz="3200" b="1" dirty="0"/>
              <a:t>индивидуализации</a:t>
            </a:r>
            <a:r>
              <a:rPr lang="ru-RU" sz="3200" dirty="0"/>
              <a:t> позиция ученика становится активной, т.е. ученик выступает в качестве субъекта обучения. </a:t>
            </a:r>
            <a:r>
              <a:rPr lang="ru-RU" sz="3200" b="1" dirty="0"/>
              <a:t>Задача</a:t>
            </a:r>
            <a:r>
              <a:rPr lang="ru-RU" sz="3200" dirty="0"/>
              <a:t> </a:t>
            </a:r>
            <a:r>
              <a:rPr lang="ru-RU" sz="3200" b="1" dirty="0"/>
              <a:t>индивидуализации</a:t>
            </a:r>
            <a:r>
              <a:rPr lang="ru-RU" sz="3200" dirty="0"/>
              <a:t> – это, прежде всего, научить обучающегося самостоятельно управлять своей образовательной траекторий.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82096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1120" y="103375"/>
            <a:ext cx="9509760" cy="1233424"/>
          </a:xfrm>
        </p:spPr>
        <p:txBody>
          <a:bodyPr/>
          <a:lstStyle/>
          <a:p>
            <a:pPr>
              <a:spcBef>
                <a:spcPts val="1"/>
              </a:spcBef>
            </a:pPr>
            <a:r>
              <a:rPr lang="ru-RU" dirty="0"/>
              <a:t>Вопрос </a:t>
            </a:r>
            <a:r>
              <a:rPr lang="ru-RU" dirty="0" smtClean="0"/>
              <a:t>1</a:t>
            </a:r>
            <a:br>
              <a:rPr lang="ru-RU" dirty="0" smtClean="0"/>
            </a:br>
            <a:endParaRPr lang="ru-RU" sz="3400" b="1" i="0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graphicFrame>
        <p:nvGraphicFramePr>
          <p:cNvPr id="14" name="Объект 13" descr="Sample table with 3 columns, 4 rows" title="Table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2459262"/>
              </p:ext>
            </p:extLst>
          </p:nvPr>
        </p:nvGraphicFramePr>
        <p:xfrm>
          <a:off x="292963" y="1351407"/>
          <a:ext cx="11434440" cy="4572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717220"/>
                <a:gridCol w="5717220"/>
              </a:tblGrid>
              <a:tr h="526867">
                <a:tc>
                  <a:txBody>
                    <a:bodyPr/>
                    <a:lstStyle/>
                    <a:p>
                      <a:pPr algn="ctr"/>
                      <a:r>
                        <a:rPr lang="ru-RU" sz="3200" noProof="0" dirty="0" smtClean="0"/>
                        <a:t>Для</a:t>
                      </a:r>
                      <a:r>
                        <a:rPr lang="ru-RU" sz="3200" baseline="0" noProof="0" dirty="0" smtClean="0"/>
                        <a:t> педагогов</a:t>
                      </a:r>
                      <a:endParaRPr lang="ru-RU" sz="3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noProof="0" dirty="0" smtClean="0"/>
                        <a:t>Для обучающихся</a:t>
                      </a:r>
                      <a:endParaRPr lang="ru-RU" sz="3200" noProof="0" dirty="0"/>
                    </a:p>
                  </a:txBody>
                  <a:tcPr anchor="ctr"/>
                </a:tc>
              </a:tr>
              <a:tr h="526867">
                <a:tc>
                  <a:txBody>
                    <a:bodyPr/>
                    <a:lstStyle/>
                    <a:p>
                      <a:pPr algn="l"/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Можете ли вы утверждать, что сейчас система образования</a:t>
                      </a:r>
                      <a:r>
                        <a:rPr lang="ru-RU" sz="3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вашей школе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соответствует определению  понятия «индивидуализация образования»? Если да, то в какой сфере?</a:t>
                      </a:r>
                      <a:endParaRPr lang="ru-RU" sz="3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Можете ли вы утверждать, что сейчас система образования</a:t>
                      </a:r>
                      <a:r>
                        <a:rPr lang="ru-RU" sz="3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вашей школе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соответствует определению  понятия «индивидуализация образования»? Если да, то в какой сфере?</a:t>
                      </a:r>
                      <a:endParaRPr lang="ru-RU" sz="3200" noProof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14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1120" y="236540"/>
            <a:ext cx="9509760" cy="1233424"/>
          </a:xfrm>
        </p:spPr>
        <p:txBody>
          <a:bodyPr/>
          <a:lstStyle/>
          <a:p>
            <a:pPr>
              <a:spcBef>
                <a:spcPts val="1"/>
              </a:spcBef>
            </a:pPr>
            <a:r>
              <a:rPr lang="ru-RU" dirty="0"/>
              <a:t>Вопрос 2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3400" b="1" i="0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graphicFrame>
        <p:nvGraphicFramePr>
          <p:cNvPr id="14" name="Объект 13" descr="Sample table with 3 columns, 4 rows" title="Table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64500005"/>
              </p:ext>
            </p:extLst>
          </p:nvPr>
        </p:nvGraphicFramePr>
        <p:xfrm>
          <a:off x="782714" y="1573911"/>
          <a:ext cx="10626572" cy="369049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183080"/>
                <a:gridCol w="5443492"/>
              </a:tblGrid>
              <a:tr h="526867">
                <a:tc>
                  <a:txBody>
                    <a:bodyPr/>
                    <a:lstStyle/>
                    <a:p>
                      <a:pPr algn="ctr"/>
                      <a:r>
                        <a:rPr lang="ru-RU" sz="3200" noProof="0" dirty="0" smtClean="0"/>
                        <a:t>Для</a:t>
                      </a:r>
                      <a:r>
                        <a:rPr lang="ru-RU" sz="3200" baseline="0" noProof="0" dirty="0" smtClean="0"/>
                        <a:t> педагогов</a:t>
                      </a:r>
                      <a:endParaRPr lang="ru-RU" sz="3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noProof="0" dirty="0" smtClean="0"/>
                        <a:t>Для обучающихся</a:t>
                      </a:r>
                      <a:endParaRPr lang="ru-RU" sz="3200" noProof="0" dirty="0"/>
                    </a:p>
                  </a:txBody>
                  <a:tcPr anchor="ctr"/>
                </a:tc>
              </a:tr>
              <a:tr h="526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Сформулируйте </a:t>
                      </a:r>
                      <a:endParaRPr lang="ru-RU" sz="3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аргументов в пользу объективной необходимости индивидуализации образования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Сформулируйте                   5 </a:t>
                      </a:r>
                      <a:r>
                        <a:rPr lang="ru-RU" sz="3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основных </a:t>
                      </a:r>
                      <a:r>
                        <a:rPr lang="ru-RU" sz="320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причин необходимости индивидуализации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вас, вашего образования</a:t>
                      </a:r>
                      <a:endParaRPr lang="ru-R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432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1120" y="431849"/>
            <a:ext cx="9509760" cy="1233424"/>
          </a:xfrm>
        </p:spPr>
        <p:txBody>
          <a:bodyPr/>
          <a:lstStyle/>
          <a:p>
            <a:pPr>
              <a:spcBef>
                <a:spcPts val="1"/>
              </a:spcBef>
            </a:pPr>
            <a:r>
              <a:rPr lang="ru-RU" dirty="0"/>
              <a:t>Вопрос 3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3400" b="1" i="0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graphicFrame>
        <p:nvGraphicFramePr>
          <p:cNvPr id="14" name="Объект 13" descr="Sample table with 3 columns, 4 rows" title="Table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12460722"/>
              </p:ext>
            </p:extLst>
          </p:nvPr>
        </p:nvGraphicFramePr>
        <p:xfrm>
          <a:off x="914399" y="1972844"/>
          <a:ext cx="10511162" cy="316865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980373"/>
                <a:gridCol w="5530789"/>
              </a:tblGrid>
              <a:tr h="526867">
                <a:tc>
                  <a:txBody>
                    <a:bodyPr/>
                    <a:lstStyle/>
                    <a:p>
                      <a:pPr algn="ctr"/>
                      <a:r>
                        <a:rPr lang="ru-RU" sz="3200" noProof="0" dirty="0" smtClean="0"/>
                        <a:t>Для</a:t>
                      </a:r>
                      <a:r>
                        <a:rPr lang="ru-RU" sz="3200" baseline="0" noProof="0" dirty="0" smtClean="0"/>
                        <a:t> педагогов</a:t>
                      </a:r>
                      <a:endParaRPr lang="ru-RU" sz="3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noProof="0" dirty="0" smtClean="0"/>
                        <a:t>Для обучающихся</a:t>
                      </a:r>
                      <a:endParaRPr lang="ru-RU" sz="3200" noProof="0" dirty="0"/>
                    </a:p>
                  </a:txBody>
                  <a:tcPr anchor="ctr"/>
                </a:tc>
              </a:tr>
              <a:tr h="526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каких сферах образования </a:t>
                      </a:r>
                      <a:r>
                        <a:rPr lang="ru-RU" sz="3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школьников вы можете обеспечить индивидуализацию?</a:t>
                      </a:r>
                      <a:endParaRPr lang="ru-R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каких сферах образования </a:t>
                      </a:r>
                      <a:r>
                        <a:rPr lang="ru-RU" sz="3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(в широком смысле слова) вам необходима </a:t>
                      </a:r>
                      <a:r>
                        <a:rPr lang="ru-RU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индивидуализация?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7515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1120" y="674702"/>
            <a:ext cx="9509760" cy="848527"/>
          </a:xfrm>
        </p:spPr>
        <p:txBody>
          <a:bodyPr>
            <a:noAutofit/>
          </a:bodyPr>
          <a:lstStyle/>
          <a:p>
            <a:pPr>
              <a:spcBef>
                <a:spcPts val="1"/>
              </a:spcBef>
            </a:pPr>
            <a:r>
              <a:rPr lang="ru-RU" dirty="0"/>
              <a:t>Вопрос 4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i="0" dirty="0">
              <a:solidFill>
                <a:srgbClr val="323232"/>
              </a:solidFill>
              <a:latin typeface="Book Antiqua"/>
            </a:endParaRPr>
          </a:p>
        </p:txBody>
      </p:sp>
      <p:graphicFrame>
        <p:nvGraphicFramePr>
          <p:cNvPr id="14" name="Объект 13" descr="Sample table with 3 columns, 4 rows" title="Table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82865145"/>
              </p:ext>
            </p:extLst>
          </p:nvPr>
        </p:nvGraphicFramePr>
        <p:xfrm>
          <a:off x="870012" y="1635493"/>
          <a:ext cx="10591060" cy="389146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295530"/>
                <a:gridCol w="5295530"/>
              </a:tblGrid>
              <a:tr h="480417">
                <a:tc>
                  <a:txBody>
                    <a:bodyPr/>
                    <a:lstStyle/>
                    <a:p>
                      <a:pPr algn="ctr"/>
                      <a:r>
                        <a:rPr lang="ru-RU" sz="3200" noProof="0" dirty="0" smtClean="0"/>
                        <a:t>Для</a:t>
                      </a:r>
                      <a:r>
                        <a:rPr lang="ru-RU" sz="3200" baseline="0" noProof="0" dirty="0" smtClean="0"/>
                        <a:t> педагогов</a:t>
                      </a:r>
                      <a:endParaRPr lang="ru-RU" sz="3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noProof="0" dirty="0" smtClean="0"/>
                        <a:t>Для обучающихся</a:t>
                      </a:r>
                      <a:endParaRPr lang="ru-RU" sz="3200" noProof="0" dirty="0"/>
                    </a:p>
                  </a:txBody>
                  <a:tcPr anchor="ctr"/>
                </a:tc>
              </a:tr>
              <a:tr h="3312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Предложите схему/модель/план развития индивидуализации образования школьников в вашем </a:t>
                      </a:r>
                      <a:r>
                        <a:rPr lang="ru-RU" sz="3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учреждении</a:t>
                      </a:r>
                      <a:endParaRPr lang="ru-R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Предложите схему/модель/план развития индивидуализации образования школьников в вашем </a:t>
                      </a:r>
                      <a:r>
                        <a:rPr lang="ru-RU" sz="3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учреждении</a:t>
                      </a:r>
                      <a:endParaRPr lang="ru-R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4571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_Design_Yellow_TP102900996" id="{5A6D7BCA-C9CF-452E-858B-1538BAA282ED}" vid="{365F969C-3B7F-41AB-85B2-7C40E7D6CF2F}"/>
    </a:ext>
  </a:extLst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с желтой полосой (широкоэкранная)</Template>
  <TotalTime>0</TotalTime>
  <Words>149</Words>
  <Application>Microsoft Office PowerPoint</Application>
  <PresentationFormat>Широкоэкранный</PresentationFormat>
  <Paragraphs>28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Book Antiqua</vt:lpstr>
      <vt:lpstr>Calibri</vt:lpstr>
      <vt:lpstr>Times New Roman</vt:lpstr>
      <vt:lpstr>Banded Design Yellow 16x9</vt:lpstr>
      <vt:lpstr>Проектирование пространства индивидуализации образования</vt:lpstr>
      <vt:lpstr>Презентация PowerPoint</vt:lpstr>
      <vt:lpstr>Вопрос 1 </vt:lpstr>
      <vt:lpstr>Вопрос 2 </vt:lpstr>
      <vt:lpstr>Вопрос 3 </vt:lpstr>
      <vt:lpstr>Вопрос 4 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2018-01-17T08:30:00Z</dcterms:created>
  <dcterms:modified xsi:type="dcterms:W3CDTF">2018-01-17T08:47:32Z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