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sldIdLst>
    <p:sldId id="256" r:id="rId2"/>
    <p:sldId id="263" r:id="rId3"/>
    <p:sldId id="264" r:id="rId4"/>
    <p:sldId id="261" r:id="rId5"/>
    <p:sldId id="268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73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8" autoAdjust="0"/>
    <p:restoredTop sz="94660"/>
  </p:normalViewPr>
  <p:slideViewPr>
    <p:cSldViewPr snapToGrid="0" showGuides="1">
      <p:cViewPr>
        <p:scale>
          <a:sx n="105" d="100"/>
          <a:sy n="105" d="100"/>
        </p:scale>
        <p:origin x="-78" y="-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434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4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0131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7090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3474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097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266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45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230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461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595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216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337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231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771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EECB-3469-4D4C-9EFC-9A5525D8EE89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442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CEECB-3469-4D4C-9EFC-9A5525D8EE89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3C1A5DA-015B-46A2-B966-13D39226F0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480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copp@iro.yar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94625" y="1214438"/>
            <a:ext cx="9349032" cy="2387600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Управление знаниями 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обучающихся в процессе реализации технологии </a:t>
            </a:r>
            <a:r>
              <a:rPr lang="ru-RU" sz="4000" b="1" dirty="0" err="1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тьюторского</a:t>
            </a:r>
            <a:r>
              <a:rPr lang="ru-RU" sz="4000" b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 сопровождения 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96000" y="4394447"/>
            <a:ext cx="5408612" cy="1509215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Татьяна Дмитриевна Яковлева, 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с</a:t>
            </a:r>
            <a:r>
              <a:rPr lang="ru-RU" dirty="0" smtClean="0">
                <a:solidFill>
                  <a:schemeClr val="tx1"/>
                </a:solidFill>
              </a:rPr>
              <a:t>тарший преподаватель ГАУ ДПО ЯО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«Институт развития образования»</a:t>
            </a:r>
          </a:p>
        </p:txBody>
      </p:sp>
    </p:spTree>
    <p:extLst>
      <p:ext uri="{BB962C8B-B14F-4D97-AF65-F5344CB8AC3E}">
        <p14:creationId xmlns:p14="http://schemas.microsoft.com/office/powerpoint/2010/main" val="488557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1981200" y="188913"/>
            <a:ext cx="8229600" cy="5937250"/>
          </a:xfrm>
        </p:spPr>
        <p:txBody>
          <a:bodyPr>
            <a:normAutofit/>
          </a:bodyPr>
          <a:lstStyle/>
          <a:p>
            <a:pPr marL="274320" indent="-274320" algn="ctr">
              <a:lnSpc>
                <a:spcPct val="90000"/>
              </a:lnSpc>
              <a:buNone/>
              <a:defRPr/>
            </a:pPr>
            <a:endParaRPr lang="ru-RU" sz="2600" dirty="0">
              <a:solidFill>
                <a:srgbClr val="0000CC"/>
              </a:solidFill>
            </a:endParaRPr>
          </a:p>
          <a:p>
            <a:pPr marL="274320" indent="-274320" algn="ctr">
              <a:lnSpc>
                <a:spcPct val="90000"/>
              </a:lnSpc>
              <a:buNone/>
              <a:defRPr/>
            </a:pPr>
            <a:r>
              <a:rPr lang="ru-RU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СПЕЦИФИКА ТЬЮТОРСКОЙ МОДЕЛИ:</a:t>
            </a:r>
          </a:p>
          <a:p>
            <a:pPr marL="274320" indent="-274320" algn="ctr">
              <a:lnSpc>
                <a:spcPct val="90000"/>
              </a:lnSpc>
              <a:buNone/>
              <a:defRPr/>
            </a:pPr>
            <a:endParaRPr lang="ru-RU" sz="2600" dirty="0"/>
          </a:p>
          <a:p>
            <a:pPr marL="274320" indent="-274320" algn="ctr">
              <a:lnSpc>
                <a:spcPct val="90000"/>
              </a:lnSpc>
              <a:buNone/>
              <a:defRPr/>
            </a:pPr>
            <a:endParaRPr lang="ru-RU" sz="2600" dirty="0"/>
          </a:p>
          <a:p>
            <a:pPr marL="274320" indent="-274320">
              <a:lnSpc>
                <a:spcPct val="150000"/>
              </a:lnSpc>
              <a:buFont typeface="Wingdings"/>
              <a:buChar char=""/>
              <a:defRPr/>
            </a:pPr>
            <a:r>
              <a:rPr lang="ru-RU" dirty="0"/>
              <a:t>актуализация пространства возможностей в полноте; </a:t>
            </a:r>
          </a:p>
          <a:p>
            <a:pPr marL="274320" indent="-274320">
              <a:lnSpc>
                <a:spcPct val="150000"/>
              </a:lnSpc>
              <a:buFont typeface="Wingdings"/>
              <a:buChar char=""/>
              <a:defRPr/>
            </a:pPr>
            <a:r>
              <a:rPr lang="ru-RU" dirty="0"/>
              <a:t>формирование образовательного заказа, инициативы; </a:t>
            </a:r>
          </a:p>
          <a:p>
            <a:pPr marL="274320" indent="-274320">
              <a:lnSpc>
                <a:spcPct val="150000"/>
              </a:lnSpc>
              <a:buFont typeface="Wingdings"/>
              <a:buChar char=""/>
              <a:defRPr/>
            </a:pPr>
            <a:r>
              <a:rPr lang="ru-RU" dirty="0"/>
              <a:t>сопровождение реализации заказа, инициативы; </a:t>
            </a:r>
          </a:p>
          <a:p>
            <a:pPr marL="274320" indent="-274320">
              <a:lnSpc>
                <a:spcPct val="150000"/>
              </a:lnSpc>
              <a:buFont typeface="Wingdings"/>
              <a:buChar char=""/>
              <a:defRPr/>
            </a:pPr>
            <a:r>
              <a:rPr lang="ru-RU" dirty="0"/>
              <a:t>организация условий для применения  полученных знаний, умений, навыков в реальной практике. </a:t>
            </a:r>
          </a:p>
        </p:txBody>
      </p:sp>
    </p:spTree>
    <p:extLst>
      <p:ext uri="{BB962C8B-B14F-4D97-AF65-F5344CB8AC3E}">
        <p14:creationId xmlns:p14="http://schemas.microsoft.com/office/powerpoint/2010/main" val="2489615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5188" y="274638"/>
            <a:ext cx="7993062" cy="1143000"/>
          </a:xfrm>
        </p:spPr>
        <p:txBody>
          <a:bodyPr/>
          <a:lstStyle/>
          <a:p>
            <a:pPr>
              <a:defRPr/>
            </a:pPr>
            <a:r>
              <a:rPr lang="ru-RU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ПРОФЕССИОНАЛЬНАЯ ПОЗИЦИЯ ТЬЮТОРА: 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sz="quarter" idx="1"/>
          </p:nvPr>
        </p:nvSpPr>
        <p:spPr>
          <a:xfrm>
            <a:off x="1981200" y="1700213"/>
            <a:ext cx="7467600" cy="477361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ru-RU" altLang="ru-RU" smtClean="0"/>
              <a:t>установка на самообразовательную деятельность обучающегося;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ru-RU" altLang="ru-RU" smtClean="0"/>
              <a:t>ориентация на исследовательскую деятельность обучающегося; 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ru-RU" altLang="ru-RU" smtClean="0"/>
              <a:t>психологическая открытость и готовность к сотрудничеству с обучающимися в любой интересующей их сфере учебной деятельности</a:t>
            </a:r>
          </a:p>
          <a:p>
            <a:pPr eaLnBrk="1" hangingPunct="1">
              <a:buFontTx/>
              <a:buChar char="•"/>
            </a:pPr>
            <a:endParaRPr lang="ru-RU" altLang="ru-RU" smtClean="0">
              <a:solidFill>
                <a:srgbClr val="660066"/>
              </a:solidFill>
            </a:endParaRPr>
          </a:p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54610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7850" y="404813"/>
            <a:ext cx="8218488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9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ТЬЮТОР СОВМЕСТНО С ОБУЧАЮЩИМСЯ</a:t>
            </a:r>
            <a:r>
              <a:rPr lang="ru-RU" sz="29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8147050" cy="4873625"/>
          </a:xfrm>
        </p:spPr>
        <p:txBody>
          <a:bodyPr>
            <a:normAutofit fontScale="92500" lnSpcReduction="20000"/>
          </a:bodyPr>
          <a:lstStyle/>
          <a:p>
            <a:pPr marL="274320" indent="-274320">
              <a:lnSpc>
                <a:spcPct val="80000"/>
              </a:lnSpc>
              <a:buFont typeface="Wingdings"/>
              <a:buChar char=""/>
              <a:defRPr/>
            </a:pPr>
            <a:r>
              <a:rPr lang="ru-RU" sz="2600" b="1" dirty="0"/>
              <a:t>распределяет и оценивает </a:t>
            </a:r>
            <a:r>
              <a:rPr lang="ru-RU" sz="2600" dirty="0"/>
              <a:t>имеющиеся у него ресурсы всех видов для реализации поставленных целей; </a:t>
            </a:r>
            <a:endParaRPr lang="ru-RU" sz="2600" dirty="0">
              <a:latin typeface="Arial" charset="0"/>
            </a:endParaRPr>
          </a:p>
          <a:p>
            <a:pPr marL="274320" indent="-274320">
              <a:lnSpc>
                <a:spcPct val="80000"/>
              </a:lnSpc>
              <a:buFont typeface="Wingdings"/>
              <a:buChar char=""/>
              <a:defRPr/>
            </a:pPr>
            <a:r>
              <a:rPr lang="ru-RU" sz="2600" b="1" dirty="0"/>
              <a:t>координирует взаимосвязь </a:t>
            </a:r>
            <a:r>
              <a:rPr lang="ru-RU" sz="2600" dirty="0"/>
              <a:t>познавательных интересов обучающихся и направлений </a:t>
            </a:r>
            <a:r>
              <a:rPr lang="ru-RU" sz="2600" dirty="0" err="1"/>
              <a:t>предпрофильной</a:t>
            </a:r>
            <a:r>
              <a:rPr lang="ru-RU" sz="2600" dirty="0"/>
              <a:t> подготовки и профильного обучения; </a:t>
            </a:r>
            <a:endParaRPr lang="ru-RU" sz="2600" dirty="0">
              <a:latin typeface="Arial" charset="0"/>
            </a:endParaRPr>
          </a:p>
          <a:p>
            <a:pPr marL="274320" indent="-274320">
              <a:lnSpc>
                <a:spcPct val="80000"/>
              </a:lnSpc>
              <a:buFont typeface="Wingdings"/>
              <a:buChar char=""/>
              <a:defRPr/>
            </a:pPr>
            <a:r>
              <a:rPr lang="ru-RU" sz="2600" b="1" dirty="0"/>
              <a:t>определяет перечень и формы </a:t>
            </a:r>
            <a:r>
              <a:rPr lang="ru-RU" sz="2600" dirty="0"/>
              <a:t>преподаваемых предметных и ориентационных курсов, информационной и консультативной работы, системы профориентации, </a:t>
            </a:r>
            <a:endParaRPr lang="ru-RU" sz="2600" dirty="0">
              <a:latin typeface="Arial" charset="0"/>
            </a:endParaRPr>
          </a:p>
          <a:p>
            <a:pPr marL="274320" indent="-274320">
              <a:lnSpc>
                <a:spcPct val="80000"/>
              </a:lnSpc>
              <a:buFont typeface="Wingdings"/>
              <a:buChar char=""/>
              <a:defRPr/>
            </a:pPr>
            <a:r>
              <a:rPr lang="ru-RU" sz="2600" b="1" dirty="0"/>
              <a:t>выбирает оптимальную организационную структуру </a:t>
            </a:r>
            <a:r>
              <a:rPr lang="ru-RU" sz="2600" dirty="0"/>
              <a:t>(модель) для этой взаимосвязи</a:t>
            </a:r>
            <a:r>
              <a:rPr lang="ru-RU" sz="2600" dirty="0">
                <a:latin typeface="Arial" charset="0"/>
              </a:rPr>
              <a:t>,</a:t>
            </a:r>
            <a:endParaRPr lang="ru-RU" sz="2600" dirty="0"/>
          </a:p>
          <a:p>
            <a:pPr marL="274320" indent="-274320">
              <a:lnSpc>
                <a:spcPct val="80000"/>
              </a:lnSpc>
              <a:buFont typeface="Wingdings"/>
              <a:buChar char=""/>
              <a:defRPr/>
            </a:pPr>
            <a:r>
              <a:rPr lang="ru-RU" sz="2600" b="1" dirty="0"/>
              <a:t>создает условия  </a:t>
            </a:r>
            <a:r>
              <a:rPr lang="ru-RU" sz="2600" dirty="0"/>
              <a:t>расширения образовательного  пространства, соответствующего возрасту,</a:t>
            </a:r>
            <a:endParaRPr lang="ru-RU" sz="2600" dirty="0">
              <a:latin typeface="Arial" charset="0"/>
            </a:endParaRPr>
          </a:p>
          <a:p>
            <a:pPr marL="274320" indent="-274320">
              <a:lnSpc>
                <a:spcPct val="80000"/>
              </a:lnSpc>
              <a:buFont typeface="Wingdings"/>
              <a:buChar char=""/>
              <a:defRPr/>
            </a:pPr>
            <a:r>
              <a:rPr lang="ru-RU" sz="2600" b="1" dirty="0"/>
              <a:t>привлекает дополнительные </a:t>
            </a:r>
            <a:r>
              <a:rPr lang="ru-RU" sz="2600" dirty="0"/>
              <a:t>образовательные </a:t>
            </a:r>
            <a:r>
              <a:rPr lang="ru-RU" sz="2600" b="1" dirty="0"/>
              <a:t>ресурсы.</a:t>
            </a:r>
          </a:p>
          <a:p>
            <a:pPr marL="274320" indent="-274320">
              <a:buFont typeface="Wingdings"/>
              <a:buChar char=""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3702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/>
          </p:cNvSpPr>
          <p:nvPr>
            <p:ph type="title"/>
          </p:nvPr>
        </p:nvSpPr>
        <p:spPr bwMode="auto">
          <a:xfrm>
            <a:off x="1981200" y="171349"/>
            <a:ext cx="8911687" cy="128089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ВАРИАНТЫ ИСПОЛЬЗОВАНИЯ ТЬЮТОРСТВА В НАЧАЛЬНОЙ ШКОЛЕ</a:t>
            </a:r>
          </a:p>
        </p:txBody>
      </p:sp>
      <p:sp>
        <p:nvSpPr>
          <p:cNvPr id="22531" name="Rectangle 3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 eaLnBrk="1" hangingPunct="1"/>
            <a:r>
              <a:rPr lang="ru-RU" altLang="ru-RU" b="1" smtClean="0"/>
              <a:t>Тьютор класса </a:t>
            </a:r>
            <a:r>
              <a:rPr lang="ru-RU" altLang="ru-RU" smtClean="0"/>
              <a:t>реализует программу (проект) по созданию условий для появления и реализации образовательной инициативы, развития учебной самостоятельности</a:t>
            </a:r>
          </a:p>
          <a:p>
            <a:pPr eaLnBrk="1" hangingPunct="1"/>
            <a:r>
              <a:rPr lang="ru-RU" altLang="ru-RU" b="1" smtClean="0"/>
              <a:t>Образовательные  события </a:t>
            </a:r>
            <a:r>
              <a:rPr lang="ru-RU" altLang="ru-RU" smtClean="0"/>
              <a:t>–  место порождения и реализации образовательных инициатив</a:t>
            </a:r>
          </a:p>
          <a:p>
            <a:pPr eaLnBrk="1" hangingPunct="1"/>
            <a:r>
              <a:rPr lang="ru-RU" altLang="ru-RU" smtClean="0"/>
              <a:t>Формирование </a:t>
            </a:r>
            <a:r>
              <a:rPr lang="ru-RU" altLang="ru-RU" b="1" smtClean="0"/>
              <a:t>индивидуальных образовательных маршрутов </a:t>
            </a:r>
            <a:r>
              <a:rPr lang="ru-RU" altLang="ru-RU" smtClean="0"/>
              <a:t>в пространстве класса, ступени</a:t>
            </a:r>
          </a:p>
          <a:p>
            <a:pPr eaLnBrk="1" hangingPunct="1"/>
            <a:r>
              <a:rPr lang="ru-RU" altLang="ru-RU" b="1" smtClean="0"/>
              <a:t>Программы сопровождения </a:t>
            </a:r>
            <a:r>
              <a:rPr lang="ru-RU" altLang="ru-RU" smtClean="0"/>
              <a:t>детей, имеющих специальные запросы</a:t>
            </a:r>
          </a:p>
          <a:p>
            <a:pPr eaLnBrk="1" hangingPunct="1"/>
            <a:endParaRPr lang="ru-RU" altLang="ru-RU" sz="2200">
              <a:latin typeface="Arial" panose="020B0604020202020204" pitchFamily="34" charset="0"/>
            </a:endParaRPr>
          </a:p>
          <a:p>
            <a:pPr eaLnBrk="1" hangingPunct="1"/>
            <a:endParaRPr lang="ru-RU" altLang="ru-RU" sz="2200">
              <a:latin typeface="Arial" panose="020B0604020202020204" pitchFamily="34" charset="0"/>
            </a:endParaRPr>
          </a:p>
          <a:p>
            <a:pPr eaLnBrk="1" hangingPunct="1"/>
            <a:endParaRPr lang="ru-RU" altLang="ru-RU" sz="2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1413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/>
          </p:cNvSpPr>
          <p:nvPr>
            <p:ph type="title"/>
          </p:nvPr>
        </p:nvSpPr>
        <p:spPr bwMode="auto">
          <a:xfrm>
            <a:off x="1981200" y="206860"/>
            <a:ext cx="8911687" cy="128089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ВАРИАНТЫ ИСПОЛЬЗОВАНИЯ ТЬЮТОРСТВА В ОСНОВНОЙ ШКОЛЕ</a:t>
            </a:r>
          </a:p>
        </p:txBody>
      </p:sp>
      <p:sp>
        <p:nvSpPr>
          <p:cNvPr id="23555" name="Rectangle 3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8218488" cy="48736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altLang="ru-RU" sz="2200" b="1"/>
              <a:t>Тьютор класса </a:t>
            </a:r>
            <a:r>
              <a:rPr lang="ru-RU" altLang="ru-RU" sz="2200"/>
              <a:t>реализует программу (проект) по созданию пробно-поискового пространства в образовательной деятельности</a:t>
            </a:r>
          </a:p>
          <a:p>
            <a:pPr eaLnBrk="1" hangingPunct="1"/>
            <a:r>
              <a:rPr lang="ru-RU" altLang="ru-RU" sz="2200"/>
              <a:t>Составление и </a:t>
            </a:r>
            <a:r>
              <a:rPr lang="ru-RU" altLang="ru-RU" sz="2200" b="1"/>
              <a:t>реализация индивидуальных образовательных маршрутов </a:t>
            </a:r>
            <a:r>
              <a:rPr lang="ru-RU" altLang="ru-RU" sz="2200"/>
              <a:t>в пространстве  возрастной ступени, школы</a:t>
            </a:r>
          </a:p>
          <a:p>
            <a:pPr eaLnBrk="1" hangingPunct="1"/>
            <a:r>
              <a:rPr lang="ru-RU" altLang="ru-RU" sz="2200"/>
              <a:t>Организация </a:t>
            </a:r>
            <a:r>
              <a:rPr lang="ru-RU" altLang="ru-RU" sz="2200" b="1"/>
              <a:t>внеурочной и внеучебной деятельности </a:t>
            </a:r>
            <a:r>
              <a:rPr lang="ru-RU" altLang="ru-RU" sz="2200"/>
              <a:t>в соответствии с задачами возраста</a:t>
            </a:r>
          </a:p>
          <a:p>
            <a:pPr eaLnBrk="1" hangingPunct="1"/>
            <a:r>
              <a:rPr lang="ru-RU" altLang="ru-RU" sz="2200" b="1"/>
              <a:t>Образовательные события </a:t>
            </a:r>
            <a:r>
              <a:rPr lang="ru-RU" altLang="ru-RU" sz="2200"/>
              <a:t>– проба себя, расширение горизонтов и возможностей, выход за границы стереотипных моделей поведения, рефлексия</a:t>
            </a:r>
          </a:p>
          <a:p>
            <a:pPr eaLnBrk="1" hangingPunct="1"/>
            <a:r>
              <a:rPr lang="ru-RU" altLang="ru-RU" sz="2200" b="1"/>
              <a:t>Индивидуальное тьюторство </a:t>
            </a:r>
          </a:p>
          <a:p>
            <a:pPr eaLnBrk="1" hangingPunct="1"/>
            <a:endParaRPr lang="ru-RU" altLang="ru-RU" sz="2200"/>
          </a:p>
          <a:p>
            <a:pPr eaLnBrk="1" hangingPunct="1"/>
            <a:endParaRPr lang="ru-RU" altLang="ru-RU" sz="2200"/>
          </a:p>
        </p:txBody>
      </p:sp>
    </p:spTree>
    <p:extLst>
      <p:ext uri="{BB962C8B-B14F-4D97-AF65-F5344CB8AC3E}">
        <p14:creationId xmlns:p14="http://schemas.microsoft.com/office/powerpoint/2010/main" val="13116118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/>
          </p:nvPr>
        </p:nvSpPr>
        <p:spPr bwMode="auto">
          <a:xfrm>
            <a:off x="1919702" y="206859"/>
            <a:ext cx="8911687" cy="128089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ВАРИАНТЫ ИСПОЛЬЗОВАНИЯ ТЬЮТОРСТВА В СТАРШЕЙ ШКОЛЕ</a:t>
            </a:r>
          </a:p>
        </p:txBody>
      </p:sp>
      <p:sp>
        <p:nvSpPr>
          <p:cNvPr id="24579" name="Rectangle 3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mtClean="0"/>
              <a:t>Развитие </a:t>
            </a:r>
            <a:r>
              <a:rPr lang="ru-RU" altLang="ru-RU" b="1" smtClean="0"/>
              <a:t>тьюторской компетенции учителей –предметников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mtClean="0"/>
              <a:t>Тьютор</a:t>
            </a:r>
            <a:r>
              <a:rPr lang="ru-RU" altLang="ru-RU" b="1" smtClean="0"/>
              <a:t> профильной группы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mtClean="0"/>
              <a:t>Тьютор – координатор составления и </a:t>
            </a:r>
            <a:r>
              <a:rPr lang="ru-RU" altLang="ru-RU" b="1" smtClean="0"/>
              <a:t>реализации ИОП</a:t>
            </a:r>
            <a:r>
              <a:rPr lang="ru-RU" altLang="ru-RU" smtClean="0"/>
              <a:t> в пространстве школы, города, региона для группы учащихся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mtClean="0"/>
              <a:t>Тьюторское </a:t>
            </a:r>
            <a:r>
              <a:rPr lang="ru-RU" altLang="ru-RU" b="1" smtClean="0"/>
              <a:t>сопровождение самостоятельной работы </a:t>
            </a:r>
            <a:r>
              <a:rPr lang="ru-RU" altLang="ru-RU" smtClean="0"/>
              <a:t>учащихся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b="1" smtClean="0"/>
              <a:t>Реализация тьюторских проектов </a:t>
            </a:r>
            <a:r>
              <a:rPr lang="ru-RU" altLang="ru-RU" smtClean="0"/>
              <a:t>по расширению образовательного пространства школы (образовательные события, сетевые программы)</a:t>
            </a:r>
          </a:p>
          <a:p>
            <a:pPr eaLnBrk="1" hangingPunct="1">
              <a:lnSpc>
                <a:spcPct val="90000"/>
              </a:lnSpc>
            </a:pP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7351365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/>
          </p:cNvSpPr>
          <p:nvPr>
            <p:ph type="title"/>
          </p:nvPr>
        </p:nvSpPr>
        <p:spPr bwMode="auto">
          <a:xfrm>
            <a:off x="1981200" y="274639"/>
            <a:ext cx="7715250" cy="1354137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ВАРИАНТЫ ИСПОЛЬЗОВАНИЯ ТЬЮТОРСТВА В ДОПОЛНИТЕЛЬНОМ ОБРАЗОВАНИИ</a:t>
            </a:r>
          </a:p>
        </p:txBody>
      </p:sp>
      <p:sp>
        <p:nvSpPr>
          <p:cNvPr id="25603" name="Rectangle 3"/>
          <p:cNvSpPr>
            <a:spLocks noGrp="1"/>
          </p:cNvSpPr>
          <p:nvPr>
            <p:ph sz="quarter" idx="1"/>
          </p:nvPr>
        </p:nvSpPr>
        <p:spPr>
          <a:xfrm>
            <a:off x="1703388" y="1773238"/>
            <a:ext cx="8640762" cy="5327650"/>
          </a:xfrm>
        </p:spPr>
        <p:txBody>
          <a:bodyPr/>
          <a:lstStyle/>
          <a:p>
            <a:pPr eaLnBrk="1" hangingPunct="1"/>
            <a:r>
              <a:rPr lang="ru-RU" altLang="ru-RU" smtClean="0"/>
              <a:t>Формирование </a:t>
            </a:r>
            <a:r>
              <a:rPr lang="ru-RU" altLang="ru-RU" b="1" smtClean="0"/>
              <a:t>индивидуальных образовательных маршрутов</a:t>
            </a:r>
            <a:r>
              <a:rPr lang="ru-RU" altLang="ru-RU" smtClean="0"/>
              <a:t> в пространстве УДО, открытом образовательном пространстве</a:t>
            </a:r>
          </a:p>
          <a:p>
            <a:pPr eaLnBrk="1" hangingPunct="1"/>
            <a:r>
              <a:rPr lang="ru-RU" altLang="ru-RU" smtClean="0"/>
              <a:t>Программы </a:t>
            </a:r>
            <a:r>
              <a:rPr lang="ru-RU" altLang="ru-RU" b="1" smtClean="0"/>
              <a:t>сопровождения</a:t>
            </a:r>
            <a:r>
              <a:rPr lang="ru-RU" altLang="ru-RU" smtClean="0"/>
              <a:t> детей, имеющих </a:t>
            </a:r>
            <a:r>
              <a:rPr lang="ru-RU" altLang="ru-RU" b="1" smtClean="0"/>
              <a:t>специальные запросы</a:t>
            </a:r>
          </a:p>
          <a:p>
            <a:pPr eaLnBrk="1" hangingPunct="1"/>
            <a:r>
              <a:rPr lang="ru-RU" altLang="ru-RU" smtClean="0"/>
              <a:t>Программы </a:t>
            </a:r>
            <a:r>
              <a:rPr lang="ru-RU" altLang="ru-RU" b="1" smtClean="0"/>
              <a:t>сопровождения семей </a:t>
            </a:r>
            <a:r>
              <a:rPr lang="ru-RU" altLang="ru-RU" smtClean="0"/>
              <a:t>(формирование родительско-детских взаимоотношений)</a:t>
            </a:r>
          </a:p>
          <a:p>
            <a:pPr eaLnBrk="1" hangingPunct="1"/>
            <a:r>
              <a:rPr lang="ru-RU" altLang="ru-RU" b="1" smtClean="0"/>
              <a:t>Образовательные события </a:t>
            </a:r>
            <a:r>
              <a:rPr lang="ru-RU" altLang="ru-RU" smtClean="0"/>
              <a:t>как тьюторские проекты</a:t>
            </a:r>
          </a:p>
          <a:p>
            <a:pPr eaLnBrk="1" hangingPunct="1"/>
            <a:r>
              <a:rPr lang="ru-RU" altLang="ru-RU" b="1" smtClean="0"/>
              <a:t>Образовательные программы </a:t>
            </a:r>
            <a:r>
              <a:rPr lang="ru-RU" altLang="ru-RU" smtClean="0"/>
              <a:t>направленные на формирование компетенций самоопределения, целеполагания, проектирования, исследования</a:t>
            </a:r>
          </a:p>
          <a:p>
            <a:pPr eaLnBrk="1" hangingPunct="1"/>
            <a:endParaRPr lang="ru-RU" altLang="ru-RU" sz="2200">
              <a:latin typeface="Arial" panose="020B0604020202020204" pitchFamily="34" charset="0"/>
            </a:endParaRPr>
          </a:p>
          <a:p>
            <a:pPr eaLnBrk="1" hangingPunct="1"/>
            <a:endParaRPr lang="ru-RU" altLang="ru-RU" sz="2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8474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2181225" y="798513"/>
            <a:ext cx="7869238" cy="47117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ru-RU" altLang="ru-RU" dirty="0" smtClean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ru-RU" alt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Приглашаем </a:t>
            </a:r>
            <a:r>
              <a:rPr lang="ru-RU" alt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сотрудничеству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ru-RU" alt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онтакты: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150014, г. Ярославль, ул. Богдановича, д. 16,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ГАУ ДПО ЯО «Институт развития образования»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ru-RU" alt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Ауд.304</a:t>
            </a:r>
            <a:endParaRPr lang="ru-RU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Тел. (4852)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23-08-14</a:t>
            </a:r>
            <a:endParaRPr lang="ru-RU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copp@iro.yar.ru</a:t>
            </a:r>
            <a:endParaRPr lang="ru-RU" alt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46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0156" y="257907"/>
            <a:ext cx="8911687" cy="68312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 управлении знаниями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0156" y="1056442"/>
            <a:ext cx="10280341" cy="59302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 smtClean="0"/>
              <a:t>Менеджмент знаний</a:t>
            </a:r>
            <a:r>
              <a:rPr lang="ru-RU" sz="2000" dirty="0" smtClean="0"/>
              <a:t> - это систематические процессы, благодаря которым создаются, сохраняются, распределяются и применяются основные элементы интеллектуального капитала, необходимые для успеха организации; стратегия, трансформирующая все виды интеллектуальных активов в более высокую производительность, эффективность и новую стоимость</a:t>
            </a:r>
            <a:r>
              <a:rPr lang="ru-RU" sz="2400" dirty="0" smtClean="0"/>
              <a:t> </a:t>
            </a:r>
            <a:r>
              <a:rPr lang="ru-RU" sz="1200" dirty="0" smtClean="0"/>
              <a:t>Википедия </a:t>
            </a:r>
          </a:p>
          <a:p>
            <a:pPr marL="0" indent="0">
              <a:buNone/>
            </a:pPr>
            <a:r>
              <a:rPr lang="ru-RU" sz="2000" b="1" dirty="0" smtClean="0"/>
              <a:t>Управление знаниями </a:t>
            </a:r>
            <a:r>
              <a:rPr lang="ru-RU" sz="2000" dirty="0" smtClean="0"/>
              <a:t>- процесс </a:t>
            </a:r>
            <a:r>
              <a:rPr lang="ru-RU" sz="2000" dirty="0"/>
              <a:t>создания условий для выявления, сохранения и эффективного использования знаний и информации в сообществе. Стратегия, направленная на предоставление знаний в нужное время тем членам сообщества, которым эти знания необходимы, для того, чтобы повысить эффективность деятельности сообщества </a:t>
            </a:r>
            <a:r>
              <a:rPr lang="ru-RU" sz="1200" dirty="0" smtClean="0"/>
              <a:t>http</a:t>
            </a:r>
            <a:r>
              <a:rPr lang="ru-RU" sz="1200" dirty="0"/>
              <a:t>://</a:t>
            </a:r>
            <a:r>
              <a:rPr lang="ru-RU" sz="1200" dirty="0" smtClean="0"/>
              <a:t>msk.treko.ru/show_dict_390</a:t>
            </a:r>
          </a:p>
          <a:p>
            <a:pPr marL="0" indent="0">
              <a:buNone/>
            </a:pPr>
            <a:r>
              <a:rPr lang="ru-RU" sz="2000" b="1" dirty="0" smtClean="0"/>
              <a:t>Управление знаниями</a:t>
            </a:r>
            <a:r>
              <a:rPr lang="ru-RU" sz="2000" dirty="0" smtClean="0"/>
              <a:t> - активизация                                                          использования коллективной                                                                          мудрости для развития реакции и                                                          способностей к новаторству  </a:t>
            </a:r>
          </a:p>
          <a:p>
            <a:pPr marL="0" indent="0">
              <a:buNone/>
            </a:pPr>
            <a:r>
              <a:rPr lang="ru-RU" sz="1200" dirty="0" smtClean="0"/>
              <a:t>Управление знаниями - что это такое.                                                                                                                                                              Томас </a:t>
            </a:r>
            <a:r>
              <a:rPr lang="ru-RU" sz="1200" dirty="0" err="1" smtClean="0"/>
              <a:t>Кулопулос</a:t>
            </a:r>
            <a:r>
              <a:rPr lang="ru-RU" sz="1200" dirty="0" smtClean="0"/>
              <a:t>, Карл </a:t>
            </a:r>
            <a:r>
              <a:rPr lang="ru-RU" sz="1200" dirty="0" err="1" smtClean="0"/>
              <a:t>Фраппаоло</a:t>
            </a:r>
            <a:endParaRPr lang="ru-RU" sz="1200" dirty="0"/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6780325" y="4820575"/>
            <a:ext cx="4751767" cy="1553593"/>
          </a:xfrm>
          <a:prstGeom prst="wedgeRoundRectCallout">
            <a:avLst>
              <a:gd name="adj1" fmla="val 8175"/>
              <a:gd name="adj2" fmla="val 7420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/>
              <a:t>Познания </a:t>
            </a:r>
            <a:r>
              <a:rPr lang="ru-RU" sz="1600" dirty="0"/>
              <a:t>каждого из нас гораздо больше, чем мы себе представляем. Однако это лишь познания, а не понимание, которое может оказывать влияние на </a:t>
            </a:r>
            <a:r>
              <a:rPr lang="ru-RU" sz="1600" dirty="0" smtClean="0"/>
              <a:t>поведение. Маршал </a:t>
            </a:r>
            <a:r>
              <a:rPr lang="ru-RU" sz="1600" dirty="0" err="1"/>
              <a:t>Маклухан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994826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1286" y="587144"/>
            <a:ext cx="8911687" cy="76080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Модель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знаний: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0323" y="1448367"/>
            <a:ext cx="8915400" cy="4446406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создание</a:t>
            </a:r>
            <a:r>
              <a:rPr lang="ru-RU" sz="2400" dirty="0" smtClean="0"/>
              <a:t> </a:t>
            </a:r>
            <a:r>
              <a:rPr lang="ru-RU" sz="2400" dirty="0"/>
              <a:t>новых </a:t>
            </a:r>
            <a:r>
              <a:rPr lang="ru-RU" sz="2400" dirty="0" smtClean="0"/>
              <a:t>знаний;</a:t>
            </a:r>
            <a:endParaRPr lang="ru-RU" sz="2400" dirty="0"/>
          </a:p>
          <a:p>
            <a:r>
              <a:rPr lang="ru-RU" sz="2400" b="1" dirty="0"/>
              <a:t>использование</a:t>
            </a:r>
            <a:r>
              <a:rPr lang="ru-RU" sz="2400" dirty="0"/>
              <a:t> имеющихся знаний при принятии решений;</a:t>
            </a:r>
          </a:p>
          <a:p>
            <a:r>
              <a:rPr lang="ru-RU" sz="2400" b="1" dirty="0"/>
              <a:t>воплощение</a:t>
            </a:r>
            <a:r>
              <a:rPr lang="ru-RU" sz="2400" dirty="0"/>
              <a:t> знаний в продуктах и услугах;</a:t>
            </a:r>
          </a:p>
          <a:p>
            <a:r>
              <a:rPr lang="ru-RU" sz="2400" b="1" dirty="0"/>
              <a:t>передача </a:t>
            </a:r>
            <a:r>
              <a:rPr lang="ru-RU" sz="2400" dirty="0"/>
              <a:t>существующих знаний из одной части организации в другую;</a:t>
            </a:r>
          </a:p>
          <a:p>
            <a:r>
              <a:rPr lang="ru-RU" sz="2400" b="1" dirty="0" smtClean="0"/>
              <a:t>поддержание </a:t>
            </a:r>
            <a:r>
              <a:rPr lang="ru-RU" sz="2400" b="1" dirty="0"/>
              <a:t>целостности </a:t>
            </a:r>
            <a:r>
              <a:rPr lang="ru-RU" sz="2400" dirty="0"/>
              <a:t>знаний, защита знаний от внешних и внутренних угроз;</a:t>
            </a:r>
          </a:p>
          <a:p>
            <a:r>
              <a:rPr lang="ru-RU" sz="2400" b="1" dirty="0"/>
              <a:t>структуризация, кодификация </a:t>
            </a:r>
            <a:r>
              <a:rPr lang="ru-RU" sz="2400" b="1" dirty="0" smtClean="0"/>
              <a:t>                                       </a:t>
            </a:r>
            <a:r>
              <a:rPr lang="ru-RU" sz="2400" dirty="0" smtClean="0"/>
              <a:t>и</a:t>
            </a:r>
            <a:r>
              <a:rPr lang="ru-RU" sz="2400" b="1" dirty="0" smtClean="0"/>
              <a:t> </a:t>
            </a:r>
            <a:r>
              <a:rPr lang="ru-RU" sz="2400" b="1" dirty="0"/>
              <a:t>идентификация </a:t>
            </a:r>
            <a:r>
              <a:rPr lang="ru-RU" sz="2400" dirty="0"/>
              <a:t>знаний</a:t>
            </a:r>
            <a:r>
              <a:rPr lang="ru-RU" sz="2400" dirty="0" smtClean="0"/>
              <a:t>.	</a:t>
            </a:r>
            <a:r>
              <a:rPr lang="ru-RU" sz="2000" dirty="0" smtClean="0"/>
              <a:t>	</a:t>
            </a:r>
            <a:endParaRPr lang="ru-RU" sz="2000" dirty="0"/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8300622" y="4900473"/>
            <a:ext cx="3292768" cy="1347774"/>
          </a:xfrm>
          <a:prstGeom prst="wedgeRoundRectCallout">
            <a:avLst>
              <a:gd name="adj1" fmla="val -152133"/>
              <a:gd name="adj2" fmla="val 6645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/>
              <a:t>Часто</a:t>
            </a:r>
            <a:r>
              <a:rPr lang="ru-RU" sz="1600" dirty="0"/>
              <a:t>, прежде чем начинать чему-то учиться, нужно забыть то, чему учился </a:t>
            </a:r>
            <a:r>
              <a:rPr lang="ru-RU" sz="1600" dirty="0" smtClean="0"/>
              <a:t>раньше. </a:t>
            </a:r>
            <a:r>
              <a:rPr lang="ru-RU" sz="1600" dirty="0"/>
              <a:t>Гари Хамел, </a:t>
            </a:r>
          </a:p>
        </p:txBody>
      </p:sp>
    </p:spTree>
    <p:extLst>
      <p:ext uri="{BB962C8B-B14F-4D97-AF65-F5344CB8AC3E}">
        <p14:creationId xmlns:p14="http://schemas.microsoft.com/office/powerpoint/2010/main" val="3484615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0156" y="375535"/>
            <a:ext cx="8911687" cy="751929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технологии в педагогике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29305"/>
            <a:ext cx="10515600" cy="514904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Педагогическая </a:t>
            </a:r>
            <a:r>
              <a:rPr lang="ru-RU" dirty="0"/>
              <a:t>технология - есть область исследования </a:t>
            </a:r>
            <a:r>
              <a:rPr lang="ru-RU" b="1" dirty="0"/>
              <a:t>теории и </a:t>
            </a:r>
            <a:r>
              <a:rPr lang="ru-RU" b="1" dirty="0" smtClean="0"/>
              <a:t>практики </a:t>
            </a:r>
            <a:r>
              <a:rPr lang="ru-RU" dirty="0" smtClean="0"/>
              <a:t>(в рамках системы образования), </a:t>
            </a:r>
            <a:r>
              <a:rPr lang="ru-RU" dirty="0"/>
              <a:t>имеющая связи со всеми сторонами организации педагогической системы для достижения </a:t>
            </a:r>
            <a:r>
              <a:rPr lang="ru-RU" b="1" dirty="0"/>
              <a:t>специфических и потенциально воспроизводимых педагогических</a:t>
            </a:r>
            <a:r>
              <a:rPr lang="ru-RU" dirty="0"/>
              <a:t> </a:t>
            </a:r>
            <a:r>
              <a:rPr lang="ru-RU" b="1" dirty="0"/>
              <a:t>результатов</a:t>
            </a:r>
            <a:r>
              <a:rPr lang="ru-RU" dirty="0"/>
              <a:t> </a:t>
            </a:r>
            <a:r>
              <a:rPr lang="ru-RU" sz="1300" dirty="0"/>
              <a:t>(П. Митчелл</a:t>
            </a:r>
            <a:r>
              <a:rPr lang="ru-RU" sz="1300" dirty="0" smtClean="0"/>
              <a:t>)</a:t>
            </a:r>
            <a:endParaRPr lang="ru-RU" sz="1300" dirty="0"/>
          </a:p>
          <a:p>
            <a:r>
              <a:rPr lang="ru-RU" dirty="0"/>
              <a:t>Педагогическая технология - </a:t>
            </a:r>
            <a:r>
              <a:rPr lang="ru-RU" b="1" dirty="0"/>
              <a:t>совокупность</a:t>
            </a:r>
            <a:r>
              <a:rPr lang="ru-RU" dirty="0"/>
              <a:t> психолого-педагогических </a:t>
            </a:r>
            <a:r>
              <a:rPr lang="ru-RU" b="1" dirty="0"/>
              <a:t>установок</a:t>
            </a:r>
            <a:r>
              <a:rPr lang="ru-RU" dirty="0"/>
              <a:t>, определяющих специальный набор и компоновку форм, способов, приемов обучения, воспитательных средств; она есть организационно-методический  </a:t>
            </a:r>
            <a:r>
              <a:rPr lang="ru-RU" b="1" dirty="0"/>
              <a:t>инструментарий  педагогического   процесса  </a:t>
            </a:r>
            <a:r>
              <a:rPr lang="ru-RU" sz="1300" dirty="0"/>
              <a:t>(Б.Т. Лихачев</a:t>
            </a:r>
            <a:r>
              <a:rPr lang="ru-RU" sz="1300" dirty="0" smtClean="0"/>
              <a:t>)</a:t>
            </a:r>
            <a:endParaRPr lang="ru-RU" sz="1300" dirty="0"/>
          </a:p>
          <a:p>
            <a:r>
              <a:rPr lang="ru-RU" dirty="0"/>
              <a:t>Педагогическая технология - </a:t>
            </a:r>
            <a:r>
              <a:rPr lang="ru-RU" dirty="0" smtClean="0"/>
              <a:t>это </a:t>
            </a:r>
            <a:r>
              <a:rPr lang="ru-RU" dirty="0"/>
              <a:t>системный </a:t>
            </a:r>
            <a:r>
              <a:rPr lang="ru-RU" dirty="0" smtClean="0"/>
              <a:t>                                                                              метод </a:t>
            </a:r>
            <a:r>
              <a:rPr lang="ru-RU" dirty="0"/>
              <a:t>создания, применения и определения </a:t>
            </a:r>
            <a:r>
              <a:rPr lang="ru-RU" dirty="0" smtClean="0"/>
              <a:t>                                                                         всего </a:t>
            </a:r>
            <a:r>
              <a:rPr lang="ru-RU" dirty="0"/>
              <a:t>процесса преподавания и усвоения </a:t>
            </a:r>
            <a:r>
              <a:rPr lang="ru-RU" dirty="0" smtClean="0"/>
              <a:t>знаний                                                                         </a:t>
            </a:r>
            <a:r>
              <a:rPr lang="ru-RU" dirty="0"/>
              <a:t>с учетом </a:t>
            </a:r>
            <a:r>
              <a:rPr lang="ru-RU" b="1" dirty="0"/>
              <a:t>технических и человеческих ресурсов </a:t>
            </a:r>
            <a:r>
              <a:rPr lang="ru-RU" b="1" dirty="0" smtClean="0"/>
              <a:t>                                                                          </a:t>
            </a:r>
            <a:r>
              <a:rPr lang="ru-RU" dirty="0" smtClean="0"/>
              <a:t>и </a:t>
            </a:r>
            <a:r>
              <a:rPr lang="ru-RU" dirty="0"/>
              <a:t>их </a:t>
            </a:r>
            <a:r>
              <a:rPr lang="ru-RU" b="1" dirty="0"/>
              <a:t>взаимодействия</a:t>
            </a:r>
            <a:r>
              <a:rPr lang="ru-RU" dirty="0"/>
              <a:t>, ставящий своей задачей </a:t>
            </a:r>
            <a:r>
              <a:rPr lang="ru-RU" dirty="0" smtClean="0"/>
              <a:t>                                                                 оптимизацию </a:t>
            </a:r>
            <a:r>
              <a:rPr lang="ru-RU" dirty="0"/>
              <a:t>форм образования </a:t>
            </a:r>
            <a:r>
              <a:rPr lang="ru-RU" sz="1300" dirty="0"/>
              <a:t>(ЮНЕСКО</a:t>
            </a:r>
            <a:r>
              <a:rPr lang="ru-RU" sz="1300" dirty="0" smtClean="0"/>
              <a:t>)</a:t>
            </a:r>
            <a:endParaRPr lang="ru-RU" sz="1300" dirty="0"/>
          </a:p>
          <a:p>
            <a:r>
              <a:rPr lang="ru-RU" dirty="0" smtClean="0"/>
              <a:t>Педагогическая </a:t>
            </a:r>
            <a:r>
              <a:rPr lang="ru-RU" dirty="0"/>
              <a:t>технология - это </a:t>
            </a:r>
            <a:r>
              <a:rPr lang="ru-RU" b="1" dirty="0"/>
              <a:t>содержательная </a:t>
            </a:r>
            <a:r>
              <a:rPr lang="ru-RU" b="1" dirty="0" smtClean="0"/>
              <a:t>часть </a:t>
            </a:r>
            <a:r>
              <a:rPr lang="ru-RU" dirty="0" smtClean="0"/>
              <a:t>учебного </a:t>
            </a:r>
            <a:r>
              <a:rPr lang="ru-RU" dirty="0"/>
              <a:t>процесса </a:t>
            </a:r>
            <a:r>
              <a:rPr lang="ru-RU" sz="1300" dirty="0"/>
              <a:t>(</a:t>
            </a:r>
            <a:r>
              <a:rPr lang="ru-RU" sz="1300" dirty="0" err="1"/>
              <a:t>В.П.Беспалько</a:t>
            </a:r>
            <a:r>
              <a:rPr lang="ru-RU" sz="1300" dirty="0" smtClean="0"/>
              <a:t>)</a:t>
            </a:r>
            <a:endParaRPr lang="ru-RU" sz="1300" dirty="0"/>
          </a:p>
          <a:p>
            <a:r>
              <a:rPr lang="ru-RU" dirty="0" smtClean="0"/>
              <a:t>Педагогическая </a:t>
            </a:r>
            <a:r>
              <a:rPr lang="ru-RU" dirty="0"/>
              <a:t>технология означает системную </a:t>
            </a:r>
            <a:r>
              <a:rPr lang="ru-RU" b="1" dirty="0"/>
              <a:t>совокупность и порядок функционирования всех личностных, инструментальных и методологических средств</a:t>
            </a:r>
            <a:r>
              <a:rPr lang="ru-RU" dirty="0"/>
              <a:t>, используемых для достижения педагогических целей </a:t>
            </a:r>
            <a:r>
              <a:rPr lang="ru-RU" sz="1300" dirty="0"/>
              <a:t>(</a:t>
            </a:r>
            <a:r>
              <a:rPr lang="ru-RU" sz="1300" dirty="0" err="1"/>
              <a:t>М.В.Кларин</a:t>
            </a:r>
            <a:r>
              <a:rPr lang="ru-RU" sz="1300" dirty="0" smtClean="0"/>
              <a:t>)</a:t>
            </a:r>
          </a:p>
          <a:p>
            <a:r>
              <a:rPr lang="ru-RU" b="1" dirty="0"/>
              <a:t>Педагогическая технология - это описание процесса достижения регулируемых результатов обучения </a:t>
            </a:r>
            <a:r>
              <a:rPr lang="ru-RU" sz="1300" b="1" dirty="0"/>
              <a:t>(И.П. Волков</a:t>
            </a:r>
            <a:r>
              <a:rPr lang="ru-RU" sz="1300" b="1" dirty="0" smtClean="0"/>
              <a:t>)</a:t>
            </a:r>
            <a:endParaRPr lang="ru-RU" sz="1300" b="1" dirty="0"/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6951215" y="3222595"/>
            <a:ext cx="4953741" cy="1260629"/>
          </a:xfrm>
          <a:prstGeom prst="wedgeRoundRectCallout">
            <a:avLst>
              <a:gd name="adj1" fmla="val 42451"/>
              <a:gd name="adj2" fmla="val 7820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/>
              <a:t>Наш век стал беспокойным по большей части оттого, что мы пытаемся делать сегодняшнюю работу вчерашними </a:t>
            </a:r>
            <a:r>
              <a:rPr lang="ru-RU" sz="1600" dirty="0" smtClean="0"/>
              <a:t>инструментами. Маршал </a:t>
            </a:r>
            <a:r>
              <a:rPr lang="ru-RU" sz="1600" dirty="0" err="1"/>
              <a:t>Маклухан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184991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3739" y="1"/>
            <a:ext cx="7839075" cy="1069975"/>
          </a:xfrm>
        </p:spPr>
        <p:txBody>
          <a:bodyPr/>
          <a:lstStyle/>
          <a:p>
            <a:pPr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проблемах 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современнного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85951" y="1181100"/>
            <a:ext cx="8393113" cy="5170488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ru-RU" sz="2400" dirty="0" smtClean="0"/>
              <a:t>  Проблема </a:t>
            </a:r>
            <a:r>
              <a:rPr lang="ru-RU" sz="2400" dirty="0"/>
              <a:t>1: как </a:t>
            </a:r>
            <a:r>
              <a:rPr lang="ru-RU" sz="2400" b="1" dirty="0"/>
              <a:t>сохранить мотивацию </a:t>
            </a:r>
            <a:r>
              <a:rPr lang="ru-RU" sz="2400" dirty="0"/>
              <a:t>к учебе?</a:t>
            </a:r>
          </a:p>
          <a:p>
            <a:pPr>
              <a:defRPr/>
            </a:pPr>
            <a:r>
              <a:rPr lang="ru-RU" sz="2400" dirty="0"/>
              <a:t>  </a:t>
            </a:r>
            <a:r>
              <a:rPr lang="ru-RU" sz="2400" dirty="0" smtClean="0"/>
              <a:t>Проблема </a:t>
            </a:r>
            <a:r>
              <a:rPr lang="ru-RU" sz="2400" dirty="0"/>
              <a:t>2: как </a:t>
            </a:r>
            <a:r>
              <a:rPr lang="ru-RU" sz="2400" b="1" dirty="0"/>
              <a:t>удовлетворить потребности </a:t>
            </a:r>
            <a:r>
              <a:rPr lang="ru-RU" sz="2400" dirty="0"/>
              <a:t>детей, являющиеся основой саморазвития и главным мотивационным фактором поведения?</a:t>
            </a:r>
          </a:p>
          <a:p>
            <a:pPr>
              <a:defRPr/>
            </a:pPr>
            <a:r>
              <a:rPr lang="ru-RU" sz="2400" dirty="0"/>
              <a:t>  </a:t>
            </a:r>
            <a:r>
              <a:rPr lang="ru-RU" sz="2400" dirty="0" smtClean="0"/>
              <a:t>Проблема </a:t>
            </a:r>
            <a:r>
              <a:rPr lang="ru-RU" sz="2400" dirty="0"/>
              <a:t>3: как (и возможно ли) </a:t>
            </a:r>
            <a:r>
              <a:rPr lang="ru-RU" sz="2400" b="1" dirty="0"/>
              <a:t>повлиять на </a:t>
            </a:r>
            <a:r>
              <a:rPr lang="ru-RU" sz="2400" dirty="0"/>
              <a:t>эти внутренние </a:t>
            </a:r>
            <a:r>
              <a:rPr lang="ru-RU" sz="2400" b="1" dirty="0"/>
              <a:t>процессы саморазвития и самосовершенствования</a:t>
            </a:r>
            <a:r>
              <a:rPr lang="ru-RU" sz="2400" dirty="0"/>
              <a:t>, задавая им определенное педагогически целесообразное направление?</a:t>
            </a:r>
          </a:p>
          <a:p>
            <a:pPr>
              <a:defRPr/>
            </a:pPr>
            <a:r>
              <a:rPr lang="ru-RU" sz="2400" dirty="0"/>
              <a:t>  </a:t>
            </a:r>
            <a:r>
              <a:rPr lang="ru-RU" sz="2400" dirty="0" smtClean="0"/>
              <a:t>Проблема </a:t>
            </a:r>
            <a:r>
              <a:rPr lang="ru-RU" sz="2400" dirty="0"/>
              <a:t>4: как </a:t>
            </a:r>
            <a:r>
              <a:rPr lang="ru-RU" sz="2400" b="1" dirty="0"/>
              <a:t>создать и поддерживать положительную Я-концепцию </a:t>
            </a:r>
            <a:r>
              <a:rPr lang="ru-RU" sz="2400" dirty="0"/>
              <a:t>у учащихся?</a:t>
            </a:r>
          </a:p>
          <a:p>
            <a:pPr>
              <a:defRPr/>
            </a:pPr>
            <a:r>
              <a:rPr lang="ru-RU" sz="2400" dirty="0"/>
              <a:t>  </a:t>
            </a:r>
            <a:r>
              <a:rPr lang="ru-RU" sz="2400" dirty="0" smtClean="0"/>
              <a:t>Проблема </a:t>
            </a:r>
            <a:r>
              <a:rPr lang="ru-RU" sz="2400" dirty="0"/>
              <a:t>5: можно ли </a:t>
            </a:r>
            <a:r>
              <a:rPr lang="ru-RU" sz="2400" b="1" dirty="0"/>
              <a:t>извне влиять на механизм </a:t>
            </a:r>
            <a:r>
              <a:rPr lang="ru-RU" sz="2400" b="1" dirty="0" err="1"/>
              <a:t>доминантности</a:t>
            </a:r>
            <a:r>
              <a:rPr lang="ru-RU" sz="2400" dirty="0"/>
              <a:t>, задавая ему необходимую направленность и силу?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10102788" y="2017443"/>
            <a:ext cx="1953088" cy="2210539"/>
          </a:xfrm>
          <a:prstGeom prst="wedgeRoundRectCallout">
            <a:avLst>
              <a:gd name="adj1" fmla="val 9622"/>
              <a:gd name="adj2" fmla="val 15458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/>
              <a:t>Мы </a:t>
            </a:r>
            <a:r>
              <a:rPr lang="ru-RU" sz="1600" dirty="0"/>
              <a:t>тонули в информации, но испытывали острый недостаток </a:t>
            </a:r>
            <a:r>
              <a:rPr lang="ru-RU" sz="1600" dirty="0" smtClean="0"/>
              <a:t>знаний.      Джон </a:t>
            </a:r>
            <a:r>
              <a:rPr lang="ru-RU" sz="1600" dirty="0" err="1"/>
              <a:t>Нейсбит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140253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991544" y="332657"/>
            <a:ext cx="8229600" cy="1139825"/>
          </a:xfrm>
        </p:spPr>
        <p:txBody>
          <a:bodyPr vert="horz" lIns="45720" tIns="0" rIns="45720" bIns="0" rtlCol="0" anchor="t">
            <a:normAutofit/>
          </a:bodyPr>
          <a:lstStyle/>
          <a:p>
            <a:pPr>
              <a:defRPr/>
            </a:pPr>
            <a:r>
              <a:rPr lang="ru-RU" sz="40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…А </a:t>
            </a:r>
            <a:r>
              <a:rPr lang="ru-RU" sz="4000" b="1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тьютор</a:t>
            </a:r>
            <a:r>
              <a:rPr lang="ru-RU" sz="40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 - КТО?</a:t>
            </a:r>
          </a:p>
        </p:txBody>
      </p:sp>
      <p:pic>
        <p:nvPicPr>
          <p:cNvPr id="9219" name="Picture 7" descr="Щедровицкий"/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00955" y="2241252"/>
            <a:ext cx="3859212" cy="2813050"/>
          </a:xfrm>
          <a:noFill/>
        </p:spPr>
      </p:pic>
      <p:sp>
        <p:nvSpPr>
          <p:cNvPr id="120838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024563" y="1700213"/>
            <a:ext cx="4475162" cy="4641850"/>
          </a:xfrm>
        </p:spPr>
        <p:txBody>
          <a:bodyPr>
            <a:normAutofit fontScale="85000" lnSpcReduction="10000"/>
          </a:bodyPr>
          <a:lstStyle/>
          <a:p>
            <a:pPr marL="274320" indent="-274320">
              <a:lnSpc>
                <a:spcPct val="90000"/>
              </a:lnSpc>
              <a:buFont typeface="Wingdings"/>
              <a:buChar char=""/>
              <a:defRPr/>
            </a:pPr>
            <a:r>
              <a:rPr lang="ru-RU" sz="2500" dirty="0" err="1"/>
              <a:t>Тьютор</a:t>
            </a:r>
            <a:r>
              <a:rPr lang="ru-RU" sz="2500" dirty="0"/>
              <a:t> – герой </a:t>
            </a:r>
            <a:r>
              <a:rPr lang="ru-RU" sz="2500" b="1" dirty="0"/>
              <a:t>другой педагогики. </a:t>
            </a:r>
          </a:p>
          <a:p>
            <a:pPr marL="274320" indent="-274320">
              <a:lnSpc>
                <a:spcPct val="90000"/>
              </a:lnSpc>
              <a:buFont typeface="Wingdings"/>
              <a:buChar char=""/>
              <a:defRPr/>
            </a:pPr>
            <a:r>
              <a:rPr lang="ru-RU" sz="2500" dirty="0"/>
              <a:t>Это прямой </a:t>
            </a:r>
            <a:r>
              <a:rPr lang="ru-RU" sz="2500" b="1" dirty="0"/>
              <a:t>антипод традиционному педагогу</a:t>
            </a:r>
            <a:r>
              <a:rPr lang="ru-RU" sz="2500" dirty="0"/>
              <a:t>, отрицающий не только конкретную технологию </a:t>
            </a:r>
            <a:r>
              <a:rPr lang="ru-RU" sz="2500" dirty="0" err="1"/>
              <a:t>школоцентрированной</a:t>
            </a:r>
            <a:r>
              <a:rPr lang="ru-RU" sz="2500" dirty="0"/>
              <a:t> педагогики, но и идеологию, которая  обосновывает и поддерживает существование </a:t>
            </a:r>
            <a:r>
              <a:rPr lang="ru-RU" sz="2500" b="1" dirty="0"/>
              <a:t>педагогического воспроизводства.</a:t>
            </a:r>
          </a:p>
          <a:p>
            <a:pPr marL="274320" indent="-274320">
              <a:lnSpc>
                <a:spcPct val="90000"/>
              </a:lnSpc>
              <a:buNone/>
              <a:defRPr/>
            </a:pPr>
            <a:endParaRPr lang="ru-RU" sz="2500" dirty="0"/>
          </a:p>
          <a:p>
            <a:pPr marL="274320" indent="-274320">
              <a:lnSpc>
                <a:spcPct val="90000"/>
              </a:lnSpc>
              <a:buNone/>
              <a:defRPr/>
            </a:pPr>
            <a:r>
              <a:rPr lang="ru-RU" sz="2500" dirty="0"/>
              <a:t>П.Г.Щедровицкий, к.ф.н., философ, методолог</a:t>
            </a:r>
          </a:p>
        </p:txBody>
      </p:sp>
    </p:spTree>
    <p:extLst>
      <p:ext uri="{BB962C8B-B14F-4D97-AF65-F5344CB8AC3E}">
        <p14:creationId xmlns:p14="http://schemas.microsoft.com/office/powerpoint/2010/main" val="9106092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91544" y="332657"/>
            <a:ext cx="8229600" cy="1139825"/>
          </a:xfrm>
        </p:spPr>
        <p:txBody>
          <a:bodyPr vert="horz" lIns="45720" tIns="0" rIns="45720" bIns="0" rtlCol="0" anchor="t">
            <a:normAutofit/>
          </a:bodyPr>
          <a:lstStyle/>
          <a:p>
            <a:pPr>
              <a:defRPr/>
            </a:pPr>
            <a:r>
              <a:rPr lang="ru-RU" sz="40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…А  </a:t>
            </a:r>
            <a:r>
              <a:rPr lang="ru-RU" sz="4000" b="1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тьютор</a:t>
            </a:r>
            <a:r>
              <a:rPr lang="ru-RU" sz="40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 - КТО?</a:t>
            </a:r>
          </a:p>
        </p:txBody>
      </p:sp>
      <p:pic>
        <p:nvPicPr>
          <p:cNvPr id="10243" name="Picture 6" descr="Адамский"/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74825" y="2124547"/>
            <a:ext cx="2890838" cy="3671888"/>
          </a:xfrm>
          <a:noFill/>
        </p:spPr>
      </p:pic>
      <p:sp>
        <p:nvSpPr>
          <p:cNvPr id="10244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872039" y="1628776"/>
            <a:ext cx="5545137" cy="496887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altLang="ru-RU" sz="2300" dirty="0" err="1"/>
              <a:t>Тьюторство</a:t>
            </a:r>
            <a:r>
              <a:rPr lang="ru-RU" altLang="ru-RU" sz="2300" dirty="0"/>
              <a:t> – это не роль учителя, который </a:t>
            </a:r>
            <a:r>
              <a:rPr lang="ru-RU" altLang="ru-RU" sz="2300" b="1" dirty="0"/>
              <a:t>знает ответы </a:t>
            </a:r>
            <a:r>
              <a:rPr lang="ru-RU" altLang="ru-RU" sz="2300" dirty="0"/>
              <a:t>на вопросы, которые ребенок ему не задавал.</a:t>
            </a:r>
          </a:p>
          <a:p>
            <a:pPr eaLnBrk="1" hangingPunct="1"/>
            <a:r>
              <a:rPr lang="ru-RU" altLang="ru-RU" sz="2300" dirty="0"/>
              <a:t>Деятельность </a:t>
            </a:r>
            <a:r>
              <a:rPr lang="ru-RU" altLang="ru-RU" sz="2300" dirty="0" err="1"/>
              <a:t>тьютора</a:t>
            </a:r>
            <a:r>
              <a:rPr lang="ru-RU" altLang="ru-RU" sz="2300" dirty="0"/>
              <a:t> во многом заключается в том, чтобы </a:t>
            </a:r>
            <a:r>
              <a:rPr lang="ru-RU" altLang="ru-RU" sz="2300" b="1" dirty="0"/>
              <a:t>понять,</a:t>
            </a:r>
            <a:r>
              <a:rPr lang="ru-RU" altLang="ru-RU" sz="2300" dirty="0"/>
              <a:t> а в чем детский вопрос к…</a:t>
            </a:r>
          </a:p>
          <a:p>
            <a:pPr eaLnBrk="1" hangingPunct="1"/>
            <a:r>
              <a:rPr lang="ru-RU" altLang="ru-RU" sz="2300" dirty="0" err="1"/>
              <a:t>Тьютор</a:t>
            </a:r>
            <a:r>
              <a:rPr lang="ru-RU" altLang="ru-RU" sz="2300" dirty="0"/>
              <a:t> отвечает как возможно такое содержание образования, </a:t>
            </a:r>
            <a:r>
              <a:rPr lang="ru-RU" altLang="ru-RU" sz="2300" b="1" dirty="0"/>
              <a:t>субъектом которого </a:t>
            </a:r>
            <a:r>
              <a:rPr lang="ru-RU" altLang="ru-RU" sz="2300" dirty="0"/>
              <a:t>является </a:t>
            </a:r>
            <a:r>
              <a:rPr lang="ru-RU" altLang="ru-RU" sz="2300" b="1" dirty="0"/>
              <a:t>человек</a:t>
            </a:r>
            <a:r>
              <a:rPr lang="ru-RU" altLang="ru-RU" sz="2300" dirty="0"/>
              <a:t>?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300" dirty="0" err="1"/>
              <a:t>А.И.Адамский</a:t>
            </a:r>
            <a:r>
              <a:rPr lang="ru-RU" altLang="ru-RU" sz="2300" dirty="0"/>
              <a:t>, ректор Института проблем образовательной политики «Эврика» </a:t>
            </a:r>
          </a:p>
        </p:txBody>
      </p:sp>
    </p:spTree>
    <p:extLst>
      <p:ext uri="{BB962C8B-B14F-4D97-AF65-F5344CB8AC3E}">
        <p14:creationId xmlns:p14="http://schemas.microsoft.com/office/powerpoint/2010/main" val="28615633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19536" y="260649"/>
            <a:ext cx="8229600" cy="1139825"/>
          </a:xfrm>
        </p:spPr>
        <p:txBody>
          <a:bodyPr vert="horz" lIns="45720" tIns="0" rIns="45720" bIns="0" rtlCol="0" anchor="t">
            <a:normAutofit/>
          </a:bodyPr>
          <a:lstStyle/>
          <a:p>
            <a:pPr>
              <a:defRPr/>
            </a:pPr>
            <a:r>
              <a:rPr lang="ru-RU" sz="40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…А  </a:t>
            </a:r>
            <a:r>
              <a:rPr lang="ru-RU" sz="4000" b="1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тьютор</a:t>
            </a:r>
            <a:r>
              <a:rPr lang="ru-RU" sz="40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 - КТО? </a:t>
            </a: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847850" y="1844676"/>
            <a:ext cx="4038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300"/>
              <a:t>Тьюторство для меня – это одна из форм </a:t>
            </a:r>
            <a:r>
              <a:rPr lang="ru-RU" altLang="ru-RU" sz="2300" b="1"/>
              <a:t>посреднического действия</a:t>
            </a:r>
            <a:r>
              <a:rPr lang="ru-RU" altLang="ru-RU" sz="2300"/>
              <a:t>, с помощью  которой человек строит свой </a:t>
            </a:r>
            <a:r>
              <a:rPr lang="ru-RU" altLang="ru-RU" sz="2300" b="1"/>
              <a:t>собственный образ</a:t>
            </a:r>
            <a:r>
              <a:rPr lang="ru-RU" altLang="ru-RU" sz="2300"/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3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300"/>
              <a:t>Б.Д.Эльконин, д.пс.н., зав.лабораторией психологии развития Института психологии РАО   </a:t>
            </a:r>
          </a:p>
        </p:txBody>
      </p:sp>
      <p:pic>
        <p:nvPicPr>
          <p:cNvPr id="11268" name="Picture 6" descr="Эльконин Копировать"/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56179" y="1989138"/>
            <a:ext cx="3754437" cy="3878262"/>
          </a:xfrm>
          <a:noFill/>
        </p:spPr>
      </p:pic>
    </p:spTree>
    <p:extLst>
      <p:ext uri="{BB962C8B-B14F-4D97-AF65-F5344CB8AC3E}">
        <p14:creationId xmlns:p14="http://schemas.microsoft.com/office/powerpoint/2010/main" val="24266577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567609" y="260648"/>
            <a:ext cx="7242175" cy="1143000"/>
          </a:xfrm>
        </p:spPr>
        <p:txBody>
          <a:bodyPr vert="horz" lIns="45720" tIns="0" rIns="45720" bIns="0" rtlCol="0" anchor="t">
            <a:normAutofit/>
          </a:bodyPr>
          <a:lstStyle/>
          <a:p>
            <a:pPr>
              <a:defRPr/>
            </a:pPr>
            <a:r>
              <a:rPr lang="ru-RU" sz="40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…А  </a:t>
            </a:r>
            <a:r>
              <a:rPr lang="ru-RU" sz="4000" b="1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тьютор</a:t>
            </a:r>
            <a:r>
              <a:rPr lang="ru-RU" sz="40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 - КТО?</a:t>
            </a:r>
          </a:p>
        </p:txBody>
      </p:sp>
      <p:sp>
        <p:nvSpPr>
          <p:cNvPr id="12291" name="Rectangle 7"/>
          <p:cNvSpPr>
            <a:spLocks noGrp="1" noChangeArrowheads="1"/>
          </p:cNvSpPr>
          <p:nvPr>
            <p:ph sz="half" idx="4294967295"/>
          </p:nvPr>
        </p:nvSpPr>
        <p:spPr>
          <a:xfrm>
            <a:off x="5664200" y="1628776"/>
            <a:ext cx="4319588" cy="4525963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ru-RU" altLang="ru-RU" sz="2300"/>
              <a:t>Тьюторская практика обеспечивает </a:t>
            </a:r>
            <a:r>
              <a:rPr lang="ru-RU" altLang="ru-RU" sz="2300" b="1"/>
              <a:t>сопровождение процесса проектирования и построения </a:t>
            </a:r>
            <a:r>
              <a:rPr lang="ru-RU" altLang="ru-RU" sz="2300"/>
              <a:t>с подопечным его индивидуальной образовательной программы.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300"/>
              <a:t> </a:t>
            </a:r>
            <a:r>
              <a:rPr lang="ru-RU" altLang="ru-RU" sz="2300">
                <a:solidFill>
                  <a:srgbClr val="C00000"/>
                </a:solidFill>
              </a:rPr>
              <a:t>«Нельзя сопровождать стоящего, а только идущего»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300"/>
              <a:t>Т.М.Ковалева,д.п.н., профессор МГПУ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300"/>
              <a:t> </a:t>
            </a:r>
          </a:p>
        </p:txBody>
      </p:sp>
      <p:pic>
        <p:nvPicPr>
          <p:cNvPr id="12292" name="Picture 4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1931988"/>
            <a:ext cx="3313112" cy="401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81794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551</TotalTime>
  <Words>972</Words>
  <Application>Microsoft Office PowerPoint</Application>
  <PresentationFormat>Произвольный</PresentationFormat>
  <Paragraphs>104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Легкий дым</vt:lpstr>
      <vt:lpstr>Управление знаниями  обучающихся в процессе реализации технологии тьюторского сопровождения </vt:lpstr>
      <vt:lpstr>Об управлении знаниями</vt:lpstr>
      <vt:lpstr>Модель знаний: </vt:lpstr>
      <vt:lpstr>О технологии в педагогике</vt:lpstr>
      <vt:lpstr>О проблемах современнного образования</vt:lpstr>
      <vt:lpstr>…А тьютор - КТО?</vt:lpstr>
      <vt:lpstr>…А  тьютор - КТО?</vt:lpstr>
      <vt:lpstr>…А  тьютор - КТО? </vt:lpstr>
      <vt:lpstr>…А  тьютор - КТО?</vt:lpstr>
      <vt:lpstr>Презентация PowerPoint</vt:lpstr>
      <vt:lpstr>ПРОФЕССИОНАЛЬНАЯ ПОЗИЦИЯ ТЬЮТОРА: </vt:lpstr>
      <vt:lpstr>ТЬЮТОР СОВМЕСТНО С ОБУЧАЮЩИМСЯ: </vt:lpstr>
      <vt:lpstr>ВАРИАНТЫ ИСПОЛЬЗОВАНИЯ ТЬЮТОРСТВА В НАЧАЛЬНОЙ ШКОЛЕ</vt:lpstr>
      <vt:lpstr>ВАРИАНТЫ ИСПОЛЬЗОВАНИЯ ТЬЮТОРСТВА В ОСНОВНОЙ ШКОЛЕ</vt:lpstr>
      <vt:lpstr>ВАРИАНТЫ ИСПОЛЬЗОВАНИЯ ТЬЮТОРСТВА В СТАРШЕЙ ШКОЛЕ</vt:lpstr>
      <vt:lpstr>ВАРИАНТЫ ИСПОЛЬЗОВАНИЯ ТЬЮТОРСТВА В ДОПОЛНИТЕЛЬНОМ ОБРАЗОВАНИИ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знаниями  при формировании метапредметных компетенций на основе технологии А.А.Ухтомского-Г.К.Селевко</dc:title>
  <dc:creator>Пользователь Windows</dc:creator>
  <cp:lastModifiedBy>Ирина Димитриевна Стоянова</cp:lastModifiedBy>
  <cp:revision>26</cp:revision>
  <dcterms:created xsi:type="dcterms:W3CDTF">2017-10-23T12:27:20Z</dcterms:created>
  <dcterms:modified xsi:type="dcterms:W3CDTF">2018-09-27T11:05:33Z</dcterms:modified>
</cp:coreProperties>
</file>