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sldIdLst>
    <p:sldId id="256" r:id="rId2"/>
    <p:sldId id="257" r:id="rId3"/>
    <p:sldId id="259" r:id="rId4"/>
    <p:sldId id="260" r:id="rId5"/>
    <p:sldId id="261" r:id="rId6"/>
    <p:sldId id="262" r:id="rId7"/>
    <p:sldId id="264" r:id="rId8"/>
    <p:sldId id="265" r:id="rId9"/>
    <p:sldId id="266" r:id="rId10"/>
    <p:sldId id="27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44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ru-RU"/>
              <a:t>Образец заголовка</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DA0BAC7-B845-4209-9D0C-9C7D870A72B3}" type="datetimeFigureOut">
              <a:rPr lang="ru-RU" smtClean="0"/>
              <a:t>18.12.2018</a:t>
            </a:fld>
            <a:endParaRPr lang="ru-RU"/>
          </a:p>
        </p:txBody>
      </p:sp>
      <p:sp>
        <p:nvSpPr>
          <p:cNvPr id="5" name="Footer Placeholder 4"/>
          <p:cNvSpPr>
            <a:spLocks noGrp="1"/>
          </p:cNvSpPr>
          <p:nvPr>
            <p:ph type="ftr" sz="quarter" idx="11"/>
          </p:nvPr>
        </p:nvSpPr>
        <p:spPr>
          <a:xfrm>
            <a:off x="2396319" y="329308"/>
            <a:ext cx="3086292" cy="309201"/>
          </a:xfrm>
        </p:spPr>
        <p:txBody>
          <a:bodyPr/>
          <a:lstStyle/>
          <a:p>
            <a:endParaRPr lang="ru-RU"/>
          </a:p>
        </p:txBody>
      </p:sp>
      <p:sp>
        <p:nvSpPr>
          <p:cNvPr id="6" name="Slide Number Placeholder 5"/>
          <p:cNvSpPr>
            <a:spLocks noGrp="1"/>
          </p:cNvSpPr>
          <p:nvPr>
            <p:ph type="sldNum" sz="quarter" idx="12"/>
          </p:nvPr>
        </p:nvSpPr>
        <p:spPr>
          <a:xfrm>
            <a:off x="1434703" y="798973"/>
            <a:ext cx="802005" cy="503578"/>
          </a:xfrm>
        </p:spPr>
        <p:txBody>
          <a:bodyPr/>
          <a:lstStyle/>
          <a:p>
            <a:fld id="{44CBFE0D-B3EA-46CF-865A-E6C6560C3801}" type="slidenum">
              <a:rPr lang="ru-RU" smtClean="0"/>
              <a:t>‹#›</a:t>
            </a:fld>
            <a:endParaRPr lang="ru-RU"/>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0704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A0BAC7-B845-4209-9D0C-9C7D870A72B3}" type="datetimeFigureOut">
              <a:rPr lang="ru-RU" smtClean="0"/>
              <a:t>18.12.2018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CBFE0D-B3EA-46CF-865A-E6C6560C3801}" type="slidenum">
              <a:rPr lang="ru-RU" smtClean="0"/>
              <a:t>‹#›</a:t>
            </a:fld>
            <a:endParaRPr lang="ru-RU"/>
          </a:p>
        </p:txBody>
      </p:sp>
    </p:spTree>
    <p:extLst>
      <p:ext uri="{BB962C8B-B14F-4D97-AF65-F5344CB8AC3E}">
        <p14:creationId xmlns:p14="http://schemas.microsoft.com/office/powerpoint/2010/main" val="2356906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A0BAC7-B845-4209-9D0C-9C7D870A72B3}" type="datetimeFigureOut">
              <a:rPr lang="ru-RU" smtClean="0"/>
              <a:t>18.12.2018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CBFE0D-B3EA-46CF-865A-E6C6560C3801}" type="slidenum">
              <a:rPr lang="ru-RU" smtClean="0"/>
              <a:t>‹#›</a:t>
            </a:fld>
            <a:endParaRPr lang="ru-RU"/>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767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A0BAC7-B845-4209-9D0C-9C7D870A72B3}" type="datetimeFigureOut">
              <a:rPr lang="ru-RU" smtClean="0"/>
              <a:t>18.12.2018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CBFE0D-B3EA-46CF-865A-E6C6560C3801}" type="slidenum">
              <a:rPr lang="ru-RU" smtClean="0"/>
              <a:t>‹#›</a:t>
            </a:fld>
            <a:endParaRPr lang="ru-RU"/>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099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ru-RU"/>
              <a:t>Образец заголовка</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A0BAC7-B845-4209-9D0C-9C7D870A72B3}" type="datetimeFigureOut">
              <a:rPr lang="ru-RU" smtClean="0"/>
              <a:t>18.12.2018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4CBFE0D-B3EA-46CF-865A-E6C6560C3801}" type="slidenum">
              <a:rPr lang="ru-RU" smtClean="0"/>
              <a:t>‹#›</a:t>
            </a:fld>
            <a:endParaRPr lang="ru-RU"/>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1573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DA0BAC7-B845-4209-9D0C-9C7D870A72B3}" type="datetimeFigureOut">
              <a:rPr lang="ru-RU" smtClean="0"/>
              <a:t>18.12.2018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4CBFE0D-B3EA-46CF-865A-E6C6560C3801}" type="slidenum">
              <a:rPr lang="ru-RU" smtClean="0"/>
              <a:t>‹#›</a:t>
            </a:fld>
            <a:endParaRPr lang="ru-RU"/>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0701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1443491" y="2824270"/>
            <a:ext cx="3125766" cy="264445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889182" y="2821491"/>
            <a:ext cx="3125652" cy="2637371"/>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DA0BAC7-B845-4209-9D0C-9C7D870A72B3}" type="datetimeFigureOut">
              <a:rPr lang="ru-RU" smtClean="0"/>
              <a:t>18.12.2018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4CBFE0D-B3EA-46CF-865A-E6C6560C3801}" type="slidenum">
              <a:rPr lang="ru-RU" smtClean="0"/>
              <a:t>‹#›</a:t>
            </a:fld>
            <a:endParaRPr lang="ru-RU"/>
          </a:p>
        </p:txBody>
      </p:sp>
    </p:spTree>
    <p:extLst>
      <p:ext uri="{BB962C8B-B14F-4D97-AF65-F5344CB8AC3E}">
        <p14:creationId xmlns:p14="http://schemas.microsoft.com/office/powerpoint/2010/main" val="203128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DA0BAC7-B845-4209-9D0C-9C7D870A72B3}" type="datetimeFigureOut">
              <a:rPr lang="ru-RU" smtClean="0"/>
              <a:t>18.12.2018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4CBFE0D-B3EA-46CF-865A-E6C6560C3801}" type="slidenum">
              <a:rPr lang="ru-RU" smtClean="0"/>
              <a:t>‹#›</a:t>
            </a:fld>
            <a:endParaRPr lang="ru-RU"/>
          </a:p>
        </p:txBody>
      </p:sp>
    </p:spTree>
    <p:extLst>
      <p:ext uri="{BB962C8B-B14F-4D97-AF65-F5344CB8AC3E}">
        <p14:creationId xmlns:p14="http://schemas.microsoft.com/office/powerpoint/2010/main" val="3401119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0BAC7-B845-4209-9D0C-9C7D870A72B3}" type="datetimeFigureOut">
              <a:rPr lang="ru-RU" smtClean="0"/>
              <a:t>18.12.2018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4CBFE0D-B3EA-46CF-865A-E6C6560C3801}" type="slidenum">
              <a:rPr lang="ru-RU" smtClean="0"/>
              <a:t>‹#›</a:t>
            </a:fld>
            <a:endParaRPr lang="ru-RU"/>
          </a:p>
        </p:txBody>
      </p:sp>
    </p:spTree>
    <p:extLst>
      <p:ext uri="{BB962C8B-B14F-4D97-AF65-F5344CB8AC3E}">
        <p14:creationId xmlns:p14="http://schemas.microsoft.com/office/powerpoint/2010/main" val="782252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ru-RU"/>
              <a:t>Образец заголовка</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p:txBody>
          <a:bodyPr/>
          <a:lstStyle/>
          <a:p>
            <a:fld id="{5DA0BAC7-B845-4209-9D0C-9C7D870A72B3}" type="datetimeFigureOut">
              <a:rPr lang="ru-RU" smtClean="0"/>
              <a:t>18.12.2018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4CBFE0D-B3EA-46CF-865A-E6C6560C3801}" type="slidenum">
              <a:rPr lang="ru-RU" smtClean="0"/>
              <a:t>‹#›</a:t>
            </a:fld>
            <a:endParaRPr lang="ru-RU"/>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6891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5DA0BAC7-B845-4209-9D0C-9C7D870A72B3}" type="datetimeFigureOut">
              <a:rPr lang="ru-RU" smtClean="0"/>
              <a:t>18.12.2018</a:t>
            </a:fld>
            <a:endParaRPr lang="ru-RU"/>
          </a:p>
        </p:txBody>
      </p:sp>
      <p:sp>
        <p:nvSpPr>
          <p:cNvPr id="6" name="Footer Placeholder 5"/>
          <p:cNvSpPr>
            <a:spLocks noGrp="1"/>
          </p:cNvSpPr>
          <p:nvPr>
            <p:ph type="ftr" sz="quarter" idx="11"/>
          </p:nvPr>
        </p:nvSpPr>
        <p:spPr>
          <a:xfrm>
            <a:off x="1437530" y="318641"/>
            <a:ext cx="3251553" cy="320931"/>
          </a:xfrm>
        </p:spPr>
        <p:txBody>
          <a:bodyPr/>
          <a:lstStyle/>
          <a:p>
            <a:endParaRPr lang="ru-RU"/>
          </a:p>
        </p:txBody>
      </p:sp>
      <p:sp>
        <p:nvSpPr>
          <p:cNvPr id="7" name="Slide Number Placeholder 6"/>
          <p:cNvSpPr>
            <a:spLocks noGrp="1"/>
          </p:cNvSpPr>
          <p:nvPr>
            <p:ph type="sldNum" sz="quarter" idx="12"/>
          </p:nvPr>
        </p:nvSpPr>
        <p:spPr/>
        <p:txBody>
          <a:bodyPr/>
          <a:lstStyle/>
          <a:p>
            <a:fld id="{44CBFE0D-B3EA-46CF-865A-E6C6560C3801}" type="slidenum">
              <a:rPr lang="ru-RU" smtClean="0"/>
              <a:t>‹#›</a:t>
            </a:fld>
            <a:endParaRPr lang="ru-RU"/>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2968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DA0BAC7-B845-4209-9D0C-9C7D870A72B3}" type="datetimeFigureOut">
              <a:rPr lang="ru-RU" smtClean="0"/>
              <a:t>18.12.2018</a:t>
            </a:fld>
            <a:endParaRPr lang="ru-RU"/>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44CBFE0D-B3EA-46CF-865A-E6C6560C3801}" type="slidenum">
              <a:rPr lang="ru-RU" smtClean="0"/>
              <a:t>‹#›</a:t>
            </a:fld>
            <a:endParaRPr lang="ru-RU"/>
          </a:p>
        </p:txBody>
      </p:sp>
    </p:spTree>
    <p:extLst>
      <p:ext uri="{BB962C8B-B14F-4D97-AF65-F5344CB8AC3E}">
        <p14:creationId xmlns:p14="http://schemas.microsoft.com/office/powerpoint/2010/main" val="3719961881"/>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consultant.ru/document/cons_doc_LAW_10699/"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consultant.ru/document/cons_doc_LAW_198352/#dst100036"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1B167D-0088-4D8C-9E34-294F935D935A}"/>
              </a:ext>
            </a:extLst>
          </p:cNvPr>
          <p:cNvSpPr>
            <a:spLocks noGrp="1"/>
          </p:cNvSpPr>
          <p:nvPr>
            <p:ph type="ctrTitle"/>
          </p:nvPr>
        </p:nvSpPr>
        <p:spPr>
          <a:xfrm>
            <a:off x="2396319" y="802299"/>
            <a:ext cx="5618515" cy="2541431"/>
          </a:xfrm>
        </p:spPr>
        <p:txBody>
          <a:bodyPr>
            <a:normAutofit fontScale="90000"/>
          </a:bodyPr>
          <a:lstStyle/>
          <a:p>
            <a:pPr algn="ctr"/>
            <a:r>
              <a:rPr lang="ru-RU" b="1" dirty="0">
                <a:solidFill>
                  <a:srgbClr val="FF0000"/>
                </a:solidFill>
              </a:rPr>
              <a:t>Оказание первой доврачебной помощи</a:t>
            </a:r>
          </a:p>
        </p:txBody>
      </p:sp>
      <p:sp>
        <p:nvSpPr>
          <p:cNvPr id="3" name="Подзаголовок 2">
            <a:extLst>
              <a:ext uri="{FF2B5EF4-FFF2-40B4-BE49-F238E27FC236}">
                <a16:creationId xmlns:a16="http://schemas.microsoft.com/office/drawing/2014/main" id="{E49BAB82-5B4A-417A-AEC7-8C14A3782E7D}"/>
              </a:ext>
            </a:extLst>
          </p:cNvPr>
          <p:cNvSpPr>
            <a:spLocks noGrp="1"/>
          </p:cNvSpPr>
          <p:nvPr>
            <p:ph type="subTitle" idx="1"/>
          </p:nvPr>
        </p:nvSpPr>
        <p:spPr>
          <a:xfrm>
            <a:off x="1772528" y="3531205"/>
            <a:ext cx="7019779" cy="977621"/>
          </a:xfrm>
        </p:spPr>
        <p:txBody>
          <a:bodyPr>
            <a:normAutofit/>
          </a:bodyPr>
          <a:lstStyle/>
          <a:p>
            <a:r>
              <a:rPr lang="ru-RU" sz="2000" dirty="0"/>
              <a:t>Особенности работы в образовательном учреждении</a:t>
            </a:r>
          </a:p>
        </p:txBody>
      </p:sp>
      <p:pic>
        <p:nvPicPr>
          <p:cNvPr id="1026" name="Picture 2" descr="ÐÐ°ÑÑÐ¸Ð½ÐºÐ¸ Ð¿Ð¾ Ð·Ð°Ð¿ÑÐ¾ÑÑ Ð¿ÐµÑÐ²Ð°Ñ Ð¿Ð¾Ð¼Ð¾ÑÑ Ð² Ð¾Ð±ÑÐ°Ð·Ð¾Ð²Ð°ÑÐµÐ»ÑÐ½Ð¾Ð¹ Ð¾ÑÐ³Ð°Ð½Ð¸Ð·Ð°ÑÐ¸Ð¸">
            <a:extLst>
              <a:ext uri="{FF2B5EF4-FFF2-40B4-BE49-F238E27FC236}">
                <a16:creationId xmlns:a16="http://schemas.microsoft.com/office/drawing/2014/main" id="{57F5E4BF-5E0A-49FB-B3FB-304A1AF072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169" y="4258994"/>
            <a:ext cx="2762251" cy="1547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3280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41B1ED-F64C-4611-8915-55FF4F38E965}"/>
              </a:ext>
            </a:extLst>
          </p:cNvPr>
          <p:cNvSpPr>
            <a:spLocks noGrp="1"/>
          </p:cNvSpPr>
          <p:nvPr>
            <p:ph type="title"/>
          </p:nvPr>
        </p:nvSpPr>
        <p:spPr>
          <a:xfrm>
            <a:off x="604911" y="0"/>
            <a:ext cx="8032652" cy="902664"/>
          </a:xfrm>
        </p:spPr>
        <p:txBody>
          <a:bodyPr>
            <a:normAutofit/>
          </a:bodyPr>
          <a:lstStyle/>
          <a:p>
            <a:pPr algn="ctr"/>
            <a:r>
              <a:rPr lang="ru-RU" b="1" dirty="0"/>
              <a:t>ЗИМНИЕ ОПАСНОСТИ и их последствия</a:t>
            </a:r>
          </a:p>
        </p:txBody>
      </p:sp>
      <p:sp>
        <p:nvSpPr>
          <p:cNvPr id="3" name="Текст 2">
            <a:extLst>
              <a:ext uri="{FF2B5EF4-FFF2-40B4-BE49-F238E27FC236}">
                <a16:creationId xmlns:a16="http://schemas.microsoft.com/office/drawing/2014/main" id="{9621295D-E5C6-4B55-B357-C32B77714CD4}"/>
              </a:ext>
            </a:extLst>
          </p:cNvPr>
          <p:cNvSpPr>
            <a:spLocks noGrp="1"/>
          </p:cNvSpPr>
          <p:nvPr>
            <p:ph type="body" idx="1"/>
          </p:nvPr>
        </p:nvSpPr>
        <p:spPr>
          <a:xfrm>
            <a:off x="239151" y="1125415"/>
            <a:ext cx="8764172" cy="4642339"/>
          </a:xfrm>
        </p:spPr>
        <p:txBody>
          <a:bodyPr>
            <a:noAutofit/>
          </a:bodyPr>
          <a:lstStyle/>
          <a:p>
            <a:pPr marL="342900" indent="-342900">
              <a:buAutoNum type="arabicPeriod"/>
            </a:pPr>
            <a:r>
              <a:rPr lang="ru-RU" sz="2400" dirty="0"/>
              <a:t>Гололед, сосульки – переломы, ушибы, ЧМТ</a:t>
            </a:r>
          </a:p>
          <a:p>
            <a:pPr marL="342900" indent="-342900">
              <a:buFont typeface="Arial" panose="020B0604020202020204" pitchFamily="34" charset="0"/>
              <a:buAutoNum type="arabicPeriod"/>
            </a:pPr>
            <a:r>
              <a:rPr lang="ru-RU" sz="2400" dirty="0"/>
              <a:t>Низкая температура воздуха – переохлаждения, обморожения</a:t>
            </a:r>
          </a:p>
          <a:p>
            <a:pPr marL="342900" indent="-342900">
              <a:buAutoNum type="arabicPeriod"/>
            </a:pPr>
            <a:r>
              <a:rPr lang="ru-RU" sz="2400" dirty="0"/>
              <a:t>Ледовое покрытие на водоемах – переохлаждение, обморожения, утопление</a:t>
            </a:r>
          </a:p>
          <a:p>
            <a:pPr marL="342900" indent="-342900">
              <a:buAutoNum type="arabicPeriod"/>
            </a:pPr>
            <a:r>
              <a:rPr lang="ru-RU" sz="2400" dirty="0"/>
              <a:t>Пиротехнические изделия – ожоги, рваные раны, ампутация пальцев и кистей рук</a:t>
            </a:r>
          </a:p>
          <a:p>
            <a:pPr marL="342900" indent="-342900">
              <a:buAutoNum type="arabicPeriod"/>
            </a:pPr>
            <a:r>
              <a:rPr lang="ru-RU" sz="2400" dirty="0"/>
              <a:t>Металлические турники, горки, заборы – прилипание языка</a:t>
            </a:r>
          </a:p>
        </p:txBody>
      </p:sp>
    </p:spTree>
    <p:extLst>
      <p:ext uri="{BB962C8B-B14F-4D97-AF65-F5344CB8AC3E}">
        <p14:creationId xmlns:p14="http://schemas.microsoft.com/office/powerpoint/2010/main" val="76047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0EBA2D-4F3A-4E99-A992-F9AFAD6A963E}"/>
              </a:ext>
            </a:extLst>
          </p:cNvPr>
          <p:cNvSpPr>
            <a:spLocks noGrp="1"/>
          </p:cNvSpPr>
          <p:nvPr>
            <p:ph type="title"/>
          </p:nvPr>
        </p:nvSpPr>
        <p:spPr>
          <a:xfrm>
            <a:off x="984737" y="1066813"/>
            <a:ext cx="6921305" cy="1887950"/>
          </a:xfrm>
        </p:spPr>
        <p:txBody>
          <a:bodyPr>
            <a:normAutofit/>
          </a:bodyPr>
          <a:lstStyle/>
          <a:p>
            <a:pPr algn="ctr"/>
            <a:r>
              <a:rPr lang="ru-RU" sz="3600" dirty="0"/>
              <a:t>Антонова Любовь Алексеевна</a:t>
            </a:r>
          </a:p>
        </p:txBody>
      </p:sp>
      <p:sp>
        <p:nvSpPr>
          <p:cNvPr id="3" name="Текст 2">
            <a:extLst>
              <a:ext uri="{FF2B5EF4-FFF2-40B4-BE49-F238E27FC236}">
                <a16:creationId xmlns:a16="http://schemas.microsoft.com/office/drawing/2014/main" id="{07E92A66-0F99-43E9-AFC1-3C5EA1387332}"/>
              </a:ext>
            </a:extLst>
          </p:cNvPr>
          <p:cNvSpPr>
            <a:spLocks noGrp="1"/>
          </p:cNvSpPr>
          <p:nvPr>
            <p:ph type="body" idx="1"/>
          </p:nvPr>
        </p:nvSpPr>
        <p:spPr>
          <a:xfrm>
            <a:off x="858129" y="3792127"/>
            <a:ext cx="6921305" cy="1623935"/>
          </a:xfrm>
        </p:spPr>
        <p:txBody>
          <a:bodyPr>
            <a:normAutofit/>
          </a:bodyPr>
          <a:lstStyle/>
          <a:p>
            <a:pPr algn="ctr"/>
            <a:r>
              <a:rPr lang="ru-RU" sz="2000" dirty="0"/>
              <a:t>Заведующий отделом профилактики, медицинской помощи и диагностики </a:t>
            </a:r>
          </a:p>
          <a:p>
            <a:pPr algn="ctr"/>
            <a:r>
              <a:rPr lang="ru-RU" sz="2800" b="1" dirty="0">
                <a:solidFill>
                  <a:srgbClr val="FF0000"/>
                </a:solidFill>
              </a:rPr>
              <a:t>МУ «Городской центр помощи»</a:t>
            </a:r>
          </a:p>
        </p:txBody>
      </p:sp>
    </p:spTree>
    <p:extLst>
      <p:ext uri="{BB962C8B-B14F-4D97-AF65-F5344CB8AC3E}">
        <p14:creationId xmlns:p14="http://schemas.microsoft.com/office/powerpoint/2010/main" val="761942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1CD15F-16BC-4CB7-87CB-9C9AE33D2A64}"/>
              </a:ext>
            </a:extLst>
          </p:cNvPr>
          <p:cNvSpPr>
            <a:spLocks noGrp="1"/>
          </p:cNvSpPr>
          <p:nvPr>
            <p:ph type="title"/>
          </p:nvPr>
        </p:nvSpPr>
        <p:spPr>
          <a:xfrm>
            <a:off x="1270385" y="306195"/>
            <a:ext cx="6603229" cy="731520"/>
          </a:xfrm>
        </p:spPr>
        <p:txBody>
          <a:bodyPr>
            <a:normAutofit/>
          </a:bodyPr>
          <a:lstStyle/>
          <a:p>
            <a:pPr algn="ctr"/>
            <a:r>
              <a:rPr lang="ru-RU" sz="3600" b="1" dirty="0"/>
              <a:t>Основные трудности</a:t>
            </a:r>
          </a:p>
        </p:txBody>
      </p:sp>
      <p:sp>
        <p:nvSpPr>
          <p:cNvPr id="3" name="Текст 2">
            <a:extLst>
              <a:ext uri="{FF2B5EF4-FFF2-40B4-BE49-F238E27FC236}">
                <a16:creationId xmlns:a16="http://schemas.microsoft.com/office/drawing/2014/main" id="{698A4116-EFED-4570-B102-6F01FB0A4885}"/>
              </a:ext>
            </a:extLst>
          </p:cNvPr>
          <p:cNvSpPr>
            <a:spLocks noGrp="1"/>
          </p:cNvSpPr>
          <p:nvPr>
            <p:ph type="body" idx="1"/>
          </p:nvPr>
        </p:nvSpPr>
        <p:spPr>
          <a:xfrm>
            <a:off x="0" y="1378635"/>
            <a:ext cx="8820443" cy="4051049"/>
          </a:xfrm>
        </p:spPr>
        <p:txBody>
          <a:bodyPr>
            <a:noAutofit/>
          </a:bodyPr>
          <a:lstStyle/>
          <a:p>
            <a:r>
              <a:rPr lang="ru-RU" sz="2800" dirty="0"/>
              <a:t>                   Имею ли я право оказывать помощь…   </a:t>
            </a:r>
          </a:p>
          <a:p>
            <a:r>
              <a:rPr lang="ru-RU" sz="2800" dirty="0"/>
              <a:t>                 </a:t>
            </a:r>
          </a:p>
          <a:p>
            <a:r>
              <a:rPr lang="ru-RU" sz="2800" dirty="0"/>
              <a:t>                   Я боюсь, что сделаю что то не так…</a:t>
            </a:r>
          </a:p>
          <a:p>
            <a:endParaRPr lang="ru-RU" sz="2800" dirty="0"/>
          </a:p>
          <a:p>
            <a:r>
              <a:rPr lang="ru-RU" sz="2800" dirty="0"/>
              <a:t>                   Не хватает знаний…</a:t>
            </a:r>
          </a:p>
        </p:txBody>
      </p:sp>
      <p:pic>
        <p:nvPicPr>
          <p:cNvPr id="4" name="Объект 4" descr="Удивленное лицо (без заливки)">
            <a:extLst>
              <a:ext uri="{FF2B5EF4-FFF2-40B4-BE49-F238E27FC236}">
                <a16:creationId xmlns:a16="http://schemas.microsoft.com/office/drawing/2014/main" id="{41BBE2E7-3DF3-4C84-A863-1A625338C1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9855" y="2576731"/>
            <a:ext cx="914400" cy="914400"/>
          </a:xfrm>
          <a:prstGeom prst="rect">
            <a:avLst/>
          </a:prstGeom>
        </p:spPr>
      </p:pic>
      <p:pic>
        <p:nvPicPr>
          <p:cNvPr id="5" name="Объект 4" descr="Удивленное лицо (без заливки)">
            <a:extLst>
              <a:ext uri="{FF2B5EF4-FFF2-40B4-BE49-F238E27FC236}">
                <a16:creationId xmlns:a16="http://schemas.microsoft.com/office/drawing/2014/main" id="{F0191821-A19C-42A8-8734-06504733C2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9855" y="1313429"/>
            <a:ext cx="914400" cy="914400"/>
          </a:xfrm>
          <a:prstGeom prst="rect">
            <a:avLst/>
          </a:prstGeom>
        </p:spPr>
      </p:pic>
      <p:pic>
        <p:nvPicPr>
          <p:cNvPr id="6" name="Объект 4" descr="Удивленное лицо (без заливки)">
            <a:extLst>
              <a:ext uri="{FF2B5EF4-FFF2-40B4-BE49-F238E27FC236}">
                <a16:creationId xmlns:a16="http://schemas.microsoft.com/office/drawing/2014/main" id="{D6AF0958-87B6-46F5-9A09-7A9E415057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9855" y="3840033"/>
            <a:ext cx="914400" cy="914400"/>
          </a:xfrm>
          <a:prstGeom prst="rect">
            <a:avLst/>
          </a:prstGeom>
        </p:spPr>
      </p:pic>
      <p:pic>
        <p:nvPicPr>
          <p:cNvPr id="2050" name="Picture 2" descr="ÐÐ°ÑÑÐ¸Ð½ÐºÐ¸ Ð¿Ð¾ Ð·Ð°Ð¿ÑÐ¾ÑÑ Ð¿ÐµÑÐ²Ð°Ñ Ð¿Ð¾Ð¼Ð¾ÑÑ Ð² Ð¾Ð±ÑÐ°Ð·Ð¾Ð²Ð°ÑÐµÐ»ÑÐ½Ð¾Ð¹ Ð¾ÑÐ³Ð°Ð½Ð¸Ð·Ð°ÑÐ¸Ð¸">
            <a:extLst>
              <a:ext uri="{FF2B5EF4-FFF2-40B4-BE49-F238E27FC236}">
                <a16:creationId xmlns:a16="http://schemas.microsoft.com/office/drawing/2014/main" id="{D2C7BFB3-8EA5-4299-AA2C-063CCCA3AF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4792" y="4075080"/>
            <a:ext cx="2263109" cy="1695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7081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F3E315-80C4-465D-B352-8051E2755891}"/>
              </a:ext>
            </a:extLst>
          </p:cNvPr>
          <p:cNvSpPr>
            <a:spLocks noGrp="1"/>
          </p:cNvSpPr>
          <p:nvPr>
            <p:ph type="title"/>
          </p:nvPr>
        </p:nvSpPr>
        <p:spPr>
          <a:xfrm>
            <a:off x="351692" y="799220"/>
            <a:ext cx="4017844" cy="2119825"/>
          </a:xfrm>
        </p:spPr>
        <p:txBody>
          <a:bodyPr>
            <a:normAutofit fontScale="90000"/>
          </a:bodyPr>
          <a:lstStyle/>
          <a:p>
            <a:pPr algn="ctr"/>
            <a:r>
              <a:rPr lang="ru-RU" sz="3200" b="1" dirty="0">
                <a:solidFill>
                  <a:srgbClr val="FF0000"/>
                </a:solidFill>
              </a:rPr>
              <a:t>Федеральный Закон «Об образовании в Российской Федерации»</a:t>
            </a:r>
          </a:p>
        </p:txBody>
      </p:sp>
      <p:sp>
        <p:nvSpPr>
          <p:cNvPr id="3" name="Объект 2">
            <a:extLst>
              <a:ext uri="{FF2B5EF4-FFF2-40B4-BE49-F238E27FC236}">
                <a16:creationId xmlns:a16="http://schemas.microsoft.com/office/drawing/2014/main" id="{933E32AE-DD3F-4C49-8A67-31ADE9B7F4AD}"/>
              </a:ext>
            </a:extLst>
          </p:cNvPr>
          <p:cNvSpPr>
            <a:spLocks noGrp="1"/>
          </p:cNvSpPr>
          <p:nvPr>
            <p:ph idx="1"/>
          </p:nvPr>
        </p:nvSpPr>
        <p:spPr>
          <a:xfrm>
            <a:off x="4186656" y="196947"/>
            <a:ext cx="4605652" cy="5444197"/>
          </a:xfrm>
        </p:spPr>
        <p:txBody>
          <a:bodyPr>
            <a:normAutofit/>
          </a:bodyPr>
          <a:lstStyle/>
          <a:p>
            <a:pPr algn="ctr"/>
            <a:r>
              <a:rPr lang="ru-RU" dirty="0">
                <a:solidFill>
                  <a:srgbClr val="FF0000"/>
                </a:solidFill>
              </a:rPr>
              <a:t>ФЗ от 29.12.2012 № 273-ФЗ «Об образовании в Российской Федерации» в ред. от 03.07.2016 </a:t>
            </a:r>
            <a:r>
              <a:rPr lang="ru-RU" dirty="0"/>
              <a:t>предусматривает обучение педагогических работников навыкам оказания первой помощи (п. 11 ч. 1 ст. 41 Закона об образовании).</a:t>
            </a:r>
          </a:p>
          <a:p>
            <a:pPr algn="ctr"/>
            <a:r>
              <a:rPr lang="ru-RU" dirty="0">
                <a:solidFill>
                  <a:srgbClr val="FF0000"/>
                </a:solidFill>
              </a:rPr>
              <a:t>Термин </a:t>
            </a:r>
            <a:r>
              <a:rPr lang="ru-RU" b="1" dirty="0">
                <a:solidFill>
                  <a:srgbClr val="FF0000"/>
                </a:solidFill>
              </a:rPr>
              <a:t>«охрана здоровья обучающихся»</a:t>
            </a:r>
            <a:r>
              <a:rPr lang="ru-RU" dirty="0"/>
              <a:t> подразумевает обучение педагогических работников навыкам оказания первой доврачебной помощи.</a:t>
            </a:r>
          </a:p>
        </p:txBody>
      </p:sp>
      <p:pic>
        <p:nvPicPr>
          <p:cNvPr id="3076" name="Picture 4" descr="ÐÐ°ÑÑÐ¸Ð½ÐºÐ¸ Ð¿Ð¾ Ð·Ð°Ð¿ÑÐ¾ÑÑ Ð·Ð°ÐºÐ¾Ð½ ÐºÐ°ÑÑÐ¸Ð½ÐºÐ¸">
            <a:extLst>
              <a:ext uri="{FF2B5EF4-FFF2-40B4-BE49-F238E27FC236}">
                <a16:creationId xmlns:a16="http://schemas.microsoft.com/office/drawing/2014/main" id="{9BCE5529-C3FF-4734-8EC9-431A10C20E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989" y="3429000"/>
            <a:ext cx="3325667" cy="2119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497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2A5AF4B-82B9-4C1C-9B00-BFAFB1DC4C1B}"/>
              </a:ext>
            </a:extLst>
          </p:cNvPr>
          <p:cNvSpPr/>
          <p:nvPr/>
        </p:nvSpPr>
        <p:spPr>
          <a:xfrm>
            <a:off x="196948" y="693898"/>
            <a:ext cx="8750104" cy="6124754"/>
          </a:xfrm>
          <a:prstGeom prst="rect">
            <a:avLst/>
          </a:prstGeom>
        </p:spPr>
        <p:txBody>
          <a:bodyPr wrap="square">
            <a:spAutoFit/>
          </a:bodyPr>
          <a:lstStyle/>
          <a:p>
            <a:pPr marL="457200" indent="-457200">
              <a:buFont typeface="Wingdings" panose="05000000000000000000" pitchFamily="2" charset="2"/>
              <a:buChar char="Ø"/>
            </a:pPr>
            <a:r>
              <a:rPr lang="ru-RU" sz="2800" dirty="0">
                <a:solidFill>
                  <a:srgbClr val="333333"/>
                </a:solidFill>
                <a:latin typeface="SUIRegular"/>
              </a:rPr>
              <a:t>Следовательно необходимо обучить</a:t>
            </a:r>
          </a:p>
          <a:p>
            <a:r>
              <a:rPr lang="ru-RU" sz="2800" dirty="0">
                <a:solidFill>
                  <a:srgbClr val="333333"/>
                </a:solidFill>
                <a:latin typeface="SUIRegular"/>
              </a:rPr>
              <a:t>      </a:t>
            </a:r>
            <a:r>
              <a:rPr lang="ru-RU" sz="2800" b="1" dirty="0">
                <a:solidFill>
                  <a:srgbClr val="333333"/>
                </a:solidFill>
                <a:latin typeface="SUIRegular"/>
              </a:rPr>
              <a:t>всех педагогических работников</a:t>
            </a:r>
            <a:r>
              <a:rPr lang="ru-RU" sz="2800" dirty="0">
                <a:solidFill>
                  <a:srgbClr val="333333"/>
                </a:solidFill>
                <a:latin typeface="SUIRegular"/>
              </a:rPr>
              <a:t>, </a:t>
            </a:r>
          </a:p>
          <a:p>
            <a:r>
              <a:rPr lang="ru-RU" sz="2800" dirty="0">
                <a:solidFill>
                  <a:srgbClr val="333333"/>
                </a:solidFill>
                <a:latin typeface="SUIRegular"/>
              </a:rPr>
              <a:t>      которые есть в штате, так как исключений из    </a:t>
            </a:r>
          </a:p>
          <a:p>
            <a:r>
              <a:rPr lang="ru-RU" sz="2800" dirty="0">
                <a:solidFill>
                  <a:srgbClr val="333333"/>
                </a:solidFill>
                <a:latin typeface="SUIRegular"/>
              </a:rPr>
              <a:t>      данного правила нет.</a:t>
            </a:r>
          </a:p>
          <a:p>
            <a:pPr marL="457200" indent="-457200">
              <a:buFont typeface="Wingdings" panose="05000000000000000000" pitchFamily="2" charset="2"/>
              <a:buChar char="Ø"/>
            </a:pPr>
            <a:r>
              <a:rPr lang="ru-RU" sz="2800" dirty="0">
                <a:solidFill>
                  <a:srgbClr val="333333"/>
                </a:solidFill>
                <a:latin typeface="SUIRegular"/>
              </a:rPr>
              <a:t>Новые сотрудники должны быть проинструктированы </a:t>
            </a:r>
            <a:r>
              <a:rPr lang="ru-RU" sz="2800" b="1" dirty="0">
                <a:solidFill>
                  <a:srgbClr val="333333"/>
                </a:solidFill>
                <a:latin typeface="SUIRegular"/>
              </a:rPr>
              <a:t>не позднее, чем через месяц после приема на работу.</a:t>
            </a:r>
            <a:endParaRPr lang="ru-RU" sz="2800" dirty="0">
              <a:solidFill>
                <a:srgbClr val="333333"/>
              </a:solidFill>
              <a:latin typeface="SUIRegular"/>
            </a:endParaRPr>
          </a:p>
          <a:p>
            <a:pPr marL="457200" indent="-457200">
              <a:buFont typeface="Wingdings" panose="05000000000000000000" pitchFamily="2" charset="2"/>
              <a:buChar char="Ø"/>
            </a:pPr>
            <a:r>
              <a:rPr lang="ru-RU" sz="2800" dirty="0">
                <a:solidFill>
                  <a:srgbClr val="333333"/>
                </a:solidFill>
                <a:latin typeface="SUIRegular"/>
              </a:rPr>
              <a:t>Работающие сотрудники проходят обучение </a:t>
            </a:r>
            <a:r>
              <a:rPr lang="ru-RU" sz="2800" b="1" dirty="0">
                <a:solidFill>
                  <a:srgbClr val="333333"/>
                </a:solidFill>
                <a:latin typeface="SUIRegular"/>
              </a:rPr>
              <a:t>не реже одного раза в год</a:t>
            </a:r>
            <a:r>
              <a:rPr lang="ru-RU" sz="2800" dirty="0">
                <a:solidFill>
                  <a:srgbClr val="333333"/>
                </a:solidFill>
                <a:latin typeface="SUIRegular"/>
              </a:rPr>
              <a:t> (согласно Постановлению Минтруда РФ и Минобразования РФ от 13 января 2003 г. № 1/29, п. 2.2.4).</a:t>
            </a:r>
          </a:p>
          <a:p>
            <a:endParaRPr lang="ru-RU" sz="2800" b="0" i="0" dirty="0">
              <a:solidFill>
                <a:srgbClr val="333333"/>
              </a:solidFill>
              <a:effectLst/>
              <a:latin typeface="SUIRegular"/>
            </a:endParaRPr>
          </a:p>
          <a:p>
            <a:endParaRPr lang="ru-RU" sz="2800" dirty="0">
              <a:solidFill>
                <a:srgbClr val="333333"/>
              </a:solidFill>
              <a:latin typeface="SUIRegular"/>
            </a:endParaRPr>
          </a:p>
          <a:p>
            <a:endParaRPr lang="ru-RU" sz="2800" b="0" i="0" dirty="0">
              <a:solidFill>
                <a:srgbClr val="333333"/>
              </a:solidFill>
              <a:effectLst/>
              <a:latin typeface="SUIRegular"/>
            </a:endParaRPr>
          </a:p>
        </p:txBody>
      </p:sp>
      <p:pic>
        <p:nvPicPr>
          <p:cNvPr id="5122" name="Picture 2" descr="ÐÐ¾ÑÐ¾Ð¶ÐµÐµ Ð¸Ð·Ð¾Ð±ÑÐ°Ð¶ÐµÐ½Ð¸Ðµ">
            <a:extLst>
              <a:ext uri="{FF2B5EF4-FFF2-40B4-BE49-F238E27FC236}">
                <a16:creationId xmlns:a16="http://schemas.microsoft.com/office/drawing/2014/main" id="{AE2CABEA-247B-4EF7-94A6-342BBAD499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79040" y="182992"/>
            <a:ext cx="1827335" cy="1370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7275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039DD7F-371B-4C9D-A1FD-F5026FA091C1}"/>
              </a:ext>
            </a:extLst>
          </p:cNvPr>
          <p:cNvSpPr/>
          <p:nvPr/>
        </p:nvSpPr>
        <p:spPr>
          <a:xfrm>
            <a:off x="225083" y="521604"/>
            <a:ext cx="8693834" cy="5139869"/>
          </a:xfrm>
          <a:prstGeom prst="rect">
            <a:avLst/>
          </a:prstGeom>
        </p:spPr>
        <p:txBody>
          <a:bodyPr wrap="square">
            <a:spAutoFit/>
          </a:bodyPr>
          <a:lstStyle/>
          <a:p>
            <a:pPr marL="457200" indent="-457200" algn="just" fontAlgn="base">
              <a:spcAft>
                <a:spcPts val="750"/>
              </a:spcAft>
              <a:buFont typeface="Wingdings" panose="05000000000000000000" pitchFamily="2" charset="2"/>
              <a:buChar char="ü"/>
            </a:pPr>
            <a:r>
              <a:rPr lang="ru-RU" sz="2800" dirty="0">
                <a:solidFill>
                  <a:srgbClr val="000000"/>
                </a:solidFill>
                <a:latin typeface="SUIRegular"/>
                <a:ea typeface="Times New Roman" panose="02020603050405020304" pitchFamily="18" charset="0"/>
                <a:cs typeface="Times New Roman" panose="02020603050405020304" pitchFamily="18" charset="0"/>
              </a:rPr>
              <a:t>По общему правилу обучение педагогических работников навыкам оказания первой помощи не является реализацией дополнительных профессиональных программ</a:t>
            </a:r>
            <a:endParaRPr lang="ru-RU" sz="2800" dirty="0">
              <a:latin typeface="SUIRegular"/>
              <a:ea typeface="Calibri" panose="020F0502020204030204" pitchFamily="34" charset="0"/>
              <a:cs typeface="Times New Roman" panose="02020603050405020304" pitchFamily="18" charset="0"/>
            </a:endParaRPr>
          </a:p>
          <a:p>
            <a:pPr marL="457200" indent="-457200" algn="just" fontAlgn="base">
              <a:spcAft>
                <a:spcPts val="750"/>
              </a:spcAft>
              <a:buFont typeface="Wingdings" panose="05000000000000000000" pitchFamily="2" charset="2"/>
              <a:buChar char="ü"/>
            </a:pPr>
            <a:r>
              <a:rPr lang="ru-RU" sz="2800" dirty="0">
                <a:solidFill>
                  <a:srgbClr val="000000"/>
                </a:solidFill>
                <a:latin typeface="SUIRegular"/>
                <a:ea typeface="Times New Roman" panose="02020603050405020304" pitchFamily="18" charset="0"/>
                <a:cs typeface="Times New Roman" panose="02020603050405020304" pitchFamily="18" charset="0"/>
              </a:rPr>
              <a:t>Обучение педагогических работников навыкам оказания первой помощи не нуждается в документальном подтверждении</a:t>
            </a:r>
          </a:p>
          <a:p>
            <a:pPr marL="457200" indent="-457200" algn="just" fontAlgn="base">
              <a:spcAft>
                <a:spcPts val="750"/>
              </a:spcAft>
              <a:buFont typeface="Wingdings" panose="05000000000000000000" pitchFamily="2" charset="2"/>
              <a:buChar char="ü"/>
            </a:pPr>
            <a:r>
              <a:rPr lang="ru-RU" sz="2800" dirty="0">
                <a:solidFill>
                  <a:srgbClr val="000000"/>
                </a:solidFill>
                <a:latin typeface="SUIRegular"/>
                <a:ea typeface="Times New Roman" panose="02020603050405020304" pitchFamily="18" charset="0"/>
                <a:cs typeface="Times New Roman" panose="02020603050405020304" pitchFamily="18" charset="0"/>
              </a:rPr>
              <a:t>Обучение педагогических работников навыкам оказания первой помощи осуществляется за счет средств образовательных организаций</a:t>
            </a:r>
            <a:endParaRPr lang="ru-RU" sz="2800" dirty="0">
              <a:latin typeface="SUIRegular"/>
              <a:ea typeface="Calibri" panose="020F0502020204030204" pitchFamily="34" charset="0"/>
              <a:cs typeface="Times New Roman" panose="02020603050405020304" pitchFamily="18" charset="0"/>
            </a:endParaRPr>
          </a:p>
          <a:p>
            <a:pPr indent="450215">
              <a:spcAft>
                <a:spcPts val="0"/>
              </a:spcAft>
            </a:pPr>
            <a:r>
              <a:rPr lang="ru-RU" sz="2800" dirty="0">
                <a:latin typeface="SUIRegular"/>
                <a:ea typeface="Calibri" panose="020F0502020204030204" pitchFamily="34" charset="0"/>
                <a:cs typeface="Times New Roman" panose="02020603050405020304" pitchFamily="18" charset="0"/>
              </a:rPr>
              <a:t> </a:t>
            </a:r>
            <a:endParaRPr lang="ru-RU" sz="2800" dirty="0">
              <a:effectLst/>
              <a:latin typeface="SUIRegular"/>
              <a:ea typeface="Calibri" panose="020F0502020204030204" pitchFamily="34" charset="0"/>
              <a:cs typeface="Times New Roman" panose="02020603050405020304" pitchFamily="18" charset="0"/>
            </a:endParaRPr>
          </a:p>
        </p:txBody>
      </p:sp>
      <p:pic>
        <p:nvPicPr>
          <p:cNvPr id="4098" name="Picture 2" descr="ÐÐ¾ÑÐ¾Ð¶ÐµÐµ Ð¸Ð·Ð¾Ð±ÑÐ°Ð¶ÐµÐ½Ð¸Ðµ">
            <a:extLst>
              <a:ext uri="{FF2B5EF4-FFF2-40B4-BE49-F238E27FC236}">
                <a16:creationId xmlns:a16="http://schemas.microsoft.com/office/drawing/2014/main" id="{D2A49790-DAB1-4E22-9AD8-B56D62C4E5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6933" y="4807634"/>
            <a:ext cx="1132156" cy="1132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6385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FC0151-E75D-4242-BBF4-95C220831E07}"/>
              </a:ext>
            </a:extLst>
          </p:cNvPr>
          <p:cNvSpPr>
            <a:spLocks noGrp="1"/>
          </p:cNvSpPr>
          <p:nvPr>
            <p:ph type="title"/>
          </p:nvPr>
        </p:nvSpPr>
        <p:spPr>
          <a:xfrm>
            <a:off x="319227" y="321040"/>
            <a:ext cx="3708355" cy="2067952"/>
          </a:xfrm>
        </p:spPr>
        <p:txBody>
          <a:bodyPr>
            <a:normAutofit/>
          </a:bodyPr>
          <a:lstStyle/>
          <a:p>
            <a:pPr algn="ctr"/>
            <a:r>
              <a:rPr lang="ru-RU" sz="2800" b="1" dirty="0">
                <a:solidFill>
                  <a:srgbClr val="FF0000"/>
                </a:solidFill>
              </a:rPr>
              <a:t>Уголовный кодекс Российской Федерации</a:t>
            </a:r>
          </a:p>
        </p:txBody>
      </p:sp>
      <p:sp>
        <p:nvSpPr>
          <p:cNvPr id="3" name="Объект 2">
            <a:extLst>
              <a:ext uri="{FF2B5EF4-FFF2-40B4-BE49-F238E27FC236}">
                <a16:creationId xmlns:a16="http://schemas.microsoft.com/office/drawing/2014/main" id="{B0B78F23-42AB-47A9-B4EE-CCD6071FB40A}"/>
              </a:ext>
            </a:extLst>
          </p:cNvPr>
          <p:cNvSpPr>
            <a:spLocks noGrp="1"/>
          </p:cNvSpPr>
          <p:nvPr>
            <p:ph idx="1"/>
          </p:nvPr>
        </p:nvSpPr>
        <p:spPr>
          <a:xfrm>
            <a:off x="3866413" y="253218"/>
            <a:ext cx="5277588" cy="5697416"/>
          </a:xfrm>
        </p:spPr>
        <p:txBody>
          <a:bodyPr>
            <a:normAutofit fontScale="70000" lnSpcReduction="20000"/>
          </a:bodyPr>
          <a:lstStyle/>
          <a:p>
            <a:pPr marL="0" indent="0" algn="ctr" fontAlgn="base">
              <a:buNone/>
            </a:pPr>
            <a:r>
              <a:rPr lang="ru-RU" sz="2900" dirty="0">
                <a:solidFill>
                  <a:srgbClr val="FF0000"/>
                </a:solidFill>
              </a:rPr>
              <a:t> </a:t>
            </a:r>
            <a:r>
              <a:rPr lang="ru-RU" sz="2900" u="sng" dirty="0">
                <a:solidFill>
                  <a:srgbClr val="FF0000"/>
                </a:solidFill>
                <a:hlinkClick r:id="rId2">
                  <a:extLst>
                    <a:ext uri="{A12FA001-AC4F-418D-AE19-62706E023703}">
                      <ahyp:hlinkClr xmlns:ahyp="http://schemas.microsoft.com/office/drawing/2018/hyperlinkcolor" val="tx"/>
                    </a:ext>
                  </a:extLst>
                </a:hlinkClick>
              </a:rPr>
              <a:t>УК РФ от 13.06.1996 N 63-ФЗ (ред. от 07.06.2017)</a:t>
            </a:r>
            <a:endParaRPr lang="ru-RU" sz="2900" u="sng" dirty="0">
              <a:solidFill>
                <a:srgbClr val="FF0000"/>
              </a:solidFill>
            </a:endParaRPr>
          </a:p>
          <a:p>
            <a:pPr marL="0" indent="0" algn="ctr" fontAlgn="base">
              <a:buNone/>
            </a:pPr>
            <a:r>
              <a:rPr lang="ru-RU" sz="2900" dirty="0">
                <a:solidFill>
                  <a:srgbClr val="FF0000"/>
                </a:solidFill>
              </a:rPr>
              <a:t>Статья 39. Крайняя необходимость:</a:t>
            </a:r>
          </a:p>
          <a:p>
            <a:pPr fontAlgn="base"/>
            <a:r>
              <a:rPr lang="ru-RU" dirty="0">
                <a:latin typeface="Times New Roman" panose="02020603050405020304" pitchFamily="18" charset="0"/>
                <a:cs typeface="Times New Roman" panose="02020603050405020304" pitchFamily="18" charset="0"/>
              </a:rPr>
              <a:t>1. Не является преступлением причинение вреда охраняемым уголовным законом интересам в состоянии крайней необходимости, то есть для устранения опасности, непосредственно угрожающей личности и правам данного лица или иных лиц, охраняемым законом интересам общества или государства, если эта опасность не могла быть устранена иными средствами и при этом не было допущено превышения пределов крайней необходимости.</a:t>
            </a:r>
          </a:p>
          <a:p>
            <a:pPr fontAlgn="base"/>
            <a:r>
              <a:rPr lang="ru-RU" dirty="0">
                <a:latin typeface="Times New Roman" panose="02020603050405020304" pitchFamily="18" charset="0"/>
                <a:cs typeface="Times New Roman" panose="02020603050405020304" pitchFamily="18" charset="0"/>
              </a:rPr>
              <a:t>2. Превышением пределов крайней необходимости признается причинение вреда, явно несоответствующего характеру и степени угрожавшей опасности, и обстоятельствам, при которых опасность устранялась, когда указанным интересам был причинен вред равный или более значительный, чем предотвращенный. Такое превышение влечет за собой уголовную ответственность только в случаях умышленного причинения вреда.»</a:t>
            </a:r>
          </a:p>
          <a:p>
            <a:endParaRPr lang="ru-RU" dirty="0"/>
          </a:p>
        </p:txBody>
      </p:sp>
      <p:pic>
        <p:nvPicPr>
          <p:cNvPr id="6146" name="Picture 2" descr="ÐÐ¾ÑÐ¾Ð¶ÐµÐµ Ð¸Ð·Ð¾Ð±ÑÐ°Ð¶ÐµÐ½Ð¸Ðµ">
            <a:extLst>
              <a:ext uri="{FF2B5EF4-FFF2-40B4-BE49-F238E27FC236}">
                <a16:creationId xmlns:a16="http://schemas.microsoft.com/office/drawing/2014/main" id="{0B5EAC80-895F-46FD-8238-EE2A4FF7A2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452" y="3573360"/>
            <a:ext cx="2911907" cy="1929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7027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43EE7B-3F21-4F11-AEB6-E96556816745}"/>
              </a:ext>
            </a:extLst>
          </p:cNvPr>
          <p:cNvSpPr>
            <a:spLocks noGrp="1"/>
          </p:cNvSpPr>
          <p:nvPr>
            <p:ph type="title"/>
          </p:nvPr>
        </p:nvSpPr>
        <p:spPr>
          <a:xfrm>
            <a:off x="294503" y="181852"/>
            <a:ext cx="3471097" cy="2247117"/>
          </a:xfrm>
        </p:spPr>
        <p:txBody>
          <a:bodyPr>
            <a:normAutofit/>
          </a:bodyPr>
          <a:lstStyle/>
          <a:p>
            <a:pPr algn="ctr"/>
            <a:r>
              <a:rPr lang="ru-RU" sz="2800" b="1" dirty="0">
                <a:solidFill>
                  <a:srgbClr val="FF0000"/>
                </a:solidFill>
              </a:rPr>
              <a:t>Уголовный кодекс Российской Федерации</a:t>
            </a:r>
            <a:endParaRPr lang="ru-RU" sz="2800" dirty="0"/>
          </a:p>
        </p:txBody>
      </p:sp>
      <p:sp>
        <p:nvSpPr>
          <p:cNvPr id="3" name="Объект 2">
            <a:extLst>
              <a:ext uri="{FF2B5EF4-FFF2-40B4-BE49-F238E27FC236}">
                <a16:creationId xmlns:a16="http://schemas.microsoft.com/office/drawing/2014/main" id="{3047C98E-3168-4FE9-9652-7B380D3D5D05}"/>
              </a:ext>
            </a:extLst>
          </p:cNvPr>
          <p:cNvSpPr>
            <a:spLocks noGrp="1"/>
          </p:cNvSpPr>
          <p:nvPr>
            <p:ph idx="1"/>
          </p:nvPr>
        </p:nvSpPr>
        <p:spPr>
          <a:xfrm>
            <a:off x="3877166" y="506437"/>
            <a:ext cx="5168359" cy="5170744"/>
          </a:xfrm>
        </p:spPr>
        <p:txBody>
          <a:bodyPr>
            <a:normAutofit fontScale="70000" lnSpcReduction="20000"/>
          </a:bodyPr>
          <a:lstStyle/>
          <a:p>
            <a:pPr marL="0" indent="0" algn="ctr">
              <a:buNone/>
            </a:pPr>
            <a:r>
              <a:rPr lang="ru-RU" sz="2900" b="1" dirty="0">
                <a:solidFill>
                  <a:srgbClr val="FF0000"/>
                </a:solidFill>
              </a:rPr>
              <a:t>УК РФ Статья 125. Оставление в опасности</a:t>
            </a:r>
          </a:p>
          <a:p>
            <a:pPr marL="0" indent="0">
              <a:buNone/>
            </a:pPr>
            <a:endParaRPr lang="ru-RU" b="1" dirty="0"/>
          </a:p>
          <a:p>
            <a:pPr marL="0" indent="0" algn="just">
              <a:buNone/>
            </a:pPr>
            <a:r>
              <a:rPr lang="ru-RU" sz="2300" dirty="0">
                <a:hlinkClick r:id="rId2"/>
              </a:rPr>
              <a:t>Заведомое</a:t>
            </a:r>
            <a:r>
              <a:rPr lang="ru-RU" sz="2300" dirty="0"/>
              <a:t> оставление без помощи лица, находящегося в опасном для жизни или здоровья состоянии и лишенного возможности принять меры к самосохранению по малолетству, старости, болезни или вследствие своей беспомощности, в случаях, если виновный имел возможность оказать помощь этому лицу и был обязан иметь о нем заботу либо сам поставил его в опасное для жизни или здоровья состояние, </a:t>
            </a:r>
            <a:r>
              <a:rPr lang="ru-RU" sz="2300" b="1" dirty="0"/>
              <a:t>наказывается штрафом в размере до восьмидесяти тысяч рублей или в размере заработной платы или иного дохода осужденного за период до шести месяцев, либо обязательными работами на срок до трехсот шестидесяти часов, либо исправительными работами на срок до одного года, либо принудительными работами на срок до одного года, либо арестом на срок до трех месяцев, либо лишением свободы на срок до одного года.</a:t>
            </a:r>
          </a:p>
          <a:p>
            <a:endParaRPr lang="ru-RU" dirty="0"/>
          </a:p>
        </p:txBody>
      </p:sp>
      <p:pic>
        <p:nvPicPr>
          <p:cNvPr id="7170" name="Picture 2" descr="ÐÐ¾ÑÐ¾Ð¶ÐµÐµ Ð¸Ð·Ð¾Ð±ÑÐ°Ð¶ÐµÐ½Ð¸Ðµ">
            <a:extLst>
              <a:ext uri="{FF2B5EF4-FFF2-40B4-BE49-F238E27FC236}">
                <a16:creationId xmlns:a16="http://schemas.microsoft.com/office/drawing/2014/main" id="{AD675A92-5E8D-4D7F-9C07-A354A074FE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672" y="3429000"/>
            <a:ext cx="3210437" cy="1706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3583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01B27E2-367E-4453-B560-D3415561D7D8}"/>
              </a:ext>
            </a:extLst>
          </p:cNvPr>
          <p:cNvSpPr>
            <a:spLocks noGrp="1"/>
          </p:cNvSpPr>
          <p:nvPr>
            <p:ph type="title"/>
          </p:nvPr>
        </p:nvSpPr>
        <p:spPr>
          <a:xfrm>
            <a:off x="1286328" y="448051"/>
            <a:ext cx="6571343" cy="1059305"/>
          </a:xfrm>
        </p:spPr>
        <p:txBody>
          <a:bodyPr/>
          <a:lstStyle/>
          <a:p>
            <a:pPr algn="ctr"/>
            <a:r>
              <a:rPr lang="ru-RU" b="1" dirty="0"/>
              <a:t>Восемь состояний, требующих первой помощи</a:t>
            </a:r>
          </a:p>
        </p:txBody>
      </p:sp>
      <p:sp>
        <p:nvSpPr>
          <p:cNvPr id="3" name="Объект 2">
            <a:extLst>
              <a:ext uri="{FF2B5EF4-FFF2-40B4-BE49-F238E27FC236}">
                <a16:creationId xmlns:a16="http://schemas.microsoft.com/office/drawing/2014/main" id="{F860CE8F-32C3-4923-BD1B-234D9B42E597}"/>
              </a:ext>
            </a:extLst>
          </p:cNvPr>
          <p:cNvSpPr>
            <a:spLocks noGrp="1"/>
          </p:cNvSpPr>
          <p:nvPr>
            <p:ph sz="half" idx="1"/>
          </p:nvPr>
        </p:nvSpPr>
        <p:spPr>
          <a:xfrm>
            <a:off x="337626" y="1845124"/>
            <a:ext cx="5711482" cy="4035172"/>
          </a:xfrm>
        </p:spPr>
        <p:txBody>
          <a:bodyPr>
            <a:normAutofit fontScale="77500" lnSpcReduction="20000"/>
          </a:bodyPr>
          <a:lstStyle/>
          <a:p>
            <a:r>
              <a:rPr lang="ru-RU" sz="2600" dirty="0"/>
              <a:t> Отсутствие сознания.</a:t>
            </a:r>
          </a:p>
          <a:p>
            <a:r>
              <a:rPr lang="ru-RU" sz="2600" dirty="0"/>
              <a:t> Остановка дыхания и кровообращения.</a:t>
            </a:r>
          </a:p>
          <a:p>
            <a:r>
              <a:rPr lang="ru-RU" sz="2600" dirty="0"/>
              <a:t>Наружные кровотечения.</a:t>
            </a:r>
          </a:p>
          <a:p>
            <a:r>
              <a:rPr lang="ru-RU" sz="2600" dirty="0"/>
              <a:t>Инородные тела верхних дыхательных путей.</a:t>
            </a:r>
          </a:p>
          <a:p>
            <a:r>
              <a:rPr lang="ru-RU" sz="2600" dirty="0"/>
              <a:t>Травмы различных областей тела.</a:t>
            </a:r>
          </a:p>
          <a:p>
            <a:r>
              <a:rPr lang="ru-RU" sz="2600" dirty="0"/>
              <a:t> Ожоги, эффекты воздействия высоких температур, теплового излучения.</a:t>
            </a:r>
          </a:p>
          <a:p>
            <a:r>
              <a:rPr lang="ru-RU" sz="2600" dirty="0"/>
              <a:t>Отморожение и другие эффекты воздействия низких температур.</a:t>
            </a:r>
          </a:p>
          <a:p>
            <a:r>
              <a:rPr lang="ru-RU" sz="2600" dirty="0"/>
              <a:t>Отравления.</a:t>
            </a:r>
          </a:p>
          <a:p>
            <a:pPr marL="0" indent="0">
              <a:buNone/>
            </a:pPr>
            <a:endParaRPr lang="ru-RU" dirty="0"/>
          </a:p>
        </p:txBody>
      </p:sp>
      <p:pic>
        <p:nvPicPr>
          <p:cNvPr id="8194" name="Picture 2" descr="ÐÐ°ÑÑÐ¸Ð½ÐºÐ¸ Ð¿Ð¾ Ð·Ð°Ð¿ÑÐ¾ÑÑ Ð¿ÐµÑÐ²Ð°Ñ Ð¿Ð¾Ð¼Ð¾ÑÑ ÐºÐ°ÑÑÐ¸Ð½ÐºÐ¸">
            <a:extLst>
              <a:ext uri="{FF2B5EF4-FFF2-40B4-BE49-F238E27FC236}">
                <a16:creationId xmlns:a16="http://schemas.microsoft.com/office/drawing/2014/main" id="{CFE5F48D-4DB8-4A18-A9C0-22BFD6AB0A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6999" y="2447925"/>
            <a:ext cx="2619375"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6184332"/>
      </p:ext>
    </p:extLst>
  </p:cSld>
  <p:clrMapOvr>
    <a:masterClrMapping/>
  </p:clrMapOvr>
</p:sld>
</file>

<file path=ppt/theme/theme1.xml><?xml version="1.0" encoding="utf-8"?>
<a:theme xmlns:a="http://schemas.openxmlformats.org/drawingml/2006/main" name="Галерея">
  <a:themeElements>
    <a:clrScheme name="Галерея">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Галерея">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алерея">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112</TotalTime>
  <Words>215</Words>
  <Application>Microsoft Office PowerPoint</Application>
  <PresentationFormat>Экран (4:3)</PresentationFormat>
  <Paragraphs>49</Paragraphs>
  <Slides>10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vt:i4>
      </vt:variant>
    </vt:vector>
  </HeadingPairs>
  <TitlesOfParts>
    <vt:vector size="17" baseType="lpstr">
      <vt:lpstr>Arial</vt:lpstr>
      <vt:lpstr>Calibri</vt:lpstr>
      <vt:lpstr>Gill Sans MT</vt:lpstr>
      <vt:lpstr>SUIRegular</vt:lpstr>
      <vt:lpstr>Times New Roman</vt:lpstr>
      <vt:lpstr>Wingdings</vt:lpstr>
      <vt:lpstr>Галерея</vt:lpstr>
      <vt:lpstr>Оказание первой доврачебной помощи</vt:lpstr>
      <vt:lpstr>Антонова Любовь Алексеевна</vt:lpstr>
      <vt:lpstr>Основные трудности</vt:lpstr>
      <vt:lpstr>Федеральный Закон «Об образовании в Российской Федерации»</vt:lpstr>
      <vt:lpstr>Презентация PowerPoint</vt:lpstr>
      <vt:lpstr>Презентация PowerPoint</vt:lpstr>
      <vt:lpstr>Уголовный кодекс Российской Федерации</vt:lpstr>
      <vt:lpstr>Уголовный кодекс Российской Федерации</vt:lpstr>
      <vt:lpstr>Восемь состояний, требующих первой помощи</vt:lpstr>
      <vt:lpstr>ЗИМНИЕ ОПАСНОСТИ и их последствия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28</cp:revision>
  <dcterms:created xsi:type="dcterms:W3CDTF">2018-12-18T20:42:14Z</dcterms:created>
  <dcterms:modified xsi:type="dcterms:W3CDTF">2018-12-18T22:35:04Z</dcterms:modified>
</cp:coreProperties>
</file>