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65" r:id="rId6"/>
    <p:sldId id="266" r:id="rId7"/>
    <p:sldId id="267" r:id="rId8"/>
    <p:sldId id="268" r:id="rId9"/>
    <p:sldId id="258" r:id="rId10"/>
    <p:sldId id="269" r:id="rId11"/>
    <p:sldId id="270" r:id="rId12"/>
    <p:sldId id="277" r:id="rId13"/>
    <p:sldId id="275" r:id="rId14"/>
    <p:sldId id="276" r:id="rId15"/>
    <p:sldId id="278" r:id="rId16"/>
    <p:sldId id="274" r:id="rId17"/>
    <p:sldId id="279" r:id="rId18"/>
    <p:sldId id="290" r:id="rId19"/>
    <p:sldId id="291" r:id="rId20"/>
    <p:sldId id="280" r:id="rId21"/>
    <p:sldId id="281" r:id="rId22"/>
    <p:sldId id="282" r:id="rId23"/>
    <p:sldId id="283" r:id="rId24"/>
    <p:sldId id="285" r:id="rId25"/>
    <p:sldId id="288" r:id="rId26"/>
    <p:sldId id="286" r:id="rId27"/>
    <p:sldId id="287" r:id="rId28"/>
    <p:sldId id="289" r:id="rId2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3783A-5F88-4811-B12A-B88DFDB0B2A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0304CDD-97DA-42D8-B9A6-7B0D1C47532D}">
      <dgm:prSet phldrT="[Текст]"/>
      <dgm:spPr/>
      <dgm:t>
        <a:bodyPr/>
        <a:lstStyle/>
        <a:p>
          <a:r>
            <a:rPr lang="ru-RU" dirty="0" smtClean="0"/>
            <a:t>Осмотр места</a:t>
          </a:r>
          <a:endParaRPr lang="ru-RU" dirty="0"/>
        </a:p>
      </dgm:t>
    </dgm:pt>
    <dgm:pt modelId="{8B1B9F38-63BC-4079-B84D-E2C79980ACEF}" type="parTrans" cxnId="{7DEA03BA-81B2-44E6-8727-6F7379FC80D8}">
      <dgm:prSet/>
      <dgm:spPr/>
      <dgm:t>
        <a:bodyPr/>
        <a:lstStyle/>
        <a:p>
          <a:endParaRPr lang="ru-RU"/>
        </a:p>
      </dgm:t>
    </dgm:pt>
    <dgm:pt modelId="{8027578B-F246-48C1-B07B-509DD32B5259}" type="sibTrans" cxnId="{7DEA03BA-81B2-44E6-8727-6F7379FC80D8}">
      <dgm:prSet/>
      <dgm:spPr/>
      <dgm:t>
        <a:bodyPr/>
        <a:lstStyle/>
        <a:p>
          <a:endParaRPr lang="ru-RU"/>
        </a:p>
      </dgm:t>
    </dgm:pt>
    <dgm:pt modelId="{C605F773-70CC-48CD-9AF2-DA66345BDE0F}">
      <dgm:prSet phldrT="[Текст]"/>
      <dgm:spPr/>
      <dgm:t>
        <a:bodyPr/>
        <a:lstStyle/>
        <a:p>
          <a:r>
            <a:rPr lang="ru-RU" dirty="0" smtClean="0"/>
            <a:t>Осмотр ребенка</a:t>
          </a:r>
          <a:endParaRPr lang="ru-RU" dirty="0"/>
        </a:p>
      </dgm:t>
    </dgm:pt>
    <dgm:pt modelId="{B4D4C5C5-14E5-4CC2-AB2E-A22BC74CD979}" type="parTrans" cxnId="{C95D95E6-FE84-4196-919F-4FDBAEA2E7E1}">
      <dgm:prSet/>
      <dgm:spPr/>
      <dgm:t>
        <a:bodyPr/>
        <a:lstStyle/>
        <a:p>
          <a:endParaRPr lang="ru-RU"/>
        </a:p>
      </dgm:t>
    </dgm:pt>
    <dgm:pt modelId="{DC76B7C5-EABC-455F-90DA-E7F4B13B8751}" type="sibTrans" cxnId="{C95D95E6-FE84-4196-919F-4FDBAEA2E7E1}">
      <dgm:prSet/>
      <dgm:spPr/>
      <dgm:t>
        <a:bodyPr/>
        <a:lstStyle/>
        <a:p>
          <a:endParaRPr lang="ru-RU"/>
        </a:p>
      </dgm:t>
    </dgm:pt>
    <dgm:pt modelId="{0CE14909-2799-4A4E-971B-EADE04C06039}">
      <dgm:prSet phldrT="[Текст]"/>
      <dgm:spPr/>
      <dgm:t>
        <a:bodyPr/>
        <a:lstStyle/>
        <a:p>
          <a:r>
            <a:rPr lang="ru-RU" dirty="0" smtClean="0"/>
            <a:t>Вызов медиков</a:t>
          </a:r>
          <a:endParaRPr lang="ru-RU" dirty="0"/>
        </a:p>
      </dgm:t>
    </dgm:pt>
    <dgm:pt modelId="{8AEAFDD8-E79E-4DF2-AE62-63118F947C6D}" type="parTrans" cxnId="{57AB79BC-E05D-4AF0-BE5B-AE9816204EF0}">
      <dgm:prSet/>
      <dgm:spPr/>
      <dgm:t>
        <a:bodyPr/>
        <a:lstStyle/>
        <a:p>
          <a:endParaRPr lang="ru-RU"/>
        </a:p>
      </dgm:t>
    </dgm:pt>
    <dgm:pt modelId="{8277AF3F-A40C-4EDB-B7FB-DED4478AAB2E}" type="sibTrans" cxnId="{57AB79BC-E05D-4AF0-BE5B-AE9816204EF0}">
      <dgm:prSet/>
      <dgm:spPr/>
      <dgm:t>
        <a:bodyPr/>
        <a:lstStyle/>
        <a:p>
          <a:endParaRPr lang="ru-RU"/>
        </a:p>
      </dgm:t>
    </dgm:pt>
    <dgm:pt modelId="{60FA6E2B-ADE5-48E9-B7EC-FBC4D2BC8A80}" type="pres">
      <dgm:prSet presAssocID="{43D3783A-5F88-4811-B12A-B88DFDB0B2A1}" presName="Name0" presStyleCnt="0">
        <dgm:presLayoutVars>
          <dgm:dir/>
          <dgm:resizeHandles val="exact"/>
        </dgm:presLayoutVars>
      </dgm:prSet>
      <dgm:spPr/>
    </dgm:pt>
    <dgm:pt modelId="{F85C857E-B82E-49AC-9A2B-F5B86FF141C0}" type="pres">
      <dgm:prSet presAssocID="{43D3783A-5F88-4811-B12A-B88DFDB0B2A1}" presName="bkgdShp" presStyleLbl="alignAccFollowNode1" presStyleIdx="0" presStyleCnt="1"/>
      <dgm:spPr/>
    </dgm:pt>
    <dgm:pt modelId="{52D64CA0-80DF-4375-A276-6F7ADF9CBCC7}" type="pres">
      <dgm:prSet presAssocID="{43D3783A-5F88-4811-B12A-B88DFDB0B2A1}" presName="linComp" presStyleCnt="0"/>
      <dgm:spPr/>
    </dgm:pt>
    <dgm:pt modelId="{A279C722-2038-451C-B55F-D0830A234E7C}" type="pres">
      <dgm:prSet presAssocID="{70304CDD-97DA-42D8-B9A6-7B0D1C47532D}" presName="compNode" presStyleCnt="0"/>
      <dgm:spPr/>
    </dgm:pt>
    <dgm:pt modelId="{7C3A7147-2DBA-43B3-8988-EDB6B73121A2}" type="pres">
      <dgm:prSet presAssocID="{70304CDD-97DA-42D8-B9A6-7B0D1C4753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40CCB-70D1-492A-90A4-ED1F57A06C3E}" type="pres">
      <dgm:prSet presAssocID="{70304CDD-97DA-42D8-B9A6-7B0D1C47532D}" presName="invisiNode" presStyleLbl="node1" presStyleIdx="0" presStyleCnt="3"/>
      <dgm:spPr/>
    </dgm:pt>
    <dgm:pt modelId="{E00CDC95-B3FF-4AFD-AB63-ED723BC29E5C}" type="pres">
      <dgm:prSet presAssocID="{70304CDD-97DA-42D8-B9A6-7B0D1C47532D}" presName="imagNode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6936011-06B0-4B7D-AC38-8764F11E0090}" type="pres">
      <dgm:prSet presAssocID="{8027578B-F246-48C1-B07B-509DD32B525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770D0DE-93D1-4B85-8C3C-D1236ACF756F}" type="pres">
      <dgm:prSet presAssocID="{C605F773-70CC-48CD-9AF2-DA66345BDE0F}" presName="compNode" presStyleCnt="0"/>
      <dgm:spPr/>
    </dgm:pt>
    <dgm:pt modelId="{449DE1DB-166E-49BB-97E7-E6EC8946BF65}" type="pres">
      <dgm:prSet presAssocID="{C605F773-70CC-48CD-9AF2-DA66345BDE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59276-6C99-4F1D-819B-B1C1B5BCBF27}" type="pres">
      <dgm:prSet presAssocID="{C605F773-70CC-48CD-9AF2-DA66345BDE0F}" presName="invisiNode" presStyleLbl="node1" presStyleIdx="1" presStyleCnt="3"/>
      <dgm:spPr/>
    </dgm:pt>
    <dgm:pt modelId="{6882D321-C425-455F-A8BC-1CD81DB72EFD}" type="pres">
      <dgm:prSet presAssocID="{C605F773-70CC-48CD-9AF2-DA66345BDE0F}" presName="imagNode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01101A1-6B9E-4D7E-BC64-835E98C118E4}" type="pres">
      <dgm:prSet presAssocID="{DC76B7C5-EABC-455F-90DA-E7F4B13B87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0EC3B92-0037-43D9-96C9-E49AD46F8B0B}" type="pres">
      <dgm:prSet presAssocID="{0CE14909-2799-4A4E-971B-EADE04C06039}" presName="compNode" presStyleCnt="0"/>
      <dgm:spPr/>
    </dgm:pt>
    <dgm:pt modelId="{2A9046AF-8BA8-4B3A-AAB8-F134F7424DF7}" type="pres">
      <dgm:prSet presAssocID="{0CE14909-2799-4A4E-971B-EADE04C060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F1B56-4CF5-4A35-97D5-BA66800B7959}" type="pres">
      <dgm:prSet presAssocID="{0CE14909-2799-4A4E-971B-EADE04C06039}" presName="invisiNode" presStyleLbl="node1" presStyleIdx="2" presStyleCnt="3"/>
      <dgm:spPr/>
    </dgm:pt>
    <dgm:pt modelId="{93BF6823-241C-450E-8202-65332DBD0E15}" type="pres">
      <dgm:prSet presAssocID="{0CE14909-2799-4A4E-971B-EADE04C06039}" presName="imagNode" presStyleLbl="fgImgPlace1" presStyleIdx="2" presStyleCnt="3" custScaleY="117601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53EBFC68-162E-42B0-A219-E715CEC2C6D5}" type="presOf" srcId="{DC76B7C5-EABC-455F-90DA-E7F4B13B8751}" destId="{201101A1-6B9E-4D7E-BC64-835E98C118E4}" srcOrd="0" destOrd="0" presId="urn:microsoft.com/office/officeart/2005/8/layout/pList2"/>
    <dgm:cxn modelId="{73036A60-57C4-472B-AFD0-8897C97202EB}" type="presOf" srcId="{43D3783A-5F88-4811-B12A-B88DFDB0B2A1}" destId="{60FA6E2B-ADE5-48E9-B7EC-FBC4D2BC8A80}" srcOrd="0" destOrd="0" presId="urn:microsoft.com/office/officeart/2005/8/layout/pList2"/>
    <dgm:cxn modelId="{E440F968-68BC-4443-A17C-CA215FE86F67}" type="presOf" srcId="{8027578B-F246-48C1-B07B-509DD32B5259}" destId="{26936011-06B0-4B7D-AC38-8764F11E0090}" srcOrd="0" destOrd="0" presId="urn:microsoft.com/office/officeart/2005/8/layout/pList2"/>
    <dgm:cxn modelId="{57AB79BC-E05D-4AF0-BE5B-AE9816204EF0}" srcId="{43D3783A-5F88-4811-B12A-B88DFDB0B2A1}" destId="{0CE14909-2799-4A4E-971B-EADE04C06039}" srcOrd="2" destOrd="0" parTransId="{8AEAFDD8-E79E-4DF2-AE62-63118F947C6D}" sibTransId="{8277AF3F-A40C-4EDB-B7FB-DED4478AAB2E}"/>
    <dgm:cxn modelId="{41E5D4DD-B434-4B10-B53C-9FB02A38DA10}" type="presOf" srcId="{70304CDD-97DA-42D8-B9A6-7B0D1C47532D}" destId="{7C3A7147-2DBA-43B3-8988-EDB6B73121A2}" srcOrd="0" destOrd="0" presId="urn:microsoft.com/office/officeart/2005/8/layout/pList2"/>
    <dgm:cxn modelId="{953F4472-5D20-40C9-BC72-F3DABA506ABD}" type="presOf" srcId="{C605F773-70CC-48CD-9AF2-DA66345BDE0F}" destId="{449DE1DB-166E-49BB-97E7-E6EC8946BF65}" srcOrd="0" destOrd="0" presId="urn:microsoft.com/office/officeart/2005/8/layout/pList2"/>
    <dgm:cxn modelId="{C95D95E6-FE84-4196-919F-4FDBAEA2E7E1}" srcId="{43D3783A-5F88-4811-B12A-B88DFDB0B2A1}" destId="{C605F773-70CC-48CD-9AF2-DA66345BDE0F}" srcOrd="1" destOrd="0" parTransId="{B4D4C5C5-14E5-4CC2-AB2E-A22BC74CD979}" sibTransId="{DC76B7C5-EABC-455F-90DA-E7F4B13B8751}"/>
    <dgm:cxn modelId="{7DEA03BA-81B2-44E6-8727-6F7379FC80D8}" srcId="{43D3783A-5F88-4811-B12A-B88DFDB0B2A1}" destId="{70304CDD-97DA-42D8-B9A6-7B0D1C47532D}" srcOrd="0" destOrd="0" parTransId="{8B1B9F38-63BC-4079-B84D-E2C79980ACEF}" sibTransId="{8027578B-F246-48C1-B07B-509DD32B5259}"/>
    <dgm:cxn modelId="{1F0BB3A6-8BB8-4E7B-8779-E3B6CDDE6971}" type="presOf" srcId="{0CE14909-2799-4A4E-971B-EADE04C06039}" destId="{2A9046AF-8BA8-4B3A-AAB8-F134F7424DF7}" srcOrd="0" destOrd="0" presId="urn:microsoft.com/office/officeart/2005/8/layout/pList2"/>
    <dgm:cxn modelId="{FF1AF4D0-9617-40E9-A717-B315EBFCD401}" type="presParOf" srcId="{60FA6E2B-ADE5-48E9-B7EC-FBC4D2BC8A80}" destId="{F85C857E-B82E-49AC-9A2B-F5B86FF141C0}" srcOrd="0" destOrd="0" presId="urn:microsoft.com/office/officeart/2005/8/layout/pList2"/>
    <dgm:cxn modelId="{15015291-1C17-4007-9CB2-673D186B39FF}" type="presParOf" srcId="{60FA6E2B-ADE5-48E9-B7EC-FBC4D2BC8A80}" destId="{52D64CA0-80DF-4375-A276-6F7ADF9CBCC7}" srcOrd="1" destOrd="0" presId="urn:microsoft.com/office/officeart/2005/8/layout/pList2"/>
    <dgm:cxn modelId="{E1EBF8EB-1CB4-4D76-B6CE-EC94E0EF66A6}" type="presParOf" srcId="{52D64CA0-80DF-4375-A276-6F7ADF9CBCC7}" destId="{A279C722-2038-451C-B55F-D0830A234E7C}" srcOrd="0" destOrd="0" presId="urn:microsoft.com/office/officeart/2005/8/layout/pList2"/>
    <dgm:cxn modelId="{B5024B0E-81C4-4C44-925C-437748A5AB1B}" type="presParOf" srcId="{A279C722-2038-451C-B55F-D0830A234E7C}" destId="{7C3A7147-2DBA-43B3-8988-EDB6B73121A2}" srcOrd="0" destOrd="0" presId="urn:microsoft.com/office/officeart/2005/8/layout/pList2"/>
    <dgm:cxn modelId="{7FCF7910-E7B9-4D7E-9295-354FE12BFBAF}" type="presParOf" srcId="{A279C722-2038-451C-B55F-D0830A234E7C}" destId="{8CF40CCB-70D1-492A-90A4-ED1F57A06C3E}" srcOrd="1" destOrd="0" presId="urn:microsoft.com/office/officeart/2005/8/layout/pList2"/>
    <dgm:cxn modelId="{4CFC9EB4-ADEA-41EB-88F8-4023AE34F1BA}" type="presParOf" srcId="{A279C722-2038-451C-B55F-D0830A234E7C}" destId="{E00CDC95-B3FF-4AFD-AB63-ED723BC29E5C}" srcOrd="2" destOrd="0" presId="urn:microsoft.com/office/officeart/2005/8/layout/pList2"/>
    <dgm:cxn modelId="{C80FCA08-6050-4E4B-9D82-8BB3F5CE0B9C}" type="presParOf" srcId="{52D64CA0-80DF-4375-A276-6F7ADF9CBCC7}" destId="{26936011-06B0-4B7D-AC38-8764F11E0090}" srcOrd="1" destOrd="0" presId="urn:microsoft.com/office/officeart/2005/8/layout/pList2"/>
    <dgm:cxn modelId="{2E20C262-D73F-4BEB-8135-90DCF3C899EC}" type="presParOf" srcId="{52D64CA0-80DF-4375-A276-6F7ADF9CBCC7}" destId="{C770D0DE-93D1-4B85-8C3C-D1236ACF756F}" srcOrd="2" destOrd="0" presId="urn:microsoft.com/office/officeart/2005/8/layout/pList2"/>
    <dgm:cxn modelId="{6B8AE906-07DC-47A1-BA7E-29ECB43F5631}" type="presParOf" srcId="{C770D0DE-93D1-4B85-8C3C-D1236ACF756F}" destId="{449DE1DB-166E-49BB-97E7-E6EC8946BF65}" srcOrd="0" destOrd="0" presId="urn:microsoft.com/office/officeart/2005/8/layout/pList2"/>
    <dgm:cxn modelId="{A0594C57-A124-4630-B2B0-BFB250C03E8C}" type="presParOf" srcId="{C770D0DE-93D1-4B85-8C3C-D1236ACF756F}" destId="{1E959276-6C99-4F1D-819B-B1C1B5BCBF27}" srcOrd="1" destOrd="0" presId="urn:microsoft.com/office/officeart/2005/8/layout/pList2"/>
    <dgm:cxn modelId="{642FB0A1-EE95-466E-8F50-6670F8483007}" type="presParOf" srcId="{C770D0DE-93D1-4B85-8C3C-D1236ACF756F}" destId="{6882D321-C425-455F-A8BC-1CD81DB72EFD}" srcOrd="2" destOrd="0" presId="urn:microsoft.com/office/officeart/2005/8/layout/pList2"/>
    <dgm:cxn modelId="{C1F5E150-4C74-4748-A23F-CA95F9CF9B42}" type="presParOf" srcId="{52D64CA0-80DF-4375-A276-6F7ADF9CBCC7}" destId="{201101A1-6B9E-4D7E-BC64-835E98C118E4}" srcOrd="3" destOrd="0" presId="urn:microsoft.com/office/officeart/2005/8/layout/pList2"/>
    <dgm:cxn modelId="{ACD1C67A-106B-4F89-AABF-0B5385F0CC62}" type="presParOf" srcId="{52D64CA0-80DF-4375-A276-6F7ADF9CBCC7}" destId="{20EC3B92-0037-43D9-96C9-E49AD46F8B0B}" srcOrd="4" destOrd="0" presId="urn:microsoft.com/office/officeart/2005/8/layout/pList2"/>
    <dgm:cxn modelId="{65E389AD-EB13-413E-A1C5-8DA0866614DB}" type="presParOf" srcId="{20EC3B92-0037-43D9-96C9-E49AD46F8B0B}" destId="{2A9046AF-8BA8-4B3A-AAB8-F134F7424DF7}" srcOrd="0" destOrd="0" presId="urn:microsoft.com/office/officeart/2005/8/layout/pList2"/>
    <dgm:cxn modelId="{9FDCED49-8402-46DC-8AEE-0DB6D46F3AC6}" type="presParOf" srcId="{20EC3B92-0037-43D9-96C9-E49AD46F8B0B}" destId="{ABBF1B56-4CF5-4A35-97D5-BA66800B7959}" srcOrd="1" destOrd="0" presId="urn:microsoft.com/office/officeart/2005/8/layout/pList2"/>
    <dgm:cxn modelId="{BF46FEAB-EB25-47D6-9926-39500DF9869D}" type="presParOf" srcId="{20EC3B92-0037-43D9-96C9-E49AD46F8B0B}" destId="{93BF6823-241C-450E-8202-65332DBD0E1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39935-C4DF-48E2-A16E-CCFA7F5A171B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68275E-58D7-4AE1-9F53-B83F7EEE8C49}">
      <dgm:prSet phldrT="[Текст]"/>
      <dgm:spPr/>
      <dgm:t>
        <a:bodyPr/>
        <a:lstStyle/>
        <a:p>
          <a:r>
            <a:rPr lang="ru-RU" dirty="0" smtClean="0"/>
            <a:t>2. Наличие сознания</a:t>
          </a:r>
          <a:endParaRPr lang="ru-RU" dirty="0"/>
        </a:p>
      </dgm:t>
    </dgm:pt>
    <dgm:pt modelId="{CDFD5BC3-45B9-4A66-AC78-234142167B01}" type="parTrans" cxnId="{8A2BAEE4-9891-4C84-A33F-A408DCA9C0CE}">
      <dgm:prSet/>
      <dgm:spPr/>
      <dgm:t>
        <a:bodyPr/>
        <a:lstStyle/>
        <a:p>
          <a:endParaRPr lang="ru-RU"/>
        </a:p>
      </dgm:t>
    </dgm:pt>
    <dgm:pt modelId="{03213CC1-0A05-45A3-8F0B-048BF3499A2F}" type="sibTrans" cxnId="{8A2BAEE4-9891-4C84-A33F-A408DCA9C0CE}">
      <dgm:prSet/>
      <dgm:spPr/>
      <dgm:t>
        <a:bodyPr/>
        <a:lstStyle/>
        <a:p>
          <a:endParaRPr lang="ru-RU"/>
        </a:p>
      </dgm:t>
    </dgm:pt>
    <dgm:pt modelId="{90AA63D2-9C78-465F-8D51-01725EE6AA18}">
      <dgm:prSet phldrT="[Текст]"/>
      <dgm:spPr/>
      <dgm:t>
        <a:bodyPr/>
        <a:lstStyle/>
        <a:p>
          <a:r>
            <a:rPr lang="ru-RU" dirty="0" smtClean="0"/>
            <a:t>3. Проходимость дыхательных путей</a:t>
          </a:r>
          <a:endParaRPr lang="ru-RU" dirty="0"/>
        </a:p>
      </dgm:t>
    </dgm:pt>
    <dgm:pt modelId="{0A317C79-ABEC-4B4C-BDE1-96D67E42AB62}" type="parTrans" cxnId="{D1D0EF89-E9C4-44C1-9BD5-44BB1B811646}">
      <dgm:prSet/>
      <dgm:spPr/>
      <dgm:t>
        <a:bodyPr/>
        <a:lstStyle/>
        <a:p>
          <a:endParaRPr lang="ru-RU"/>
        </a:p>
      </dgm:t>
    </dgm:pt>
    <dgm:pt modelId="{703A9220-6EF5-4825-8637-B9AD7D990B4E}" type="sibTrans" cxnId="{D1D0EF89-E9C4-44C1-9BD5-44BB1B811646}">
      <dgm:prSet/>
      <dgm:spPr/>
      <dgm:t>
        <a:bodyPr/>
        <a:lstStyle/>
        <a:p>
          <a:endParaRPr lang="ru-RU"/>
        </a:p>
      </dgm:t>
    </dgm:pt>
    <dgm:pt modelId="{FDA9F1F0-35DC-42D5-81E2-2B341DD5851B}">
      <dgm:prSet phldrT="[Текст]"/>
      <dgm:spPr/>
      <dgm:t>
        <a:bodyPr/>
        <a:lstStyle/>
        <a:p>
          <a:r>
            <a:rPr lang="ru-RU" dirty="0" smtClean="0"/>
            <a:t>4. НЕТ</a:t>
          </a:r>
        </a:p>
        <a:p>
          <a:r>
            <a:rPr lang="ru-RU" dirty="0" smtClean="0"/>
            <a:t>Скорая помощь 103, 112</a:t>
          </a:r>
          <a:endParaRPr lang="ru-RU" dirty="0"/>
        </a:p>
      </dgm:t>
    </dgm:pt>
    <dgm:pt modelId="{0A25209F-FA4A-40FC-92E3-F3B39A2FC32A}" type="parTrans" cxnId="{4371D571-3F05-407E-A10B-08AF62FF68D6}">
      <dgm:prSet/>
      <dgm:spPr/>
      <dgm:t>
        <a:bodyPr/>
        <a:lstStyle/>
        <a:p>
          <a:endParaRPr lang="ru-RU"/>
        </a:p>
      </dgm:t>
    </dgm:pt>
    <dgm:pt modelId="{EF9BE678-081A-48C6-A405-E814E5DDBE74}" type="sibTrans" cxnId="{4371D571-3F05-407E-A10B-08AF62FF68D6}">
      <dgm:prSet/>
      <dgm:spPr/>
      <dgm:t>
        <a:bodyPr/>
        <a:lstStyle/>
        <a:p>
          <a:endParaRPr lang="ru-RU"/>
        </a:p>
      </dgm:t>
    </dgm:pt>
    <dgm:pt modelId="{A7343A5C-B20D-4197-8F28-33E432D9AB03}">
      <dgm:prSet phldrT="[Текст]"/>
      <dgm:spPr/>
      <dgm:t>
        <a:bodyPr/>
        <a:lstStyle/>
        <a:p>
          <a:r>
            <a:rPr lang="ru-RU" dirty="0" smtClean="0"/>
            <a:t>4. ДА</a:t>
          </a:r>
        </a:p>
        <a:p>
          <a:r>
            <a:rPr lang="ru-RU" dirty="0" smtClean="0"/>
            <a:t>Поддержание проходимости и дыхания</a:t>
          </a:r>
          <a:endParaRPr lang="ru-RU" dirty="0"/>
        </a:p>
      </dgm:t>
    </dgm:pt>
    <dgm:pt modelId="{1D920C0B-9B00-44E6-9D93-9F9F51494430}" type="parTrans" cxnId="{4850CF91-D843-4190-99C7-970A14BE2145}">
      <dgm:prSet/>
      <dgm:spPr/>
      <dgm:t>
        <a:bodyPr/>
        <a:lstStyle/>
        <a:p>
          <a:endParaRPr lang="ru-RU"/>
        </a:p>
      </dgm:t>
    </dgm:pt>
    <dgm:pt modelId="{CEB5F722-ADA4-4C3E-B601-EBA9A01D489F}" type="sibTrans" cxnId="{4850CF91-D843-4190-99C7-970A14BE2145}">
      <dgm:prSet/>
      <dgm:spPr/>
      <dgm:t>
        <a:bodyPr/>
        <a:lstStyle/>
        <a:p>
          <a:endParaRPr lang="ru-RU"/>
        </a:p>
      </dgm:t>
    </dgm:pt>
    <dgm:pt modelId="{F1F5EA13-4E68-4721-BAC1-0BB6360B0783}">
      <dgm:prSet phldrT="[Текст]"/>
      <dgm:spPr/>
      <dgm:t>
        <a:bodyPr/>
        <a:lstStyle/>
        <a:p>
          <a:r>
            <a:rPr lang="ru-RU" dirty="0" smtClean="0"/>
            <a:t>5. Наличие наружного кровотечения</a:t>
          </a:r>
          <a:endParaRPr lang="ru-RU" dirty="0"/>
        </a:p>
      </dgm:t>
    </dgm:pt>
    <dgm:pt modelId="{5B6FB06E-7508-488D-A2FE-952375B61F13}" type="parTrans" cxnId="{77858208-3C1A-4399-94A5-1283C63B2412}">
      <dgm:prSet/>
      <dgm:spPr/>
      <dgm:t>
        <a:bodyPr/>
        <a:lstStyle/>
        <a:p>
          <a:endParaRPr lang="ru-RU"/>
        </a:p>
      </dgm:t>
    </dgm:pt>
    <dgm:pt modelId="{9D459238-5D1C-4025-8D0B-04840741F6C8}" type="sibTrans" cxnId="{77858208-3C1A-4399-94A5-1283C63B2412}">
      <dgm:prSet/>
      <dgm:spPr/>
      <dgm:t>
        <a:bodyPr/>
        <a:lstStyle/>
        <a:p>
          <a:endParaRPr lang="ru-RU"/>
        </a:p>
      </dgm:t>
    </dgm:pt>
    <dgm:pt modelId="{DC99545A-F045-4AC7-9367-CB0E088697F4}">
      <dgm:prSet phldrT="[Текст]"/>
      <dgm:spPr/>
      <dgm:t>
        <a:bodyPr/>
        <a:lstStyle/>
        <a:p>
          <a:r>
            <a:rPr lang="ru-RU" dirty="0" smtClean="0"/>
            <a:t>8. Контроль за состоянием , передача СМП</a:t>
          </a:r>
          <a:endParaRPr lang="ru-RU" dirty="0"/>
        </a:p>
      </dgm:t>
    </dgm:pt>
    <dgm:pt modelId="{B0DDBCB2-4329-4757-8C3B-9D8370FF7CB5}" type="parTrans" cxnId="{D3908601-C486-4766-AC55-6DB11A53F548}">
      <dgm:prSet/>
      <dgm:spPr/>
      <dgm:t>
        <a:bodyPr/>
        <a:lstStyle/>
        <a:p>
          <a:endParaRPr lang="ru-RU"/>
        </a:p>
      </dgm:t>
    </dgm:pt>
    <dgm:pt modelId="{120031DC-93F0-43FB-8E26-DC8D3E56D163}" type="sibTrans" cxnId="{D3908601-C486-4766-AC55-6DB11A53F548}">
      <dgm:prSet/>
      <dgm:spPr/>
      <dgm:t>
        <a:bodyPr/>
        <a:lstStyle/>
        <a:p>
          <a:endParaRPr lang="ru-RU"/>
        </a:p>
      </dgm:t>
    </dgm:pt>
    <dgm:pt modelId="{4DE15DC0-4876-4BFB-8CE0-DE7DA2A7A2DA}">
      <dgm:prSet phldrT="[Текст]"/>
      <dgm:spPr/>
      <dgm:t>
        <a:bodyPr/>
        <a:lstStyle/>
        <a:p>
          <a:r>
            <a:rPr lang="ru-RU" dirty="0" smtClean="0"/>
            <a:t>7. Придание оптимального положения</a:t>
          </a:r>
          <a:endParaRPr lang="ru-RU" dirty="0"/>
        </a:p>
      </dgm:t>
    </dgm:pt>
    <dgm:pt modelId="{2BA6A555-6D94-436F-B8B2-EE9B96116414}" type="parTrans" cxnId="{51AE2F8E-FCDA-44A3-860D-041179F32E61}">
      <dgm:prSet/>
      <dgm:spPr/>
      <dgm:t>
        <a:bodyPr/>
        <a:lstStyle/>
        <a:p>
          <a:endParaRPr lang="ru-RU"/>
        </a:p>
      </dgm:t>
    </dgm:pt>
    <dgm:pt modelId="{C046E608-A32D-47E3-B03E-B4E4FC62A3A2}" type="sibTrans" cxnId="{51AE2F8E-FCDA-44A3-860D-041179F32E61}">
      <dgm:prSet/>
      <dgm:spPr/>
      <dgm:t>
        <a:bodyPr/>
        <a:lstStyle/>
        <a:p>
          <a:endParaRPr lang="ru-RU"/>
        </a:p>
      </dgm:t>
    </dgm:pt>
    <dgm:pt modelId="{E50E4BD1-4EF4-49BF-8850-70FD96078DDA}">
      <dgm:prSet phldrT="[Текст]"/>
      <dgm:spPr/>
      <dgm:t>
        <a:bodyPr/>
        <a:lstStyle/>
        <a:p>
          <a:r>
            <a:rPr lang="ru-RU" dirty="0" smtClean="0"/>
            <a:t>6. Повреждения и травмы</a:t>
          </a:r>
          <a:endParaRPr lang="ru-RU" dirty="0"/>
        </a:p>
      </dgm:t>
    </dgm:pt>
    <dgm:pt modelId="{CC422BB6-656B-4418-B323-39FC38E75187}" type="parTrans" cxnId="{42019D7E-60D2-4340-A26B-2DAB9E3280D3}">
      <dgm:prSet/>
      <dgm:spPr/>
      <dgm:t>
        <a:bodyPr/>
        <a:lstStyle/>
        <a:p>
          <a:endParaRPr lang="ru-RU"/>
        </a:p>
      </dgm:t>
    </dgm:pt>
    <dgm:pt modelId="{B86D08A9-48E6-4603-AFAD-EC68205B2A4E}" type="sibTrans" cxnId="{42019D7E-60D2-4340-A26B-2DAB9E3280D3}">
      <dgm:prSet/>
      <dgm:spPr/>
      <dgm:t>
        <a:bodyPr/>
        <a:lstStyle/>
        <a:p>
          <a:endParaRPr lang="ru-RU"/>
        </a:p>
      </dgm:t>
    </dgm:pt>
    <dgm:pt modelId="{8CE99C9B-4EF1-4320-AE30-8CC7FF66A4C6}">
      <dgm:prSet phldrT="[Текст]"/>
      <dgm:spPr/>
      <dgm:t>
        <a:bodyPr/>
        <a:lstStyle/>
        <a:p>
          <a:r>
            <a:rPr lang="ru-RU" dirty="0" smtClean="0"/>
            <a:t> 1. Оценка обстановки, устранение угроз</a:t>
          </a:r>
          <a:endParaRPr lang="ru-RU" dirty="0"/>
        </a:p>
      </dgm:t>
    </dgm:pt>
    <dgm:pt modelId="{B8143DF0-E28A-40DB-A211-4376EB24F3A4}" type="sibTrans" cxnId="{0F83D018-F804-4CF7-A9A9-485FBA277EBA}">
      <dgm:prSet/>
      <dgm:spPr/>
      <dgm:t>
        <a:bodyPr/>
        <a:lstStyle/>
        <a:p>
          <a:endParaRPr lang="ru-RU"/>
        </a:p>
      </dgm:t>
    </dgm:pt>
    <dgm:pt modelId="{D5BEC8C0-08C5-40B9-A457-FC76106A9325}" type="parTrans" cxnId="{0F83D018-F804-4CF7-A9A9-485FBA277EBA}">
      <dgm:prSet/>
      <dgm:spPr/>
      <dgm:t>
        <a:bodyPr/>
        <a:lstStyle/>
        <a:p>
          <a:endParaRPr lang="ru-RU"/>
        </a:p>
      </dgm:t>
    </dgm:pt>
    <dgm:pt modelId="{D2E4562B-DA2B-4BA3-8C69-205E05C9171D}" type="pres">
      <dgm:prSet presAssocID="{28E39935-C4DF-48E2-A16E-CCFA7F5A17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64A6C8-919D-4173-95CF-49A37D47A821}" type="pres">
      <dgm:prSet presAssocID="{8CE99C9B-4EF1-4320-AE30-8CC7FF66A4C6}" presName="node" presStyleLbl="node1" presStyleIdx="0" presStyleCnt="9" custLinFactNeighborX="-2726" custLinFactNeighborY="-58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CD1B1-EB92-4071-B104-A584EA9E85E2}" type="pres">
      <dgm:prSet presAssocID="{B8143DF0-E28A-40DB-A211-4376EB24F3A4}" presName="sibTrans" presStyleCnt="0"/>
      <dgm:spPr/>
    </dgm:pt>
    <dgm:pt modelId="{49DB5A80-CA6B-4C28-BD05-E9C61DA74F31}" type="pres">
      <dgm:prSet presAssocID="{FD68275E-58D7-4AE1-9F53-B83F7EEE8C49}" presName="node" presStyleLbl="node1" presStyleIdx="1" presStyleCnt="9" custLinFactNeighborX="-1317" custLinFactNeighborY="-52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349C1-AFEF-4B69-9886-2A00A99988FE}" type="pres">
      <dgm:prSet presAssocID="{03213CC1-0A05-45A3-8F0B-048BF3499A2F}" presName="sibTrans" presStyleCnt="0"/>
      <dgm:spPr/>
    </dgm:pt>
    <dgm:pt modelId="{6E7E2346-54DE-4862-BBBA-BFDF995D4BD4}" type="pres">
      <dgm:prSet presAssocID="{90AA63D2-9C78-465F-8D51-01725EE6AA18}" presName="node" presStyleLbl="node1" presStyleIdx="2" presStyleCnt="9" custLinFactNeighborX="-3091" custLinFactNeighborY="-52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69339-B866-4DA7-80EC-13B2824EC798}" type="pres">
      <dgm:prSet presAssocID="{703A9220-6EF5-4825-8637-B9AD7D990B4E}" presName="sibTrans" presStyleCnt="0"/>
      <dgm:spPr/>
    </dgm:pt>
    <dgm:pt modelId="{7123EB16-39E8-40ED-9B61-677DCE7456E1}" type="pres">
      <dgm:prSet presAssocID="{FDA9F1F0-35DC-42D5-81E2-2B341DD5851B}" presName="node" presStyleLbl="node1" presStyleIdx="3" presStyleCnt="9" custLinFactX="10153" custLinFactNeighborX="100000" custLinFactNeighborY="-1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A2037-74EC-445D-BCB6-45F45571719D}" type="pres">
      <dgm:prSet presAssocID="{EF9BE678-081A-48C6-A405-E814E5DDBE74}" presName="sibTrans" presStyleCnt="0"/>
      <dgm:spPr/>
    </dgm:pt>
    <dgm:pt modelId="{503CBD8C-E7D3-424B-A8F8-CBE0D8CB73C2}" type="pres">
      <dgm:prSet presAssocID="{A7343A5C-B20D-4197-8F28-33E432D9AB03}" presName="node" presStyleLbl="node1" presStyleIdx="4" presStyleCnt="9" custLinFactX="8935" custLinFactNeighborX="100000" custLinFactNeighborY="-1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5E7A0-A066-4475-B0DD-25002EA6F9E9}" type="pres">
      <dgm:prSet presAssocID="{CEB5F722-ADA4-4C3E-B601-EBA9A01D489F}" presName="sibTrans" presStyleCnt="0"/>
      <dgm:spPr/>
    </dgm:pt>
    <dgm:pt modelId="{1C2A337D-1EFB-4144-9EFC-469285CA94FA}" type="pres">
      <dgm:prSet presAssocID="{F1F5EA13-4E68-4721-BAC1-0BB6360B0783}" presName="node" presStyleLbl="node1" presStyleIdx="5" presStyleCnt="9" custLinFactY="13907" custLinFactNeighborX="22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061FC-4016-468F-87BA-7DE16E40E12F}" type="pres">
      <dgm:prSet presAssocID="{9D459238-5D1C-4025-8D0B-04840741F6C8}" presName="sibTrans" presStyleCnt="0"/>
      <dgm:spPr/>
    </dgm:pt>
    <dgm:pt modelId="{DB76204D-9CE4-4DF4-8222-C7E71A03884E}" type="pres">
      <dgm:prSet presAssocID="{DC99545A-F045-4AC7-9367-CB0E088697F4}" presName="node" presStyleLbl="node1" presStyleIdx="6" presStyleCnt="9" custLinFactY="-18134" custLinFactNeighborX="-522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C3ADE-DBE1-4E1D-83AE-21158D8E82BE}" type="pres">
      <dgm:prSet presAssocID="{120031DC-93F0-43FB-8E26-DC8D3E56D163}" presName="sibTrans" presStyleCnt="0"/>
      <dgm:spPr/>
    </dgm:pt>
    <dgm:pt modelId="{DB284E9F-0DCF-43D1-820E-02411D6865D2}" type="pres">
      <dgm:prSet presAssocID="{4DE15DC0-4876-4BFB-8CE0-DE7DA2A7A2DA}" presName="node" presStyleLbl="node1" presStyleIdx="7" presStyleCnt="9" custLinFactX="-15222" custLinFactNeighborX="-100000" custLinFactNeighborY="-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42401-C430-4EB6-9C65-B40983769C02}" type="pres">
      <dgm:prSet presAssocID="{C046E608-A32D-47E3-B03E-B4E4FC62A3A2}" presName="sibTrans" presStyleCnt="0"/>
      <dgm:spPr/>
    </dgm:pt>
    <dgm:pt modelId="{3D9B2648-2496-4A87-B789-D102A63F2F33}" type="pres">
      <dgm:prSet presAssocID="{E50E4BD1-4EF4-49BF-8850-70FD96078DDA}" presName="node" presStyleLbl="node1" presStyleIdx="8" presStyleCnt="9" custLinFactX="-7658" custLinFactNeighborX="-100000" custLinFactNeighborY="-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928B0A-CF64-43E9-8451-7EF5A60AC044}" type="presOf" srcId="{8CE99C9B-4EF1-4320-AE30-8CC7FF66A4C6}" destId="{6B64A6C8-919D-4173-95CF-49A37D47A821}" srcOrd="0" destOrd="0" presId="urn:microsoft.com/office/officeart/2005/8/layout/default"/>
    <dgm:cxn modelId="{CFC75DE6-A06B-4629-9D1F-AB9E7C14ACD5}" type="presOf" srcId="{FDA9F1F0-35DC-42D5-81E2-2B341DD5851B}" destId="{7123EB16-39E8-40ED-9B61-677DCE7456E1}" srcOrd="0" destOrd="0" presId="urn:microsoft.com/office/officeart/2005/8/layout/default"/>
    <dgm:cxn modelId="{E012F3EA-BB65-40DA-AC86-B3C5ADA75382}" type="presOf" srcId="{28E39935-C4DF-48E2-A16E-CCFA7F5A171B}" destId="{D2E4562B-DA2B-4BA3-8C69-205E05C9171D}" srcOrd="0" destOrd="0" presId="urn:microsoft.com/office/officeart/2005/8/layout/default"/>
    <dgm:cxn modelId="{51AE2F8E-FCDA-44A3-860D-041179F32E61}" srcId="{28E39935-C4DF-48E2-A16E-CCFA7F5A171B}" destId="{4DE15DC0-4876-4BFB-8CE0-DE7DA2A7A2DA}" srcOrd="7" destOrd="0" parTransId="{2BA6A555-6D94-436F-B8B2-EE9B96116414}" sibTransId="{C046E608-A32D-47E3-B03E-B4E4FC62A3A2}"/>
    <dgm:cxn modelId="{360AE226-7BFF-444B-8AD7-837CCEF1506F}" type="presOf" srcId="{E50E4BD1-4EF4-49BF-8850-70FD96078DDA}" destId="{3D9B2648-2496-4A87-B789-D102A63F2F33}" srcOrd="0" destOrd="0" presId="urn:microsoft.com/office/officeart/2005/8/layout/default"/>
    <dgm:cxn modelId="{0F83D018-F804-4CF7-A9A9-485FBA277EBA}" srcId="{28E39935-C4DF-48E2-A16E-CCFA7F5A171B}" destId="{8CE99C9B-4EF1-4320-AE30-8CC7FF66A4C6}" srcOrd="0" destOrd="0" parTransId="{D5BEC8C0-08C5-40B9-A457-FC76106A9325}" sibTransId="{B8143DF0-E28A-40DB-A211-4376EB24F3A4}"/>
    <dgm:cxn modelId="{77858208-3C1A-4399-94A5-1283C63B2412}" srcId="{28E39935-C4DF-48E2-A16E-CCFA7F5A171B}" destId="{F1F5EA13-4E68-4721-BAC1-0BB6360B0783}" srcOrd="5" destOrd="0" parTransId="{5B6FB06E-7508-488D-A2FE-952375B61F13}" sibTransId="{9D459238-5D1C-4025-8D0B-04840741F6C8}"/>
    <dgm:cxn modelId="{42019D7E-60D2-4340-A26B-2DAB9E3280D3}" srcId="{28E39935-C4DF-48E2-A16E-CCFA7F5A171B}" destId="{E50E4BD1-4EF4-49BF-8850-70FD96078DDA}" srcOrd="8" destOrd="0" parTransId="{CC422BB6-656B-4418-B323-39FC38E75187}" sibTransId="{B86D08A9-48E6-4603-AFAD-EC68205B2A4E}"/>
    <dgm:cxn modelId="{DB07406E-9FB1-457B-BB95-D76BFF5520FE}" type="presOf" srcId="{F1F5EA13-4E68-4721-BAC1-0BB6360B0783}" destId="{1C2A337D-1EFB-4144-9EFC-469285CA94FA}" srcOrd="0" destOrd="0" presId="urn:microsoft.com/office/officeart/2005/8/layout/default"/>
    <dgm:cxn modelId="{8A2BAEE4-9891-4C84-A33F-A408DCA9C0CE}" srcId="{28E39935-C4DF-48E2-A16E-CCFA7F5A171B}" destId="{FD68275E-58D7-4AE1-9F53-B83F7EEE8C49}" srcOrd="1" destOrd="0" parTransId="{CDFD5BC3-45B9-4A66-AC78-234142167B01}" sibTransId="{03213CC1-0A05-45A3-8F0B-048BF3499A2F}"/>
    <dgm:cxn modelId="{D1D0EF89-E9C4-44C1-9BD5-44BB1B811646}" srcId="{28E39935-C4DF-48E2-A16E-CCFA7F5A171B}" destId="{90AA63D2-9C78-465F-8D51-01725EE6AA18}" srcOrd="2" destOrd="0" parTransId="{0A317C79-ABEC-4B4C-BDE1-96D67E42AB62}" sibTransId="{703A9220-6EF5-4825-8637-B9AD7D990B4E}"/>
    <dgm:cxn modelId="{E2F50B0D-463A-41EE-BDAB-097598DAD9E9}" type="presOf" srcId="{DC99545A-F045-4AC7-9367-CB0E088697F4}" destId="{DB76204D-9CE4-4DF4-8222-C7E71A03884E}" srcOrd="0" destOrd="0" presId="urn:microsoft.com/office/officeart/2005/8/layout/default"/>
    <dgm:cxn modelId="{EFDC4172-8E55-4416-B3C1-ADBBFE6A82A9}" type="presOf" srcId="{FD68275E-58D7-4AE1-9F53-B83F7EEE8C49}" destId="{49DB5A80-CA6B-4C28-BD05-E9C61DA74F31}" srcOrd="0" destOrd="0" presId="urn:microsoft.com/office/officeart/2005/8/layout/default"/>
    <dgm:cxn modelId="{CEC0A0EF-1822-4CFC-8FC8-EE98BD469009}" type="presOf" srcId="{4DE15DC0-4876-4BFB-8CE0-DE7DA2A7A2DA}" destId="{DB284E9F-0DCF-43D1-820E-02411D6865D2}" srcOrd="0" destOrd="0" presId="urn:microsoft.com/office/officeart/2005/8/layout/default"/>
    <dgm:cxn modelId="{D0434BF4-6050-4388-B271-DCD2CD36C7CE}" type="presOf" srcId="{A7343A5C-B20D-4197-8F28-33E432D9AB03}" destId="{503CBD8C-E7D3-424B-A8F8-CBE0D8CB73C2}" srcOrd="0" destOrd="0" presId="urn:microsoft.com/office/officeart/2005/8/layout/default"/>
    <dgm:cxn modelId="{4371D571-3F05-407E-A10B-08AF62FF68D6}" srcId="{28E39935-C4DF-48E2-A16E-CCFA7F5A171B}" destId="{FDA9F1F0-35DC-42D5-81E2-2B341DD5851B}" srcOrd="3" destOrd="0" parTransId="{0A25209F-FA4A-40FC-92E3-F3B39A2FC32A}" sibTransId="{EF9BE678-081A-48C6-A405-E814E5DDBE74}"/>
    <dgm:cxn modelId="{4850CF91-D843-4190-99C7-970A14BE2145}" srcId="{28E39935-C4DF-48E2-A16E-CCFA7F5A171B}" destId="{A7343A5C-B20D-4197-8F28-33E432D9AB03}" srcOrd="4" destOrd="0" parTransId="{1D920C0B-9B00-44E6-9D93-9F9F51494430}" sibTransId="{CEB5F722-ADA4-4C3E-B601-EBA9A01D489F}"/>
    <dgm:cxn modelId="{65404D3A-66EC-4C99-A952-EE56D057E14A}" type="presOf" srcId="{90AA63D2-9C78-465F-8D51-01725EE6AA18}" destId="{6E7E2346-54DE-4862-BBBA-BFDF995D4BD4}" srcOrd="0" destOrd="0" presId="urn:microsoft.com/office/officeart/2005/8/layout/default"/>
    <dgm:cxn modelId="{D3908601-C486-4766-AC55-6DB11A53F548}" srcId="{28E39935-C4DF-48E2-A16E-CCFA7F5A171B}" destId="{DC99545A-F045-4AC7-9367-CB0E088697F4}" srcOrd="6" destOrd="0" parTransId="{B0DDBCB2-4329-4757-8C3B-9D8370FF7CB5}" sibTransId="{120031DC-93F0-43FB-8E26-DC8D3E56D163}"/>
    <dgm:cxn modelId="{E4ECFA8E-5184-4D8E-8E95-B60DC37AF0A1}" type="presParOf" srcId="{D2E4562B-DA2B-4BA3-8C69-205E05C9171D}" destId="{6B64A6C8-919D-4173-95CF-49A37D47A821}" srcOrd="0" destOrd="0" presId="urn:microsoft.com/office/officeart/2005/8/layout/default"/>
    <dgm:cxn modelId="{72F1E5F8-A1C8-452A-9523-222F3EB5C6A9}" type="presParOf" srcId="{D2E4562B-DA2B-4BA3-8C69-205E05C9171D}" destId="{840CD1B1-EB92-4071-B104-A584EA9E85E2}" srcOrd="1" destOrd="0" presId="urn:microsoft.com/office/officeart/2005/8/layout/default"/>
    <dgm:cxn modelId="{664C5509-DC0A-4FED-909E-7BA056DD5F9D}" type="presParOf" srcId="{D2E4562B-DA2B-4BA3-8C69-205E05C9171D}" destId="{49DB5A80-CA6B-4C28-BD05-E9C61DA74F31}" srcOrd="2" destOrd="0" presId="urn:microsoft.com/office/officeart/2005/8/layout/default"/>
    <dgm:cxn modelId="{291A20CB-1EE5-4A33-89CE-8E8AE0A92633}" type="presParOf" srcId="{D2E4562B-DA2B-4BA3-8C69-205E05C9171D}" destId="{EBC349C1-AFEF-4B69-9886-2A00A99988FE}" srcOrd="3" destOrd="0" presId="urn:microsoft.com/office/officeart/2005/8/layout/default"/>
    <dgm:cxn modelId="{912B131B-326C-4681-8CA6-7EFB812CF2F5}" type="presParOf" srcId="{D2E4562B-DA2B-4BA3-8C69-205E05C9171D}" destId="{6E7E2346-54DE-4862-BBBA-BFDF995D4BD4}" srcOrd="4" destOrd="0" presId="urn:microsoft.com/office/officeart/2005/8/layout/default"/>
    <dgm:cxn modelId="{20AC4F2B-FC88-4510-A454-7AB2D9F508C5}" type="presParOf" srcId="{D2E4562B-DA2B-4BA3-8C69-205E05C9171D}" destId="{F1469339-B866-4DA7-80EC-13B2824EC798}" srcOrd="5" destOrd="0" presId="urn:microsoft.com/office/officeart/2005/8/layout/default"/>
    <dgm:cxn modelId="{6348B45E-1718-49CB-86A7-2E4F5D07D984}" type="presParOf" srcId="{D2E4562B-DA2B-4BA3-8C69-205E05C9171D}" destId="{7123EB16-39E8-40ED-9B61-677DCE7456E1}" srcOrd="6" destOrd="0" presId="urn:microsoft.com/office/officeart/2005/8/layout/default"/>
    <dgm:cxn modelId="{7B492CAF-55DE-468B-9584-5D1EC07773D1}" type="presParOf" srcId="{D2E4562B-DA2B-4BA3-8C69-205E05C9171D}" destId="{9DDA2037-74EC-445D-BCB6-45F45571719D}" srcOrd="7" destOrd="0" presId="urn:microsoft.com/office/officeart/2005/8/layout/default"/>
    <dgm:cxn modelId="{93B15841-7961-4177-A589-923FEB19C422}" type="presParOf" srcId="{D2E4562B-DA2B-4BA3-8C69-205E05C9171D}" destId="{503CBD8C-E7D3-424B-A8F8-CBE0D8CB73C2}" srcOrd="8" destOrd="0" presId="urn:microsoft.com/office/officeart/2005/8/layout/default"/>
    <dgm:cxn modelId="{1DAEF4C6-F5E8-466E-A715-4A3D1BB3B7EA}" type="presParOf" srcId="{D2E4562B-DA2B-4BA3-8C69-205E05C9171D}" destId="{33C5E7A0-A066-4475-B0DD-25002EA6F9E9}" srcOrd="9" destOrd="0" presId="urn:microsoft.com/office/officeart/2005/8/layout/default"/>
    <dgm:cxn modelId="{F3682C9C-1CDA-44D1-840E-3547C4158E65}" type="presParOf" srcId="{D2E4562B-DA2B-4BA3-8C69-205E05C9171D}" destId="{1C2A337D-1EFB-4144-9EFC-469285CA94FA}" srcOrd="10" destOrd="0" presId="urn:microsoft.com/office/officeart/2005/8/layout/default"/>
    <dgm:cxn modelId="{EDB2EB0A-C475-4DBC-8EF7-1C6A61AA3A26}" type="presParOf" srcId="{D2E4562B-DA2B-4BA3-8C69-205E05C9171D}" destId="{B80061FC-4016-468F-87BA-7DE16E40E12F}" srcOrd="11" destOrd="0" presId="urn:microsoft.com/office/officeart/2005/8/layout/default"/>
    <dgm:cxn modelId="{A5A57CA7-D472-4A08-A7B9-CE318C202572}" type="presParOf" srcId="{D2E4562B-DA2B-4BA3-8C69-205E05C9171D}" destId="{DB76204D-9CE4-4DF4-8222-C7E71A03884E}" srcOrd="12" destOrd="0" presId="urn:microsoft.com/office/officeart/2005/8/layout/default"/>
    <dgm:cxn modelId="{43F16B39-E04C-48EC-8BEE-48FC987EE6DB}" type="presParOf" srcId="{D2E4562B-DA2B-4BA3-8C69-205E05C9171D}" destId="{E92C3ADE-DBE1-4E1D-83AE-21158D8E82BE}" srcOrd="13" destOrd="0" presId="urn:microsoft.com/office/officeart/2005/8/layout/default"/>
    <dgm:cxn modelId="{C2D2D451-C7A4-4420-AAD5-60700138250B}" type="presParOf" srcId="{D2E4562B-DA2B-4BA3-8C69-205E05C9171D}" destId="{DB284E9F-0DCF-43D1-820E-02411D6865D2}" srcOrd="14" destOrd="0" presId="urn:microsoft.com/office/officeart/2005/8/layout/default"/>
    <dgm:cxn modelId="{D4E42F68-D6B6-4A33-A69F-7CD0CA37C806}" type="presParOf" srcId="{D2E4562B-DA2B-4BA3-8C69-205E05C9171D}" destId="{39342401-C430-4EB6-9C65-B40983769C02}" srcOrd="15" destOrd="0" presId="urn:microsoft.com/office/officeart/2005/8/layout/default"/>
    <dgm:cxn modelId="{286009A2-88BA-48F0-84C9-7D8DD25BAFCB}" type="presParOf" srcId="{D2E4562B-DA2B-4BA3-8C69-205E05C9171D}" destId="{3D9B2648-2496-4A87-B789-D102A63F2F3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C857E-B82E-49AC-9A2B-F5B86FF141C0}">
      <dsp:nvSpPr>
        <dsp:cNvPr id="0" name=""/>
        <dsp:cNvSpPr/>
      </dsp:nvSpPr>
      <dsp:spPr>
        <a:xfrm>
          <a:off x="0" y="0"/>
          <a:ext cx="9144000" cy="15637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CDC95-B3FF-4AFD-AB63-ED723BC29E5C}">
      <dsp:nvSpPr>
        <dsp:cNvPr id="0" name=""/>
        <dsp:cNvSpPr/>
      </dsp:nvSpPr>
      <dsp:spPr>
        <a:xfrm>
          <a:off x="274319" y="208502"/>
          <a:ext cx="2686050" cy="11467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A7147-2DBA-43B3-8988-EDB6B73121A2}">
      <dsp:nvSpPr>
        <dsp:cNvPr id="0" name=""/>
        <dsp:cNvSpPr/>
      </dsp:nvSpPr>
      <dsp:spPr>
        <a:xfrm rot="10800000">
          <a:off x="274319" y="1563767"/>
          <a:ext cx="2686050" cy="19112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Осмотр места</a:t>
          </a:r>
          <a:endParaRPr lang="ru-RU" sz="4000" kern="1200" dirty="0"/>
        </a:p>
      </dsp:txBody>
      <dsp:txXfrm rot="10800000">
        <a:off x="333097" y="1563767"/>
        <a:ext cx="2568494" cy="1852492"/>
      </dsp:txXfrm>
    </dsp:sp>
    <dsp:sp modelId="{6882D321-C425-455F-A8BC-1CD81DB72EFD}">
      <dsp:nvSpPr>
        <dsp:cNvPr id="0" name=""/>
        <dsp:cNvSpPr/>
      </dsp:nvSpPr>
      <dsp:spPr>
        <a:xfrm>
          <a:off x="3228974" y="208502"/>
          <a:ext cx="2686050" cy="11467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DE1DB-166E-49BB-97E7-E6EC8946BF65}">
      <dsp:nvSpPr>
        <dsp:cNvPr id="0" name=""/>
        <dsp:cNvSpPr/>
      </dsp:nvSpPr>
      <dsp:spPr>
        <a:xfrm rot="10800000">
          <a:off x="3228974" y="1563767"/>
          <a:ext cx="2686050" cy="19112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Осмотр ребенка</a:t>
          </a:r>
          <a:endParaRPr lang="ru-RU" sz="4000" kern="1200" dirty="0"/>
        </a:p>
      </dsp:txBody>
      <dsp:txXfrm rot="10800000">
        <a:off x="3287752" y="1563767"/>
        <a:ext cx="2568494" cy="1852492"/>
      </dsp:txXfrm>
    </dsp:sp>
    <dsp:sp modelId="{93BF6823-241C-450E-8202-65332DBD0E15}">
      <dsp:nvSpPr>
        <dsp:cNvPr id="0" name=""/>
        <dsp:cNvSpPr/>
      </dsp:nvSpPr>
      <dsp:spPr>
        <a:xfrm>
          <a:off x="6183629" y="107581"/>
          <a:ext cx="2686050" cy="13486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046AF-8BA8-4B3A-AAB8-F134F7424DF7}">
      <dsp:nvSpPr>
        <dsp:cNvPr id="0" name=""/>
        <dsp:cNvSpPr/>
      </dsp:nvSpPr>
      <dsp:spPr>
        <a:xfrm rot="10800000">
          <a:off x="6183629" y="1563767"/>
          <a:ext cx="2686050" cy="19112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Вызов медиков</a:t>
          </a:r>
          <a:endParaRPr lang="ru-RU" sz="4000" kern="1200" dirty="0"/>
        </a:p>
      </dsp:txBody>
      <dsp:txXfrm rot="10800000">
        <a:off x="6242407" y="1563767"/>
        <a:ext cx="2568494" cy="1852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4A6C8-919D-4173-95CF-49A37D47A821}">
      <dsp:nvSpPr>
        <dsp:cNvPr id="0" name=""/>
        <dsp:cNvSpPr/>
      </dsp:nvSpPr>
      <dsp:spPr>
        <a:xfrm>
          <a:off x="105637" y="0"/>
          <a:ext cx="1949566" cy="11697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1. Оценка обстановки, устранение угроз</a:t>
          </a:r>
          <a:endParaRPr lang="ru-RU" sz="1700" kern="1200" dirty="0"/>
        </a:p>
      </dsp:txBody>
      <dsp:txXfrm>
        <a:off x="105637" y="0"/>
        <a:ext cx="1949566" cy="1169739"/>
      </dsp:txXfrm>
    </dsp:sp>
    <dsp:sp modelId="{49DB5A80-CA6B-4C28-BD05-E9C61DA74F31}">
      <dsp:nvSpPr>
        <dsp:cNvPr id="0" name=""/>
        <dsp:cNvSpPr/>
      </dsp:nvSpPr>
      <dsp:spPr>
        <a:xfrm>
          <a:off x="2277629" y="0"/>
          <a:ext cx="1949566" cy="1169739"/>
        </a:xfrm>
        <a:prstGeom prst="rect">
          <a:avLst/>
        </a:prstGeom>
        <a:gradFill rotWithShape="0">
          <a:gsLst>
            <a:gs pos="0">
              <a:schemeClr val="accent4">
                <a:hueOff val="-598614"/>
                <a:satOff val="5466"/>
                <a:lumOff val="7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598614"/>
                <a:satOff val="5466"/>
                <a:lumOff val="7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598614"/>
                <a:satOff val="5466"/>
                <a:lumOff val="7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2. Наличие сознания</a:t>
          </a:r>
          <a:endParaRPr lang="ru-RU" sz="1700" kern="1200" dirty="0"/>
        </a:p>
      </dsp:txBody>
      <dsp:txXfrm>
        <a:off x="2277629" y="0"/>
        <a:ext cx="1949566" cy="1169739"/>
      </dsp:txXfrm>
    </dsp:sp>
    <dsp:sp modelId="{6E7E2346-54DE-4862-BBBA-BFDF995D4BD4}">
      <dsp:nvSpPr>
        <dsp:cNvPr id="0" name=""/>
        <dsp:cNvSpPr/>
      </dsp:nvSpPr>
      <dsp:spPr>
        <a:xfrm>
          <a:off x="4387566" y="0"/>
          <a:ext cx="1949566" cy="1169739"/>
        </a:xfrm>
        <a:prstGeom prst="rect">
          <a:avLst/>
        </a:prstGeom>
        <a:gradFill rotWithShape="0">
          <a:gsLst>
            <a:gs pos="0">
              <a:schemeClr val="accent4">
                <a:hueOff val="-1197229"/>
                <a:satOff val="10933"/>
                <a:lumOff val="1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197229"/>
                <a:satOff val="10933"/>
                <a:lumOff val="1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197229"/>
                <a:satOff val="10933"/>
                <a:lumOff val="1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3. Проходимость дыхательных путей</a:t>
          </a:r>
          <a:endParaRPr lang="ru-RU" sz="1700" kern="1200" dirty="0"/>
        </a:p>
      </dsp:txBody>
      <dsp:txXfrm>
        <a:off x="4387566" y="0"/>
        <a:ext cx="1949566" cy="1169739"/>
      </dsp:txXfrm>
    </dsp:sp>
    <dsp:sp modelId="{7123EB16-39E8-40ED-9B61-677DCE7456E1}">
      <dsp:nvSpPr>
        <dsp:cNvPr id="0" name=""/>
        <dsp:cNvSpPr/>
      </dsp:nvSpPr>
      <dsp:spPr>
        <a:xfrm>
          <a:off x="2306287" y="1350186"/>
          <a:ext cx="1949566" cy="1169739"/>
        </a:xfrm>
        <a:prstGeom prst="rect">
          <a:avLst/>
        </a:prstGeom>
        <a:gradFill rotWithShape="0">
          <a:gsLst>
            <a:gs pos="0">
              <a:schemeClr val="accent4">
                <a:hueOff val="-1795843"/>
                <a:satOff val="16399"/>
                <a:lumOff val="2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795843"/>
                <a:satOff val="16399"/>
                <a:lumOff val="2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795843"/>
                <a:satOff val="16399"/>
                <a:lumOff val="2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4. НЕТ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Скорая помощь 103, 112</a:t>
          </a:r>
          <a:endParaRPr lang="ru-RU" sz="1700" kern="1200" dirty="0"/>
        </a:p>
      </dsp:txBody>
      <dsp:txXfrm>
        <a:off x="2306287" y="1350186"/>
        <a:ext cx="1949566" cy="1169739"/>
      </dsp:txXfrm>
    </dsp:sp>
    <dsp:sp modelId="{503CBD8C-E7D3-424B-A8F8-CBE0D8CB73C2}">
      <dsp:nvSpPr>
        <dsp:cNvPr id="0" name=""/>
        <dsp:cNvSpPr/>
      </dsp:nvSpPr>
      <dsp:spPr>
        <a:xfrm>
          <a:off x="4427064" y="1350186"/>
          <a:ext cx="1949566" cy="1169739"/>
        </a:xfrm>
        <a:prstGeom prst="rect">
          <a:avLst/>
        </a:prstGeom>
        <a:gradFill rotWithShape="0">
          <a:gsLst>
            <a:gs pos="0">
              <a:schemeClr val="accent4">
                <a:hueOff val="-2394458"/>
                <a:satOff val="21866"/>
                <a:lumOff val="29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394458"/>
                <a:satOff val="21866"/>
                <a:lumOff val="29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394458"/>
                <a:satOff val="21866"/>
                <a:lumOff val="29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4. ДА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Поддержание проходимости и дыхания</a:t>
          </a:r>
          <a:endParaRPr lang="ru-RU" sz="1700" kern="1200" dirty="0"/>
        </a:p>
      </dsp:txBody>
      <dsp:txXfrm>
        <a:off x="4427064" y="1350186"/>
        <a:ext cx="1949566" cy="1169739"/>
      </dsp:txXfrm>
    </dsp:sp>
    <dsp:sp modelId="{1C2A337D-1EFB-4144-9EFC-469285CA94FA}">
      <dsp:nvSpPr>
        <dsp:cNvPr id="0" name=""/>
        <dsp:cNvSpPr/>
      </dsp:nvSpPr>
      <dsp:spPr>
        <a:xfrm>
          <a:off x="4491322" y="2699773"/>
          <a:ext cx="1949566" cy="1169739"/>
        </a:xfrm>
        <a:prstGeom prst="rect">
          <a:avLst/>
        </a:prstGeom>
        <a:gradFill rotWithShape="0">
          <a:gsLst>
            <a:gs pos="0">
              <a:schemeClr val="accent4">
                <a:hueOff val="-2993072"/>
                <a:satOff val="27332"/>
                <a:lumOff val="3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993072"/>
                <a:satOff val="27332"/>
                <a:lumOff val="3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993072"/>
                <a:satOff val="27332"/>
                <a:lumOff val="3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5. Наличие наружного кровотечения</a:t>
          </a:r>
          <a:endParaRPr lang="ru-RU" sz="1700" kern="1200" dirty="0"/>
        </a:p>
      </dsp:txBody>
      <dsp:txXfrm>
        <a:off x="4491322" y="2699773"/>
        <a:ext cx="1949566" cy="1169739"/>
      </dsp:txXfrm>
    </dsp:sp>
    <dsp:sp modelId="{DB76204D-9CE4-4DF4-8222-C7E71A03884E}">
      <dsp:nvSpPr>
        <dsp:cNvPr id="0" name=""/>
        <dsp:cNvSpPr/>
      </dsp:nvSpPr>
      <dsp:spPr>
        <a:xfrm>
          <a:off x="56976" y="1350194"/>
          <a:ext cx="1949566" cy="1169739"/>
        </a:xfrm>
        <a:prstGeom prst="rect">
          <a:avLst/>
        </a:prstGeom>
        <a:gradFill rotWithShape="0">
          <a:gsLst>
            <a:gs pos="0">
              <a:schemeClr val="accent4">
                <a:hueOff val="-3591687"/>
                <a:satOff val="32799"/>
                <a:lumOff val="4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3591687"/>
                <a:satOff val="32799"/>
                <a:lumOff val="4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3591687"/>
                <a:satOff val="32799"/>
                <a:lumOff val="4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8. Контроль за состоянием , передача СМП</a:t>
          </a:r>
          <a:endParaRPr lang="ru-RU" sz="1700" kern="1200" dirty="0"/>
        </a:p>
      </dsp:txBody>
      <dsp:txXfrm>
        <a:off x="56976" y="1350194"/>
        <a:ext cx="1949566" cy="1169739"/>
      </dsp:txXfrm>
    </dsp:sp>
    <dsp:sp modelId="{DB284E9F-0DCF-43D1-820E-02411D6865D2}">
      <dsp:nvSpPr>
        <dsp:cNvPr id="0" name=""/>
        <dsp:cNvSpPr/>
      </dsp:nvSpPr>
      <dsp:spPr>
        <a:xfrm>
          <a:off x="56976" y="2699781"/>
          <a:ext cx="1949566" cy="1169739"/>
        </a:xfrm>
        <a:prstGeom prst="rect">
          <a:avLst/>
        </a:prstGeom>
        <a:gradFill rotWithShape="0">
          <a:gsLst>
            <a:gs pos="0">
              <a:schemeClr val="accent4">
                <a:hueOff val="-4190301"/>
                <a:satOff val="38265"/>
                <a:lumOff val="5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4190301"/>
                <a:satOff val="38265"/>
                <a:lumOff val="5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4190301"/>
                <a:satOff val="38265"/>
                <a:lumOff val="5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7. Придание оптимального положения</a:t>
          </a:r>
          <a:endParaRPr lang="ru-RU" sz="1700" kern="1200" dirty="0"/>
        </a:p>
      </dsp:txBody>
      <dsp:txXfrm>
        <a:off x="56976" y="2699781"/>
        <a:ext cx="1949566" cy="1169739"/>
      </dsp:txXfrm>
    </dsp:sp>
    <dsp:sp modelId="{3D9B2648-2496-4A87-B789-D102A63F2F33}">
      <dsp:nvSpPr>
        <dsp:cNvPr id="0" name=""/>
        <dsp:cNvSpPr/>
      </dsp:nvSpPr>
      <dsp:spPr>
        <a:xfrm>
          <a:off x="2348963" y="2699781"/>
          <a:ext cx="1949566" cy="1169739"/>
        </a:xfrm>
        <a:prstGeom prst="rect">
          <a:avLst/>
        </a:prstGeom>
        <a:gradFill rotWithShape="0">
          <a:gsLst>
            <a:gs pos="0">
              <a:schemeClr val="accent4">
                <a:hueOff val="-4788916"/>
                <a:satOff val="43732"/>
                <a:lumOff val="5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4788916"/>
                <a:satOff val="43732"/>
                <a:lumOff val="5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4788916"/>
                <a:satOff val="43732"/>
                <a:lumOff val="5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6. Повреждения и травмы</a:t>
          </a:r>
          <a:endParaRPr lang="ru-RU" sz="1700" kern="1200" dirty="0"/>
        </a:p>
      </dsp:txBody>
      <dsp:txXfrm>
        <a:off x="2348963" y="2699781"/>
        <a:ext cx="1949566" cy="1169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23.05.2018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23.05.2018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1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079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04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29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23.05.2018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23.05.2018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23.05.2018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23.05.2018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23.05.2018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23.05.2018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23.05.2018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23.05.2018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23.05.2018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23.05.2018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792" y="548680"/>
            <a:ext cx="8458200" cy="2103512"/>
          </a:xfrm>
        </p:spPr>
        <p:txBody>
          <a:bodyPr rtlCol="0"/>
          <a:lstStyle/>
          <a:p>
            <a:pPr algn="ctr" rt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Сохранение физического здоровья детей в период летнего отдыха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5600" y="3429000"/>
            <a:ext cx="7086600" cy="914400"/>
          </a:xfrm>
        </p:spPr>
        <p:txBody>
          <a:bodyPr rtlCol="0">
            <a:noAutofit/>
          </a:bodyPr>
          <a:lstStyle/>
          <a:p>
            <a:pPr algn="ctr" rtl="0"/>
            <a:r>
              <a:rPr lang="ru-RU" sz="2000" dirty="0" smtClean="0">
                <a:solidFill>
                  <a:srgbClr val="0070C0"/>
                </a:solidFill>
              </a:rPr>
              <a:t>МУ «Городской центр помощи»</a:t>
            </a:r>
          </a:p>
          <a:p>
            <a:pPr algn="ctr" rtl="0"/>
            <a:r>
              <a:rPr lang="ru-RU" sz="2000" i="1" dirty="0" smtClean="0">
                <a:solidFill>
                  <a:srgbClr val="0070C0"/>
                </a:solidFill>
              </a:rPr>
              <a:t>Заведующий отделом профилактики, медицинской помощи и диагностики</a:t>
            </a:r>
          </a:p>
          <a:p>
            <a:pPr algn="ctr" rtl="0"/>
            <a:r>
              <a:rPr lang="ru-RU" dirty="0" smtClean="0">
                <a:solidFill>
                  <a:srgbClr val="0070C0"/>
                </a:solidFill>
              </a:rPr>
              <a:t>Антонова Любовь Алексеевна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365126"/>
            <a:ext cx="11233248" cy="108267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Что делать взрослому обнаружившему ребенка?</a:t>
            </a:r>
            <a:endParaRPr lang="ru-RU" sz="44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148858"/>
              </p:ext>
            </p:extLst>
          </p:nvPr>
        </p:nvGraphicFramePr>
        <p:xfrm>
          <a:off x="1524000" y="1828800"/>
          <a:ext cx="9144000" cy="347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0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16632"/>
            <a:ext cx="9829800" cy="10826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Алгоритм </a:t>
            </a:r>
            <a:r>
              <a:rPr lang="ru-RU" sz="4400" b="1" dirty="0" smtClean="0">
                <a:solidFill>
                  <a:srgbClr val="FF0000"/>
                </a:solidFill>
              </a:rPr>
              <a:t>действий взрослого при первичном осмотре ребенка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368" y="1684784"/>
            <a:ext cx="4042711" cy="404847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C00000"/>
                </a:solidFill>
              </a:rPr>
              <a:t>Вы должны знать, что делаете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C00000"/>
                </a:solidFill>
              </a:rPr>
              <a:t>Должны сохранять спокойствие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C00000"/>
                </a:solidFill>
              </a:rPr>
              <a:t>Ваши действия должны быть: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точные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мягкие, без применения 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силы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590612"/>
              </p:ext>
            </p:extLst>
          </p:nvPr>
        </p:nvGraphicFramePr>
        <p:xfrm>
          <a:off x="4799856" y="1484784"/>
          <a:ext cx="6556176" cy="39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8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596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Повторный осмотр ребенка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28048" y="1556792"/>
            <a:ext cx="5112568" cy="3888432"/>
          </a:xfrm>
        </p:spPr>
        <p:txBody>
          <a:bodyPr>
            <a:normAutofit/>
          </a:bodyPr>
          <a:lstStyle/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Область головы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Область шеи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Верхний плечевой пояс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Область грудной клетки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Область живота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Область таза 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Нижние конечности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/>
          </a:p>
        </p:txBody>
      </p:sp>
      <p:pic>
        <p:nvPicPr>
          <p:cNvPr id="1026" name="Picture 2" descr="http://allfirstaid.ru/system/files/images/11.Ulica_vtorichnyiy_osmotr_golov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15" b="7315"/>
          <a:stretch>
            <a:fillRect/>
          </a:stretch>
        </p:blipFill>
        <p:spPr bwMode="auto">
          <a:xfrm>
            <a:off x="1199456" y="1988840"/>
            <a:ext cx="4801946" cy="271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411" y="32210"/>
            <a:ext cx="9829800" cy="87651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400" b="1" dirty="0" smtClean="0">
                <a:solidFill>
                  <a:srgbClr val="00B050"/>
                </a:solidFill>
              </a:rPr>
              <a:t>Обратите внимание</a:t>
            </a:r>
            <a:r>
              <a:rPr lang="ru-RU" sz="4400" b="1" dirty="0">
                <a:solidFill>
                  <a:srgbClr val="00B050"/>
                </a:solidFill>
              </a:rPr>
              <a:t>:</a:t>
            </a:r>
            <a:r>
              <a:rPr lang="ru-RU" sz="4400" b="1" dirty="0" smtClean="0">
                <a:solidFill>
                  <a:srgbClr val="00B050"/>
                </a:solidFill>
              </a:rPr>
              <a:t> НЕЛЬЗЯ!!!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1411" y="1124744"/>
            <a:ext cx="10089138" cy="4824536"/>
          </a:xfrm>
        </p:spPr>
        <p:txBody>
          <a:bodyPr rtlCol="0">
            <a:noAutofit/>
          </a:bodyPr>
          <a:lstStyle/>
          <a:p>
            <a:pPr marL="342900" indent="-342900" algn="ctr" rtl="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Применять реанимационные мероприятия при наличии дыхания и сердцебиения</a:t>
            </a:r>
          </a:p>
          <a:p>
            <a:pPr marL="342900" indent="-342900" algn="ctr" rtl="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Удалять инородные предметы, торчащие из грудной клетки и брюшной полости</a:t>
            </a:r>
          </a:p>
          <a:p>
            <a:pPr marL="342900" indent="-342900" algn="ctr" rtl="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Давать ребенку ЛС без согласования с родителями и разрешения мед. работников</a:t>
            </a:r>
          </a:p>
          <a:p>
            <a:pPr marL="342900" indent="-342900" algn="ctr" rtl="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Вправлять вывихи, переломы</a:t>
            </a:r>
          </a:p>
          <a:p>
            <a:pPr marL="342900" indent="-342900" algn="ctr" rtl="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Исправлять неестественное положение конечностей и туловища</a:t>
            </a:r>
          </a:p>
          <a:p>
            <a:pPr marL="342900" indent="-342900" algn="ctr" rtl="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Оставлять жгут на теле ребенка более часа</a:t>
            </a:r>
          </a:p>
          <a:p>
            <a:pPr marL="342900" indent="-342900" algn="ctr" rtl="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Смазывать ожоги маслом</a:t>
            </a:r>
          </a:p>
          <a:p>
            <a:pPr marL="342900" indent="-342900" algn="ctr" rtl="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Вскрывать пузыри на ожогах</a:t>
            </a:r>
          </a:p>
          <a:p>
            <a:pPr marL="342900" indent="-342900" algn="ctr" rtl="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Оставлять ребенка на солнце при ожогах борщевиком</a:t>
            </a:r>
          </a:p>
          <a:p>
            <a:pPr marL="342900" indent="-342900" algn="ctr" rtl="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Дергать клеща из раны и выбрасывать, давить его</a:t>
            </a:r>
          </a:p>
          <a:p>
            <a:pPr marL="342900" indent="-342900" algn="ctr" rtl="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Удалять яд змеи из раны пострадавшего своим ртом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static1.tgstat.com/public/images/channels/_0/6d/6d08f77d703c9cf323da7bf80cd4c2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0496" y="3326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084" y="116632"/>
            <a:ext cx="9829800" cy="7596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Вызов скорой   «112» или «103»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124744"/>
            <a:ext cx="11665296" cy="4896544"/>
          </a:xfrm>
        </p:spPr>
        <p:txBody>
          <a:bodyPr numCol="2"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7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звонка соберите нужную информацию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улица, дом, корпус, подъезд, этаж, номер квартиры, код подъезда или домофон</a:t>
            </a:r>
          </a:p>
          <a:p>
            <a:pPr lvl="0">
              <a:lnSpc>
                <a:spcPct val="120000"/>
              </a:lnSpc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ориентиры, как можно проехать к дому или месту происшествия</a:t>
            </a:r>
          </a:p>
          <a:p>
            <a:pPr lvl="0">
              <a:lnSpc>
                <a:spcPct val="120000"/>
              </a:lnSpc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пострадавших</a:t>
            </a:r>
            <a:endParaRPr lang="ru-RU" sz="8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sz="7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помнить: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бригада — один пострадавший! Поэтому при вызове указывайте количество пострадавших!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7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8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диспетчеру </a:t>
            </a:r>
            <a:r>
              <a:rPr lang="ru-RU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сообщать только нужную информацию</a:t>
            </a:r>
            <a:r>
              <a:rPr lang="ru-RU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8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кратко, что случилось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вызвал бригаду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точный адрес с ориентирами для проезда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и кто будет встречать машину скорой помощи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пострадавших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номер телефона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трубку можно вешать только после того, как повесит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14132"/>
            <a:ext cx="9829800" cy="6876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Помощь при обмороке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38" b="11438"/>
          <a:stretch>
            <a:fillRect/>
          </a:stretch>
        </p:blipFill>
        <p:spPr>
          <a:xfrm>
            <a:off x="1271464" y="1988840"/>
            <a:ext cx="4729938" cy="26755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56040" y="1124744"/>
            <a:ext cx="5400600" cy="4896544"/>
          </a:xfrm>
        </p:spPr>
        <p:txBody>
          <a:bodyPr>
            <a:normAutofit lnSpcReduction="10000"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+mj-lt"/>
              </a:rPr>
              <a:t>Ребенка </a:t>
            </a:r>
            <a:r>
              <a:rPr lang="ru-RU" dirty="0">
                <a:latin typeface="+mj-lt"/>
              </a:rPr>
              <a:t>необходимо уложить на горизонтальную поверхность, на </a:t>
            </a:r>
            <a:r>
              <a:rPr lang="ru-RU" dirty="0" smtClean="0">
                <a:latin typeface="+mj-lt"/>
              </a:rPr>
              <a:t>спину</a:t>
            </a:r>
            <a:endParaRPr lang="ru-RU" dirty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</a:t>
            </a:r>
            <a:r>
              <a:rPr lang="ru-RU" dirty="0" smtClean="0">
                <a:latin typeface="+mj-lt"/>
              </a:rPr>
              <a:t>оги </a:t>
            </a:r>
            <a:r>
              <a:rPr lang="ru-RU" dirty="0">
                <a:latin typeface="+mj-lt"/>
              </a:rPr>
              <a:t>следует немного приподнять (это обеспечит лучший приток к крови к головному мозгу</a:t>
            </a:r>
            <a:r>
              <a:rPr lang="ru-RU" dirty="0" smtClean="0">
                <a:latin typeface="+mj-lt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+mj-lt"/>
              </a:rPr>
              <a:t>Ослабить </a:t>
            </a:r>
            <a:r>
              <a:rPr lang="ru-RU" dirty="0">
                <a:latin typeface="+mj-lt"/>
              </a:rPr>
              <a:t>части одежды, которые могут оказывать давление на тело, что препятствует нормальному кровотоку (расстегнуть верхние пуговицы ворота, рукавов, ослабить пояс</a:t>
            </a:r>
            <a:r>
              <a:rPr lang="ru-RU" dirty="0" smtClean="0">
                <a:latin typeface="+mj-lt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+mj-lt"/>
              </a:rPr>
              <a:t>Обеспечить </a:t>
            </a:r>
            <a:r>
              <a:rPr lang="ru-RU" dirty="0">
                <a:latin typeface="+mj-lt"/>
              </a:rPr>
              <a:t>достаточный приток воздуха, насыщенного кислородом (открыть окно</a:t>
            </a:r>
            <a:r>
              <a:rPr lang="ru-RU" dirty="0" smtClean="0">
                <a:latin typeface="+mj-lt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+mj-lt"/>
              </a:rPr>
              <a:t>Выполнить </a:t>
            </a:r>
            <a:r>
              <a:rPr lang="ru-RU" dirty="0">
                <a:latin typeface="+mj-lt"/>
              </a:rPr>
              <a:t>рефлекторные воздействия на организм, которые повышают тонус артериальных сосудов и помогают улучшить кровоток в них – обрызгать лицо прохладной водой, несильно похлопать по щекам влажным полотенцем, дать вдохнуть пары нашатырного спирта.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tourista.ru/wp-content/uploads/2018/03/solnechnyj-udar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496" y="404664"/>
            <a:ext cx="89289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-24138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Ожоги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271464" y="1772816"/>
            <a:ext cx="5256584" cy="4176464"/>
          </a:xfrm>
        </p:spPr>
        <p:txBody>
          <a:bodyPr>
            <a:normAutofit/>
          </a:bodyPr>
          <a:lstStyle/>
          <a:p>
            <a:r>
              <a:rPr lang="ru-RU" dirty="0"/>
              <a:t>х</a:t>
            </a:r>
            <a:r>
              <a:rPr lang="ru-RU" dirty="0" smtClean="0"/>
              <a:t>олод через ткань на 20 минут</a:t>
            </a:r>
          </a:p>
          <a:p>
            <a:r>
              <a:rPr lang="ru-RU" dirty="0"/>
              <a:t>с</a:t>
            </a:r>
            <a:r>
              <a:rPr lang="ru-RU" dirty="0" smtClean="0"/>
              <a:t>терильная повязка на поврежденную кожу</a:t>
            </a:r>
          </a:p>
          <a:p>
            <a:r>
              <a:rPr lang="ru-RU" dirty="0"/>
              <a:t>п</a:t>
            </a:r>
            <a:r>
              <a:rPr lang="ru-RU" dirty="0" smtClean="0"/>
              <a:t>узыри не вскрывать</a:t>
            </a:r>
          </a:p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возгорании волос, залить участок водой или накрыть полотенцем и потушить огонь руками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6528048" y="2132857"/>
            <a:ext cx="2931800" cy="351966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24-sports.ru/userfiles/image/burn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1" y="1988840"/>
            <a:ext cx="3391896" cy="23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596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Ранения глаз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5519936" y="1556792"/>
            <a:ext cx="5256584" cy="3605212"/>
          </a:xfrm>
        </p:spPr>
        <p:txBody>
          <a:bodyPr>
            <a:normAutofit/>
          </a:bodyPr>
          <a:lstStyle/>
          <a:p>
            <a:r>
              <a:rPr lang="ru-RU" dirty="0"/>
              <a:t>промыть поврежденный глаз проточной </a:t>
            </a:r>
            <a:r>
              <a:rPr lang="ru-RU" dirty="0" smtClean="0"/>
              <a:t>водой</a:t>
            </a:r>
          </a:p>
          <a:p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такой возможности нет, прикройте глаз повязкой, но так, чтобы она не задевала поврежденную область. (</a:t>
            </a:r>
            <a:r>
              <a:rPr lang="ru-RU" dirty="0" smtClean="0"/>
              <a:t>повязка-занавеска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 smtClean="0"/>
              <a:t> в </a:t>
            </a:r>
            <a:r>
              <a:rPr lang="ru-RU" dirty="0" err="1" smtClean="0"/>
              <a:t>травмпункт</a:t>
            </a:r>
            <a:r>
              <a:rPr lang="ru-RU" dirty="0"/>
              <a:t> </a:t>
            </a:r>
            <a:r>
              <a:rPr lang="ru-RU" dirty="0" smtClean="0"/>
              <a:t>или скорая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1844824"/>
            <a:ext cx="2664295" cy="281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5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Переломы конечностей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971866" y="1484784"/>
            <a:ext cx="5184648" cy="39718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обеспечить </a:t>
            </a:r>
            <a:r>
              <a:rPr lang="ru-RU" dirty="0" smtClean="0"/>
              <a:t>неподвижность</a:t>
            </a:r>
            <a:r>
              <a:rPr lang="ru-RU" dirty="0"/>
              <a:t>, уложив на ровную </a:t>
            </a:r>
            <a:r>
              <a:rPr lang="ru-RU" dirty="0" smtClean="0"/>
              <a:t>поверхность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укрыть</a:t>
            </a:r>
          </a:p>
          <a:p>
            <a:pPr>
              <a:lnSpc>
                <a:spcPct val="110000"/>
              </a:lnSpc>
            </a:pPr>
            <a:r>
              <a:rPr lang="ru-RU" dirty="0"/>
              <a:t>и</a:t>
            </a:r>
            <a:r>
              <a:rPr lang="ru-RU" dirty="0" smtClean="0"/>
              <a:t>ммобилизация конечности</a:t>
            </a:r>
          </a:p>
          <a:p>
            <a:pPr>
              <a:lnSpc>
                <a:spcPct val="110000"/>
              </a:lnSpc>
            </a:pPr>
            <a:r>
              <a:rPr lang="ru-RU" dirty="0"/>
              <a:t>с</a:t>
            </a:r>
            <a:r>
              <a:rPr lang="ru-RU" dirty="0" smtClean="0"/>
              <a:t>терильная повязка на рану</a:t>
            </a:r>
          </a:p>
          <a:p>
            <a:pPr>
              <a:lnSpc>
                <a:spcPct val="110000"/>
              </a:lnSpc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6" y="1988840"/>
            <a:ext cx="405863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8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831626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400" b="1" dirty="0" smtClean="0">
                <a:solidFill>
                  <a:srgbClr val="FF0000"/>
                </a:solidFill>
              </a:rPr>
              <a:t>УРА!??? ЛЕТО…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600056" y="1556792"/>
            <a:ext cx="5328592" cy="3528392"/>
          </a:xfrm>
        </p:spPr>
        <p:txBody>
          <a:bodyPr rtlCol="0">
            <a:noAutofit/>
          </a:bodyPr>
          <a:lstStyle/>
          <a:p>
            <a:pPr marL="457200" indent="-457200" rtl="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</a:rPr>
              <a:t>Увеличение детского травматизма </a:t>
            </a:r>
          </a:p>
          <a:p>
            <a:pPr marL="457200" indent="-457200" rtl="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</a:rPr>
              <a:t>Количество травм у мальчиков в 2-3 раза больше , чем у девочек</a:t>
            </a:r>
          </a:p>
          <a:p>
            <a:pPr marL="457200" indent="-457200" rtl="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</a:rPr>
              <a:t>Увеличение количества детей, пострадавших на дорогах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0" b="7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83162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Наложение шины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472" y="1556792"/>
            <a:ext cx="9649072" cy="4032447"/>
          </a:xfrm>
        </p:spPr>
        <p:txBody>
          <a:bodyPr>
            <a:normAutofit/>
          </a:bodyPr>
          <a:lstStyle/>
          <a:p>
            <a:r>
              <a:rPr lang="ru-RU" dirty="0"/>
              <a:t>Шина должна захватывать сразу два сустава – расположенный выше места предполагаемого перелома и ниже. При повреждении костей бедра обездвиживается вся нога, начиная от ступни и заканчивая тазобедренным суставом;</a:t>
            </a:r>
          </a:p>
          <a:p>
            <a:r>
              <a:rPr lang="ru-RU" dirty="0"/>
              <a:t>Под шину необходимо подкладывать ткань, это может быть одежда пострадавшего;</a:t>
            </a:r>
          </a:p>
          <a:p>
            <a:r>
              <a:rPr lang="ru-RU" dirty="0"/>
              <a:t>Фиксировать шину нужно плотно, не допуская ее свободного перемещения;</a:t>
            </a:r>
          </a:p>
          <a:p>
            <a:r>
              <a:rPr lang="ru-RU" dirty="0"/>
              <a:t>Шина по возможности накладывается с той стороны где нет деформации.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3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8681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Перикардиальный </a:t>
            </a:r>
            <a:r>
              <a:rPr lang="ru-RU" sz="4400" b="1" dirty="0">
                <a:solidFill>
                  <a:srgbClr val="FF0000"/>
                </a:solidFill>
              </a:rPr>
              <a:t>удар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1556792"/>
            <a:ext cx="7704856" cy="389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1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СЛР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1700808"/>
            <a:ext cx="877389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-99392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ИВЛ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473" y="1196752"/>
            <a:ext cx="7403702" cy="43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5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596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Массаж сердца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592" y="1412776"/>
            <a:ext cx="704927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8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keydoc.ru/wp-content/uploads/2016/01/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260648"/>
            <a:ext cx="8064896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600" b="1" dirty="0" smtClean="0"/>
              <a:t>ФАКТОРЫ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818011" y="5181600"/>
            <a:ext cx="3987299" cy="493776"/>
          </a:xfrm>
        </p:spPr>
        <p:txBody>
          <a:bodyPr rtlCol="0">
            <a:noAutofit/>
          </a:bodyPr>
          <a:lstStyle/>
          <a:p>
            <a:pPr rtl="0"/>
            <a:r>
              <a:rPr lang="ru-RU" sz="2400" dirty="0" smtClean="0">
                <a:solidFill>
                  <a:srgbClr val="0070C0"/>
                </a:solidFill>
              </a:rPr>
              <a:t>Неорганизованный отдых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375920" y="5181600"/>
            <a:ext cx="6120680" cy="609600"/>
          </a:xfrm>
        </p:spPr>
        <p:txBody>
          <a:bodyPr rtlCol="0">
            <a:noAutofit/>
          </a:bodyPr>
          <a:lstStyle/>
          <a:p>
            <a:pPr rtl="0"/>
            <a:r>
              <a:rPr lang="ru-RU" sz="2400" dirty="0" smtClean="0">
                <a:solidFill>
                  <a:srgbClr val="0070C0"/>
                </a:solidFill>
              </a:rPr>
              <a:t>Высокая температура воздуха </a:t>
            </a:r>
          </a:p>
          <a:p>
            <a:pPr rtl="0"/>
            <a:r>
              <a:rPr lang="ru-RU" sz="2400" dirty="0" smtClean="0">
                <a:solidFill>
                  <a:srgbClr val="0070C0"/>
                </a:solidFill>
              </a:rPr>
              <a:t>и открытое солнце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20" r="2272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68" r="17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416" y="5840437"/>
            <a:ext cx="8104083" cy="579921"/>
          </a:xfrm>
        </p:spPr>
        <p:txBody>
          <a:bodyPr rtlCol="0">
            <a:noAutofit/>
          </a:bodyPr>
          <a:lstStyle/>
          <a:p>
            <a:pPr rtl="0"/>
            <a:r>
              <a:rPr lang="ru-RU" sz="3600" b="1" dirty="0" smtClean="0"/>
              <a:t>ФАКТОРЫ</a:t>
            </a:r>
            <a:endParaRPr lang="ru-RU" sz="3600" b="1" dirty="0"/>
          </a:p>
        </p:txBody>
      </p:sp>
      <p:pic>
        <p:nvPicPr>
          <p:cNvPr id="8" name="Рисунок 7" descr="Две девочки на пляжу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991888" y="5307449"/>
            <a:ext cx="8104082" cy="49742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Водоемы, ролики, самокаты, велосипеды, качели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" r="223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8" r="6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408368" y="235181"/>
            <a:ext cx="2637971" cy="1539874"/>
          </a:xfrm>
        </p:spPr>
        <p:txBody>
          <a:bodyPr rtlCol="0">
            <a:normAutofit/>
          </a:bodyPr>
          <a:lstStyle/>
          <a:p>
            <a:pPr rtl="0"/>
            <a:r>
              <a:rPr lang="ru-RU" sz="3600" b="1" dirty="0" smtClean="0"/>
              <a:t>ФАКТОРЫ</a:t>
            </a:r>
            <a:endParaRPr lang="ru-RU" sz="36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69" b="6769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71" b="12471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98" b="12398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49" b="11149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81" b="6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188640"/>
            <a:ext cx="8172400" cy="951384"/>
          </a:xfrm>
        </p:spPr>
        <p:txBody>
          <a:bodyPr rtlCol="0"/>
          <a:lstStyle/>
          <a:p>
            <a:pPr rtl="0"/>
            <a:r>
              <a:rPr lang="ru-RU" b="1" dirty="0" smtClean="0">
                <a:solidFill>
                  <a:srgbClr val="00B050"/>
                </a:solidFill>
              </a:rPr>
              <a:t>Профилактическая работа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39616" y="1340768"/>
            <a:ext cx="7128792" cy="5184576"/>
          </a:xfrm>
        </p:spPr>
        <p:txBody>
          <a:bodyPr rtlCol="0">
            <a:normAutofit/>
          </a:bodyPr>
          <a:lstStyle/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Беседы на тему опасностей лета</a:t>
            </a:r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Инструктажи</a:t>
            </a:r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Закрепление снарядов, турников, ворот</a:t>
            </a:r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Защитное снаряжение</a:t>
            </a:r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Исключение в одежде детей синтетических материалов, головные уборы</a:t>
            </a:r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Организованный отдых</a:t>
            </a:r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Взрослый должен быть рядом</a:t>
            </a:r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Вакцинопрофилактика</a:t>
            </a:r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Обучение просьбе о помощи</a:t>
            </a:r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FF0000"/>
              </a:solidFill>
            </a:endParaRPr>
          </a:p>
          <a:p>
            <a:pPr marL="342900" indent="-342900" algn="ctr" rtl="0">
              <a:buFont typeface="Wingdings" panose="05000000000000000000" pitchFamily="2" charset="2"/>
              <a:buChar char="ü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11233248" cy="1700808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b="1" dirty="0" smtClean="0">
                <a:solidFill>
                  <a:srgbClr val="FF0000"/>
                </a:solidFill>
              </a:rPr>
              <a:t>Предупрежден – не вооружен!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Причины нарушений физического здоровья детей летом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813" y="1961456"/>
            <a:ext cx="10441160" cy="4264496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</a:rPr>
              <a:t>Нарушение 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правил </a:t>
            </a:r>
            <a:r>
              <a:rPr lang="ru-RU" sz="2400" dirty="0" smtClean="0">
                <a:solidFill>
                  <a:srgbClr val="0070C0"/>
                </a:solidFill>
              </a:rPr>
              <a:t>поведения (привлечение внимания, назло, скучно…)</a:t>
            </a:r>
            <a:endParaRPr lang="ru-RU" sz="2400" dirty="0">
              <a:solidFill>
                <a:srgbClr val="0070C0"/>
              </a:solidFill>
            </a:endParaRPr>
          </a:p>
          <a:p>
            <a:pPr algn="just"/>
            <a:r>
              <a:rPr lang="ru-RU" sz="2400" dirty="0">
                <a:solidFill>
                  <a:srgbClr val="0070C0"/>
                </a:solidFill>
              </a:rPr>
              <a:t>Нарушение 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техники </a:t>
            </a:r>
            <a:r>
              <a:rPr lang="ru-RU" sz="2400" dirty="0" smtClean="0">
                <a:solidFill>
                  <a:srgbClr val="0070C0"/>
                </a:solidFill>
              </a:rPr>
              <a:t>безопасности (стыдно одевать защиту, жарко в защите, путь короче, так быстрее…)</a:t>
            </a:r>
            <a:endParaRPr lang="ru-RU" sz="2400" dirty="0">
              <a:solidFill>
                <a:srgbClr val="0070C0"/>
              </a:solidFill>
            </a:endParaRPr>
          </a:p>
          <a:p>
            <a:pPr algn="just"/>
            <a:r>
              <a:rPr lang="ru-RU" sz="2400" dirty="0">
                <a:solidFill>
                  <a:srgbClr val="0070C0"/>
                </a:solidFill>
              </a:rPr>
              <a:t>Невыраженные накопившиеся негативные переживания (гнев, обида)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</a:rPr>
              <a:t>Рискованное поведение (</a:t>
            </a:r>
            <a:r>
              <a:rPr lang="ru-RU" sz="2400" dirty="0" err="1">
                <a:solidFill>
                  <a:srgbClr val="0070C0"/>
                </a:solidFill>
              </a:rPr>
              <a:t>руферы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зацеперы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недострои</a:t>
            </a:r>
            <a:r>
              <a:rPr lang="ru-RU" sz="2400" dirty="0">
                <a:solidFill>
                  <a:srgbClr val="0070C0"/>
                </a:solidFill>
              </a:rPr>
              <a:t>, гаражи)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</a:rPr>
              <a:t>«На слабо» , «на спор»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</a:rPr>
              <a:t>Особенности взаимоотношений ребенка со взрослыми (авторитарный </a:t>
            </a:r>
            <a:r>
              <a:rPr lang="ru-RU" sz="2400" dirty="0" smtClean="0">
                <a:solidFill>
                  <a:srgbClr val="0070C0"/>
                </a:solidFill>
              </a:rPr>
              <a:t>стиль, </a:t>
            </a:r>
            <a:r>
              <a:rPr lang="ru-RU" sz="2400" dirty="0" err="1" smtClean="0">
                <a:solidFill>
                  <a:srgbClr val="0070C0"/>
                </a:solidFill>
              </a:rPr>
              <a:t>гипоопека</a:t>
            </a:r>
            <a:r>
              <a:rPr lang="ru-RU" sz="2400" dirty="0" smtClean="0">
                <a:solidFill>
                  <a:srgbClr val="0070C0"/>
                </a:solidFill>
              </a:rPr>
              <a:t>, занятость родителей)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Не рассчитал силы</a:t>
            </a:r>
            <a:endParaRPr lang="ru-RU" sz="2400" dirty="0">
              <a:solidFill>
                <a:srgbClr val="0070C0"/>
              </a:solidFill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1089232" cy="792088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b="1" dirty="0" smtClean="0">
                <a:solidFill>
                  <a:srgbClr val="7030A0"/>
                </a:solidFill>
              </a:rPr>
              <a:t>Виды «летних» нарушений здоровья детей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7488" y="1196752"/>
            <a:ext cx="5040560" cy="3887569"/>
          </a:xfrm>
        </p:spPr>
        <p:txBody>
          <a:bodyPr rtlCol="0">
            <a:noAutofit/>
          </a:bodyPr>
          <a:lstStyle/>
          <a:p>
            <a:pPr rtl="0"/>
            <a:r>
              <a:rPr lang="ru-RU" sz="2400" b="1" dirty="0" smtClean="0">
                <a:solidFill>
                  <a:schemeClr val="accent1"/>
                </a:solidFill>
              </a:rPr>
              <a:t>Переломы, вывихи, ЧМТ</a:t>
            </a:r>
          </a:p>
          <a:p>
            <a:pPr rtl="0"/>
            <a:r>
              <a:rPr lang="ru-RU" sz="2400" b="1" dirty="0" smtClean="0">
                <a:solidFill>
                  <a:schemeClr val="accent1"/>
                </a:solidFill>
              </a:rPr>
              <a:t>Ссадины, ушибы</a:t>
            </a:r>
          </a:p>
          <a:p>
            <a:pPr rtl="0"/>
            <a:r>
              <a:rPr lang="ru-RU" sz="2400" b="1" dirty="0" smtClean="0">
                <a:solidFill>
                  <a:schemeClr val="accent1"/>
                </a:solidFill>
              </a:rPr>
              <a:t>Тепловые и солнечные удары</a:t>
            </a:r>
          </a:p>
          <a:p>
            <a:pPr rtl="0"/>
            <a:r>
              <a:rPr lang="ru-RU" sz="2400" b="1" dirty="0" smtClean="0">
                <a:solidFill>
                  <a:schemeClr val="accent1"/>
                </a:solidFill>
              </a:rPr>
              <a:t>Солнечные ожоги</a:t>
            </a:r>
          </a:p>
          <a:p>
            <a:pPr rtl="0"/>
            <a:r>
              <a:rPr lang="ru-RU" sz="2400" b="1" dirty="0" smtClean="0">
                <a:solidFill>
                  <a:schemeClr val="accent1"/>
                </a:solidFill>
              </a:rPr>
              <a:t>Ожоги борщевиком</a:t>
            </a:r>
          </a:p>
          <a:p>
            <a:pPr rtl="0"/>
            <a:r>
              <a:rPr lang="ru-RU" sz="2400" b="1" dirty="0" smtClean="0">
                <a:solidFill>
                  <a:schemeClr val="accent1"/>
                </a:solidFill>
              </a:rPr>
              <a:t>Присасывание клещей, укусы змей</a:t>
            </a:r>
          </a:p>
          <a:p>
            <a:pPr rtl="0"/>
            <a:r>
              <a:rPr lang="ru-RU" sz="2400" b="1" dirty="0" smtClean="0">
                <a:solidFill>
                  <a:schemeClr val="accent1"/>
                </a:solidFill>
              </a:rPr>
              <a:t>Утопления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6120" y="2132856"/>
            <a:ext cx="3528392" cy="23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83162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Взрослый обязан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7692" y="1196752"/>
            <a:ext cx="4389120" cy="79586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Выполнить действия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1384" y="2835523"/>
            <a:ext cx="5361736" cy="2675467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  <a:latin typeface="+mj-lt"/>
              </a:rPr>
              <a:t>комплекс простейших мероприятий, направленных на спасение жизни и сохранение здоровья 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ребенка, </a:t>
            </a:r>
            <a:r>
              <a:rPr lang="ru-RU" sz="2400" dirty="0">
                <a:solidFill>
                  <a:srgbClr val="7030A0"/>
                </a:solidFill>
                <a:latin typeface="+mj-lt"/>
              </a:rPr>
              <a:t>до прибытия медицинских работников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5168" y="1271933"/>
            <a:ext cx="4389120" cy="79586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Решить задачи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6040" y="2194264"/>
            <a:ext cx="5001696" cy="325260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+mj-lt"/>
              </a:rPr>
              <a:t>л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иквидировать или ограничить </a:t>
            </a:r>
            <a:r>
              <a:rPr lang="ru-RU" sz="2400" dirty="0">
                <a:solidFill>
                  <a:srgbClr val="7030A0"/>
                </a:solidFill>
                <a:latin typeface="+mj-lt"/>
              </a:rPr>
              <a:t>угрозы   для жизни 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ребенка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предупредить возможные     осложнения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обеспечить </a:t>
            </a:r>
            <a:r>
              <a:rPr lang="ru-RU" sz="2400" dirty="0">
                <a:solidFill>
                  <a:srgbClr val="7030A0"/>
                </a:solidFill>
                <a:latin typeface="+mj-lt"/>
              </a:rPr>
              <a:t>максимально   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благоприятные условия </a:t>
            </a:r>
            <a:r>
              <a:rPr lang="ru-RU" sz="2400" dirty="0">
                <a:solidFill>
                  <a:srgbClr val="7030A0"/>
                </a:solidFill>
                <a:latin typeface="+mj-lt"/>
              </a:rPr>
              <a:t>для   транспортировки пострадавшего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0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Учебная презентация с детьми на школьном дворе, альбом (широкоэкранный формат)(2)" id="{A8DAAE27-F2D3-4B88-9876-9576031D927E}" vid="{4E535814-100A-44B6-8B77-5AB1D7A18AFE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40262f94-9f35-4ac3-9a90-690165a166b7"/>
    <ds:schemaRef ds:uri="http://schemas.openxmlformats.org/package/2006/metadata/core-properties"/>
    <ds:schemaRef ds:uri="a4f35948-e619-41b3-aa29-22878b09cfd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Профилактика нарушений физического здоровья детей в период летнего отдыха</Template>
  <TotalTime>116</TotalTime>
  <Words>937</Words>
  <Application>Microsoft Office PowerPoint</Application>
  <PresentationFormat>Произвольный</PresentationFormat>
  <Paragraphs>150</Paragraphs>
  <Slides>25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Дети-друзья 16 х 9</vt:lpstr>
      <vt:lpstr>Сохранение физического здоровья детей в период летнего отдыха</vt:lpstr>
      <vt:lpstr>УРА!??? ЛЕТО…</vt:lpstr>
      <vt:lpstr>ФАКТОРЫ</vt:lpstr>
      <vt:lpstr>ФАКТОРЫ</vt:lpstr>
      <vt:lpstr>ФАКТОРЫ</vt:lpstr>
      <vt:lpstr>Профилактическая работа</vt:lpstr>
      <vt:lpstr>Предупрежден – не вооружен! Причины нарушений физического здоровья детей летом</vt:lpstr>
      <vt:lpstr>Виды «летних» нарушений здоровья детей</vt:lpstr>
      <vt:lpstr>Взрослый обязан</vt:lpstr>
      <vt:lpstr>Что делать взрослому обнаружившему ребенка?</vt:lpstr>
      <vt:lpstr>Алгоритм действий взрослого при первичном осмотре ребенка</vt:lpstr>
      <vt:lpstr>Повторный осмотр ребенка</vt:lpstr>
      <vt:lpstr>Обратите внимание: НЕЛЬЗЯ!!!</vt:lpstr>
      <vt:lpstr>Вызов скорой   «112» или «103»</vt:lpstr>
      <vt:lpstr>Помощь при обмороке</vt:lpstr>
      <vt:lpstr>Презентация PowerPoint</vt:lpstr>
      <vt:lpstr>Ожоги</vt:lpstr>
      <vt:lpstr>Ранения глаз</vt:lpstr>
      <vt:lpstr>Переломы конечностей</vt:lpstr>
      <vt:lpstr>Наложение шины</vt:lpstr>
      <vt:lpstr>Перикардиальный удар</vt:lpstr>
      <vt:lpstr>СЛР</vt:lpstr>
      <vt:lpstr>ИВЛ</vt:lpstr>
      <vt:lpstr>Массаж сердца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физического здоровья детей в период летнего отдыха</dc:title>
  <dc:creator>Мама</dc:creator>
  <cp:keywords/>
  <cp:lastModifiedBy>Ольга Владимировна Чиркун</cp:lastModifiedBy>
  <cp:revision>31</cp:revision>
  <dcterms:created xsi:type="dcterms:W3CDTF">2018-05-22T00:03:45Z</dcterms:created>
  <dcterms:modified xsi:type="dcterms:W3CDTF">2018-05-23T07:06:22Z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