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41" r:id="rId3"/>
    <p:sldMasterId id="2147483765" r:id="rId4"/>
    <p:sldMasterId id="2147483777" r:id="rId5"/>
    <p:sldMasterId id="2147483789" r:id="rId6"/>
    <p:sldMasterId id="2147483801" r:id="rId7"/>
    <p:sldMasterId id="2147483813" r:id="rId8"/>
    <p:sldMasterId id="2147483825" r:id="rId9"/>
    <p:sldMasterId id="2147483837" r:id="rId10"/>
    <p:sldMasterId id="2147483861" r:id="rId11"/>
  </p:sldMasterIdLst>
  <p:notesMasterIdLst>
    <p:notesMasterId r:id="rId57"/>
  </p:notesMasterIdLst>
  <p:handoutMasterIdLst>
    <p:handoutMasterId r:id="rId58"/>
  </p:handoutMasterIdLst>
  <p:sldIdLst>
    <p:sldId id="401" r:id="rId12"/>
    <p:sldId id="437" r:id="rId13"/>
    <p:sldId id="436" r:id="rId14"/>
    <p:sldId id="438" r:id="rId15"/>
    <p:sldId id="439" r:id="rId16"/>
    <p:sldId id="440" r:id="rId17"/>
    <p:sldId id="441" r:id="rId18"/>
    <p:sldId id="443" r:id="rId19"/>
    <p:sldId id="429" r:id="rId20"/>
    <p:sldId id="431" r:id="rId21"/>
    <p:sldId id="428" r:id="rId22"/>
    <p:sldId id="447" r:id="rId23"/>
    <p:sldId id="448" r:id="rId24"/>
    <p:sldId id="393" r:id="rId25"/>
    <p:sldId id="432" r:id="rId26"/>
    <p:sldId id="433" r:id="rId27"/>
    <p:sldId id="434" r:id="rId28"/>
    <p:sldId id="408" r:id="rId29"/>
    <p:sldId id="423" r:id="rId30"/>
    <p:sldId id="346" r:id="rId31"/>
    <p:sldId id="374" r:id="rId32"/>
    <p:sldId id="389" r:id="rId33"/>
    <p:sldId id="387" r:id="rId34"/>
    <p:sldId id="388" r:id="rId35"/>
    <p:sldId id="414" r:id="rId36"/>
    <p:sldId id="349" r:id="rId37"/>
    <p:sldId id="354" r:id="rId38"/>
    <p:sldId id="358" r:id="rId39"/>
    <p:sldId id="380" r:id="rId40"/>
    <p:sldId id="353" r:id="rId41"/>
    <p:sldId id="421" r:id="rId42"/>
    <p:sldId id="418" r:id="rId43"/>
    <p:sldId id="445" r:id="rId44"/>
    <p:sldId id="446" r:id="rId45"/>
    <p:sldId id="449" r:id="rId46"/>
    <p:sldId id="454" r:id="rId47"/>
    <p:sldId id="450" r:id="rId48"/>
    <p:sldId id="453" r:id="rId49"/>
    <p:sldId id="451" r:id="rId50"/>
    <p:sldId id="452" r:id="rId51"/>
    <p:sldId id="455" r:id="rId52"/>
    <p:sldId id="456" r:id="rId53"/>
    <p:sldId id="457" r:id="rId54"/>
    <p:sldId id="422" r:id="rId55"/>
    <p:sldId id="283" r:id="rId5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47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C6FF7-7873-4232-B36D-6A58C5EC5D4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20345-2D46-4DE9-B794-80B8AADD1518}">
      <dgm:prSet phldrT="[Текст]" custT="1"/>
      <dgm:spPr/>
      <dgm:t>
        <a:bodyPr/>
        <a:lstStyle/>
        <a:p>
          <a:r>
            <a:rPr lang="ru-RU" sz="2400" b="1" dirty="0" smtClean="0"/>
            <a:t>Идея межнационального согласия и межкультурных коммуникаций</a:t>
          </a:r>
        </a:p>
      </dgm:t>
    </dgm:pt>
    <dgm:pt modelId="{1E00CB31-A28E-4AD6-ABCD-628C209F9887}" type="parTrans" cxnId="{35964B7A-5117-440D-9A77-56600C9EAD5B}">
      <dgm:prSet/>
      <dgm:spPr/>
      <dgm:t>
        <a:bodyPr/>
        <a:lstStyle/>
        <a:p>
          <a:endParaRPr lang="ru-RU"/>
        </a:p>
      </dgm:t>
    </dgm:pt>
    <dgm:pt modelId="{D468325B-C2BB-4592-BDEF-B8729F913800}" type="sibTrans" cxnId="{35964B7A-5117-440D-9A77-56600C9EAD5B}">
      <dgm:prSet/>
      <dgm:spPr/>
      <dgm:t>
        <a:bodyPr/>
        <a:lstStyle/>
        <a:p>
          <a:endParaRPr lang="ru-RU"/>
        </a:p>
      </dgm:t>
    </dgm:pt>
    <dgm:pt modelId="{55CBA78F-6237-4D9E-8258-8FEB0D3344A5}">
      <dgm:prSet phldrT="[Текст]" custT="1"/>
      <dgm:spPr/>
      <dgm:t>
        <a:bodyPr/>
        <a:lstStyle/>
        <a:p>
          <a:r>
            <a:rPr lang="ru-RU" sz="2400" b="1" dirty="0" smtClean="0"/>
            <a:t>Идея диалога </a:t>
          </a:r>
        </a:p>
      </dgm:t>
    </dgm:pt>
    <dgm:pt modelId="{166F77EC-EA57-47B0-A88D-0565D95B5DE8}" type="parTrans" cxnId="{78F21456-A1E9-4690-AFF9-1AB26051C95C}">
      <dgm:prSet/>
      <dgm:spPr/>
      <dgm:t>
        <a:bodyPr/>
        <a:lstStyle/>
        <a:p>
          <a:endParaRPr lang="ru-RU"/>
        </a:p>
      </dgm:t>
    </dgm:pt>
    <dgm:pt modelId="{199D450C-705E-41B8-A003-00063156DD1F}" type="sibTrans" cxnId="{78F21456-A1E9-4690-AFF9-1AB26051C95C}">
      <dgm:prSet/>
      <dgm:spPr/>
      <dgm:t>
        <a:bodyPr/>
        <a:lstStyle/>
        <a:p>
          <a:endParaRPr lang="ru-RU"/>
        </a:p>
      </dgm:t>
    </dgm:pt>
    <dgm:pt modelId="{41105C72-48F2-4FCD-86DB-1CB4829F5008}">
      <dgm:prSet phldrT="[Текст]" custT="1"/>
      <dgm:spPr/>
      <dgm:t>
        <a:bodyPr/>
        <a:lstStyle/>
        <a:p>
          <a:r>
            <a:rPr lang="ru-RU" sz="2400" b="1" dirty="0" smtClean="0"/>
            <a:t>Идея социального партнерства </a:t>
          </a:r>
        </a:p>
      </dgm:t>
    </dgm:pt>
    <dgm:pt modelId="{9BE4A002-D061-4F39-816A-0A3E93DE2373}" type="parTrans" cxnId="{FA8905E3-9CAE-419E-A5DD-B5D79B73B764}">
      <dgm:prSet/>
      <dgm:spPr/>
      <dgm:t>
        <a:bodyPr/>
        <a:lstStyle/>
        <a:p>
          <a:endParaRPr lang="ru-RU"/>
        </a:p>
      </dgm:t>
    </dgm:pt>
    <dgm:pt modelId="{CE7415FC-07B5-460D-B3FB-EA744A6327B4}" type="sibTrans" cxnId="{FA8905E3-9CAE-419E-A5DD-B5D79B73B764}">
      <dgm:prSet/>
      <dgm:spPr/>
      <dgm:t>
        <a:bodyPr/>
        <a:lstStyle/>
        <a:p>
          <a:endParaRPr lang="ru-RU"/>
        </a:p>
      </dgm:t>
    </dgm:pt>
    <dgm:pt modelId="{89F0EFE7-4AF6-4BF6-AD59-F2010A563468}">
      <dgm:prSet custT="1"/>
      <dgm:spPr/>
      <dgm:t>
        <a:bodyPr/>
        <a:lstStyle/>
        <a:p>
          <a:r>
            <a:rPr lang="ru-RU" sz="2400" b="1" dirty="0" smtClean="0"/>
            <a:t>Идея социального проектирования</a:t>
          </a:r>
        </a:p>
      </dgm:t>
    </dgm:pt>
    <dgm:pt modelId="{C9F2D519-4AC9-477E-A7BC-46F993BC289D}" type="parTrans" cxnId="{13CC1631-5F75-4370-8734-EA45B819E3BD}">
      <dgm:prSet/>
      <dgm:spPr/>
      <dgm:t>
        <a:bodyPr/>
        <a:lstStyle/>
        <a:p>
          <a:endParaRPr lang="ru-RU"/>
        </a:p>
      </dgm:t>
    </dgm:pt>
    <dgm:pt modelId="{6169E956-5182-45DF-BE65-5C2B7E929337}" type="sibTrans" cxnId="{13CC1631-5F75-4370-8734-EA45B819E3BD}">
      <dgm:prSet/>
      <dgm:spPr/>
      <dgm:t>
        <a:bodyPr/>
        <a:lstStyle/>
        <a:p>
          <a:endParaRPr lang="ru-RU"/>
        </a:p>
      </dgm:t>
    </dgm:pt>
    <dgm:pt modelId="{DEED1AF9-93F9-42CC-989D-4D13004FDF54}">
      <dgm:prSet custT="1"/>
      <dgm:spPr/>
      <dgm:t>
        <a:bodyPr/>
        <a:lstStyle/>
        <a:p>
          <a:r>
            <a:rPr lang="ru-RU" sz="2400" b="1" dirty="0"/>
            <a:t>Идея командной деятельности</a:t>
          </a:r>
        </a:p>
      </dgm:t>
    </dgm:pt>
    <dgm:pt modelId="{BBF04364-59E1-470B-99C6-F8599B4BD848}" type="parTrans" cxnId="{B7815CF1-F22E-460C-9204-1F405F17A88A}">
      <dgm:prSet/>
      <dgm:spPr/>
      <dgm:t>
        <a:bodyPr/>
        <a:lstStyle/>
        <a:p>
          <a:endParaRPr lang="ru-RU"/>
        </a:p>
      </dgm:t>
    </dgm:pt>
    <dgm:pt modelId="{9B7B1428-75E8-432B-BA99-3263B5E91151}" type="sibTrans" cxnId="{B7815CF1-F22E-460C-9204-1F405F17A88A}">
      <dgm:prSet/>
      <dgm:spPr/>
      <dgm:t>
        <a:bodyPr/>
        <a:lstStyle/>
        <a:p>
          <a:endParaRPr lang="ru-RU"/>
        </a:p>
      </dgm:t>
    </dgm:pt>
    <dgm:pt modelId="{F967FB41-A463-4FFB-84A4-3D2F00B88DE6}">
      <dgm:prSet custT="1"/>
      <dgm:spPr/>
      <dgm:t>
        <a:bodyPr/>
        <a:lstStyle/>
        <a:p>
          <a:r>
            <a:rPr lang="ru-RU" sz="2400" b="1" dirty="0"/>
            <a:t>Идея использования социальных практик</a:t>
          </a:r>
        </a:p>
      </dgm:t>
    </dgm:pt>
    <dgm:pt modelId="{E46BEC0A-2973-473A-89F5-25C71D1F12FE}" type="parTrans" cxnId="{B2F6BF14-24B5-4E84-8121-D2C1D93F6EFA}">
      <dgm:prSet/>
      <dgm:spPr/>
      <dgm:t>
        <a:bodyPr/>
        <a:lstStyle/>
        <a:p>
          <a:endParaRPr lang="ru-RU"/>
        </a:p>
      </dgm:t>
    </dgm:pt>
    <dgm:pt modelId="{07DACA83-13CA-431C-94DF-AC4D3F0B6E53}" type="sibTrans" cxnId="{B2F6BF14-24B5-4E84-8121-D2C1D93F6EFA}">
      <dgm:prSet/>
      <dgm:spPr/>
      <dgm:t>
        <a:bodyPr/>
        <a:lstStyle/>
        <a:p>
          <a:endParaRPr lang="ru-RU"/>
        </a:p>
      </dgm:t>
    </dgm:pt>
    <dgm:pt modelId="{A2AF620A-FCBE-4FE6-B70C-23F97E8ABC54}">
      <dgm:prSet custT="1"/>
      <dgm:spPr/>
      <dgm:t>
        <a:bodyPr/>
        <a:lstStyle/>
        <a:p>
          <a:r>
            <a:rPr lang="ru-RU" sz="2400" b="1" dirty="0"/>
            <a:t>Идея поддержки и укрепления межпоколенческих связей</a:t>
          </a:r>
        </a:p>
      </dgm:t>
    </dgm:pt>
    <dgm:pt modelId="{3DE1F92C-FADD-43EB-8D0C-D387DBF779A7}" type="parTrans" cxnId="{1DDB54C5-3EF2-46F5-A449-5AAB521BA123}">
      <dgm:prSet/>
      <dgm:spPr/>
      <dgm:t>
        <a:bodyPr/>
        <a:lstStyle/>
        <a:p>
          <a:endParaRPr lang="ru-RU"/>
        </a:p>
      </dgm:t>
    </dgm:pt>
    <dgm:pt modelId="{B9001DD4-95D0-4039-9A8A-EFA71BD4B4C3}" type="sibTrans" cxnId="{1DDB54C5-3EF2-46F5-A449-5AAB521BA123}">
      <dgm:prSet/>
      <dgm:spPr/>
      <dgm:t>
        <a:bodyPr/>
        <a:lstStyle/>
        <a:p>
          <a:endParaRPr lang="ru-RU"/>
        </a:p>
      </dgm:t>
    </dgm:pt>
    <dgm:pt modelId="{DFC836FD-640E-4A03-B49B-F1DD4174BE85}" type="pres">
      <dgm:prSet presAssocID="{C6DC6FF7-7873-4232-B36D-6A58C5EC5D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EC079-0D73-4E8D-803D-EC2841A88834}" type="pres">
      <dgm:prSet presAssocID="{B7220345-2D46-4DE9-B794-80B8AADD1518}" presName="parentLin" presStyleCnt="0"/>
      <dgm:spPr/>
    </dgm:pt>
    <dgm:pt modelId="{E6E73A91-93A8-4F0B-856B-927E0106DD93}" type="pres">
      <dgm:prSet presAssocID="{B7220345-2D46-4DE9-B794-80B8AADD151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04C1247-25EE-4011-8F34-58D6AE7AC802}" type="pres">
      <dgm:prSet presAssocID="{B7220345-2D46-4DE9-B794-80B8AADD1518}" presName="parentText" presStyleLbl="node1" presStyleIdx="0" presStyleCnt="7" custScaleX="142857" custScaleY="15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A776-BFB8-4F9E-91C3-C09A328CA894}" type="pres">
      <dgm:prSet presAssocID="{B7220345-2D46-4DE9-B794-80B8AADD1518}" presName="negativeSpace" presStyleCnt="0"/>
      <dgm:spPr/>
    </dgm:pt>
    <dgm:pt modelId="{069E9E14-1AE6-463A-B5EF-A2DFC1589AF8}" type="pres">
      <dgm:prSet presAssocID="{B7220345-2D46-4DE9-B794-80B8AADD1518}" presName="childText" presStyleLbl="conFgAcc1" presStyleIdx="0" presStyleCnt="7" custLinFactNeighborX="1224" custLinFactNeighborY="-3098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D5053A-0F76-4F68-B71C-2681B275E21B}" type="pres">
      <dgm:prSet presAssocID="{D468325B-C2BB-4592-BDEF-B8729F913800}" presName="spaceBetweenRectangles" presStyleCnt="0"/>
      <dgm:spPr/>
    </dgm:pt>
    <dgm:pt modelId="{AF9D2A86-AC41-4C32-93C5-053D4B38DF17}" type="pres">
      <dgm:prSet presAssocID="{55CBA78F-6237-4D9E-8258-8FEB0D3344A5}" presName="parentLin" presStyleCnt="0"/>
      <dgm:spPr/>
    </dgm:pt>
    <dgm:pt modelId="{58F89762-4097-44BC-84A3-22639DF07E90}" type="pres">
      <dgm:prSet presAssocID="{55CBA78F-6237-4D9E-8258-8FEB0D3344A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0E5403E-C3E8-41DC-906E-89F358012C64}" type="pres">
      <dgm:prSet presAssocID="{55CBA78F-6237-4D9E-8258-8FEB0D3344A5}" presName="parentText" presStyleLbl="node1" presStyleIdx="1" presStyleCnt="7" custScaleX="14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89EB-A3BC-4FA5-9F25-9F939C4145E5}" type="pres">
      <dgm:prSet presAssocID="{55CBA78F-6237-4D9E-8258-8FEB0D3344A5}" presName="negativeSpace" presStyleCnt="0"/>
      <dgm:spPr/>
    </dgm:pt>
    <dgm:pt modelId="{EC6197D3-54EF-4D89-B4ED-9169C74911C0}" type="pres">
      <dgm:prSet presAssocID="{55CBA78F-6237-4D9E-8258-8FEB0D3344A5}" presName="childText" presStyleLbl="conFgAcc1" presStyleIdx="1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676CF8C-86BF-4C75-A77A-A8911794E97C}" type="pres">
      <dgm:prSet presAssocID="{199D450C-705E-41B8-A003-00063156DD1F}" presName="spaceBetweenRectangles" presStyleCnt="0"/>
      <dgm:spPr/>
    </dgm:pt>
    <dgm:pt modelId="{9306C3E0-1466-432B-BEC8-55AF221278CE}" type="pres">
      <dgm:prSet presAssocID="{41105C72-48F2-4FCD-86DB-1CB4829F5008}" presName="parentLin" presStyleCnt="0"/>
      <dgm:spPr/>
    </dgm:pt>
    <dgm:pt modelId="{07C71D7B-9599-41DD-9811-4F49085A69C1}" type="pres">
      <dgm:prSet presAssocID="{41105C72-48F2-4FCD-86DB-1CB4829F500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33097C1-B7EA-4024-96C6-A72B63A421DD}" type="pres">
      <dgm:prSet presAssocID="{41105C72-48F2-4FCD-86DB-1CB4829F5008}" presName="parentText" presStyleLbl="node1" presStyleIdx="2" presStyleCnt="7" custScaleX="142857" custScaleY="12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E9970-E419-4021-8B7A-8707E9AFB94B}" type="pres">
      <dgm:prSet presAssocID="{41105C72-48F2-4FCD-86DB-1CB4829F5008}" presName="negativeSpace" presStyleCnt="0"/>
      <dgm:spPr/>
    </dgm:pt>
    <dgm:pt modelId="{1E5BA458-5BEF-413B-876D-BE2B78B89D5F}" type="pres">
      <dgm:prSet presAssocID="{41105C72-48F2-4FCD-86DB-1CB4829F5008}" presName="childText" presStyleLbl="conFgAcc1" presStyleIdx="2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7815B7B6-E984-46EF-A880-6606A5115D75}" type="pres">
      <dgm:prSet presAssocID="{CE7415FC-07B5-460D-B3FB-EA744A6327B4}" presName="spaceBetweenRectangles" presStyleCnt="0"/>
      <dgm:spPr/>
    </dgm:pt>
    <dgm:pt modelId="{553BC602-138E-430C-B103-F7B48D1B18FE}" type="pres">
      <dgm:prSet presAssocID="{89F0EFE7-4AF6-4BF6-AD59-F2010A563468}" presName="parentLin" presStyleCnt="0"/>
      <dgm:spPr/>
    </dgm:pt>
    <dgm:pt modelId="{9BD1C705-E5D6-4678-A885-6B8E429568A5}" type="pres">
      <dgm:prSet presAssocID="{89F0EFE7-4AF6-4BF6-AD59-F2010A56346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2799937-D384-4167-968A-202B8E555B34}" type="pres">
      <dgm:prSet presAssocID="{89F0EFE7-4AF6-4BF6-AD59-F2010A563468}" presName="parentText" presStyleLbl="node1" presStyleIdx="3" presStyleCnt="7" custScaleX="142857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ED393-8D5B-429B-9B1E-F981EBDF1CB8}" type="pres">
      <dgm:prSet presAssocID="{89F0EFE7-4AF6-4BF6-AD59-F2010A563468}" presName="negativeSpace" presStyleCnt="0"/>
      <dgm:spPr/>
    </dgm:pt>
    <dgm:pt modelId="{BEE4562F-0A49-4779-AAF7-20C7A90AD837}" type="pres">
      <dgm:prSet presAssocID="{89F0EFE7-4AF6-4BF6-AD59-F2010A563468}" presName="childText" presStyleLbl="conFgAcc1" presStyleIdx="3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BF47EA-4497-4A1A-AFDF-0F3119A1124C}" type="pres">
      <dgm:prSet presAssocID="{6169E956-5182-45DF-BE65-5C2B7E929337}" presName="spaceBetweenRectangles" presStyleCnt="0"/>
      <dgm:spPr/>
    </dgm:pt>
    <dgm:pt modelId="{CB0CB275-2A31-4314-A310-25014E439409}" type="pres">
      <dgm:prSet presAssocID="{A2AF620A-FCBE-4FE6-B70C-23F97E8ABC54}" presName="parentLin" presStyleCnt="0"/>
      <dgm:spPr/>
    </dgm:pt>
    <dgm:pt modelId="{84F8351E-9BB6-4C4C-8496-02877E49382A}" type="pres">
      <dgm:prSet presAssocID="{A2AF620A-FCBE-4FE6-B70C-23F97E8ABC5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9671E67-AEBC-447C-8B10-375441956B1E}" type="pres">
      <dgm:prSet presAssocID="{A2AF620A-FCBE-4FE6-B70C-23F97E8ABC54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5EB55-820D-4570-9EA2-D7ABD40BBE3C}" type="pres">
      <dgm:prSet presAssocID="{A2AF620A-FCBE-4FE6-B70C-23F97E8ABC54}" presName="negativeSpace" presStyleCnt="0"/>
      <dgm:spPr/>
    </dgm:pt>
    <dgm:pt modelId="{F104A03D-B082-46DF-A3E4-F8F59F0B6369}" type="pres">
      <dgm:prSet presAssocID="{A2AF620A-FCBE-4FE6-B70C-23F97E8ABC54}" presName="childText" presStyleLbl="conFgAcc1" presStyleIdx="4" presStyleCnt="7">
        <dgm:presLayoutVars>
          <dgm:bulletEnabled val="1"/>
        </dgm:presLayoutVars>
      </dgm:prSet>
      <dgm:spPr/>
    </dgm:pt>
    <dgm:pt modelId="{E734CE0A-3800-4511-8B07-1CC39149559E}" type="pres">
      <dgm:prSet presAssocID="{B9001DD4-95D0-4039-9A8A-EFA71BD4B4C3}" presName="spaceBetweenRectangles" presStyleCnt="0"/>
      <dgm:spPr/>
    </dgm:pt>
    <dgm:pt modelId="{67F46265-68A2-48C9-816F-F708399123FD}" type="pres">
      <dgm:prSet presAssocID="{DEED1AF9-93F9-42CC-989D-4D13004FDF54}" presName="parentLin" presStyleCnt="0"/>
      <dgm:spPr/>
    </dgm:pt>
    <dgm:pt modelId="{33EC56DF-F02B-4FA2-8CD8-7C8958B1EC7C}" type="pres">
      <dgm:prSet presAssocID="{DEED1AF9-93F9-42CC-989D-4D13004FDF5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D26DBC-1A12-431A-BEB3-E296E32490D7}" type="pres">
      <dgm:prSet presAssocID="{DEED1AF9-93F9-42CC-989D-4D13004FDF54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21D1-D8C5-4921-ADB2-081BA54480AD}" type="pres">
      <dgm:prSet presAssocID="{DEED1AF9-93F9-42CC-989D-4D13004FDF54}" presName="negativeSpace" presStyleCnt="0"/>
      <dgm:spPr/>
    </dgm:pt>
    <dgm:pt modelId="{2D0E20D1-CE22-4CD2-A8AF-C3787448CE79}" type="pres">
      <dgm:prSet presAssocID="{DEED1AF9-93F9-42CC-989D-4D13004FDF54}" presName="childText" presStyleLbl="conFgAcc1" presStyleIdx="5" presStyleCnt="7">
        <dgm:presLayoutVars>
          <dgm:bulletEnabled val="1"/>
        </dgm:presLayoutVars>
      </dgm:prSet>
      <dgm:spPr/>
    </dgm:pt>
    <dgm:pt modelId="{72B8A48F-7BF7-4EAA-8D91-C8C75C7C50AD}" type="pres">
      <dgm:prSet presAssocID="{9B7B1428-75E8-432B-BA99-3263B5E91151}" presName="spaceBetweenRectangles" presStyleCnt="0"/>
      <dgm:spPr/>
    </dgm:pt>
    <dgm:pt modelId="{78C74322-65D1-437E-95BE-3740011E6CAD}" type="pres">
      <dgm:prSet presAssocID="{F967FB41-A463-4FFB-84A4-3D2F00B88DE6}" presName="parentLin" presStyleCnt="0"/>
      <dgm:spPr/>
    </dgm:pt>
    <dgm:pt modelId="{26EB5CE1-45CB-4E73-9DCE-5E2F1D1A6943}" type="pres">
      <dgm:prSet presAssocID="{F967FB41-A463-4FFB-84A4-3D2F00B88D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6C6DC60-22A6-48F6-AA7E-099C517F4D70}" type="pres">
      <dgm:prSet presAssocID="{F967FB41-A463-4FFB-84A4-3D2F00B88DE6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6D097-91E2-4ABE-9755-FD474E37E7C8}" type="pres">
      <dgm:prSet presAssocID="{F967FB41-A463-4FFB-84A4-3D2F00B88DE6}" presName="negativeSpace" presStyleCnt="0"/>
      <dgm:spPr/>
    </dgm:pt>
    <dgm:pt modelId="{A551A280-22CD-4BF9-8B91-F3533C40D042}" type="pres">
      <dgm:prSet presAssocID="{F967FB41-A463-4FFB-84A4-3D2F00B88D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81E3F1-1133-4C2D-8F3E-6713A9521D75}" type="presOf" srcId="{DEED1AF9-93F9-42CC-989D-4D13004FDF54}" destId="{33EC56DF-F02B-4FA2-8CD8-7C8958B1EC7C}" srcOrd="0" destOrd="0" presId="urn:microsoft.com/office/officeart/2005/8/layout/list1"/>
    <dgm:cxn modelId="{6A43DBD5-D318-43A1-BB87-55F77A906849}" type="presOf" srcId="{A2AF620A-FCBE-4FE6-B70C-23F97E8ABC54}" destId="{84F8351E-9BB6-4C4C-8496-02877E49382A}" srcOrd="0" destOrd="0" presId="urn:microsoft.com/office/officeart/2005/8/layout/list1"/>
    <dgm:cxn modelId="{B7815CF1-F22E-460C-9204-1F405F17A88A}" srcId="{C6DC6FF7-7873-4232-B36D-6A58C5EC5D46}" destId="{DEED1AF9-93F9-42CC-989D-4D13004FDF54}" srcOrd="5" destOrd="0" parTransId="{BBF04364-59E1-470B-99C6-F8599B4BD848}" sibTransId="{9B7B1428-75E8-432B-BA99-3263B5E91151}"/>
    <dgm:cxn modelId="{119065D1-6B19-4517-886F-D9F482113342}" type="presOf" srcId="{F967FB41-A463-4FFB-84A4-3D2F00B88DE6}" destId="{C6C6DC60-22A6-48F6-AA7E-099C517F4D70}" srcOrd="1" destOrd="0" presId="urn:microsoft.com/office/officeart/2005/8/layout/list1"/>
    <dgm:cxn modelId="{13CC1631-5F75-4370-8734-EA45B819E3BD}" srcId="{C6DC6FF7-7873-4232-B36D-6A58C5EC5D46}" destId="{89F0EFE7-4AF6-4BF6-AD59-F2010A563468}" srcOrd="3" destOrd="0" parTransId="{C9F2D519-4AC9-477E-A7BC-46F993BC289D}" sibTransId="{6169E956-5182-45DF-BE65-5C2B7E929337}"/>
    <dgm:cxn modelId="{ADF99F02-045C-4B55-A4D7-2E7DE350F252}" type="presOf" srcId="{89F0EFE7-4AF6-4BF6-AD59-F2010A563468}" destId="{22799937-D384-4167-968A-202B8E555B34}" srcOrd="1" destOrd="0" presId="urn:microsoft.com/office/officeart/2005/8/layout/list1"/>
    <dgm:cxn modelId="{9DDB47C1-2454-41A7-BD46-845FDB8929C7}" type="presOf" srcId="{41105C72-48F2-4FCD-86DB-1CB4829F5008}" destId="{033097C1-B7EA-4024-96C6-A72B63A421DD}" srcOrd="1" destOrd="0" presId="urn:microsoft.com/office/officeart/2005/8/layout/list1"/>
    <dgm:cxn modelId="{FA8905E3-9CAE-419E-A5DD-B5D79B73B764}" srcId="{C6DC6FF7-7873-4232-B36D-6A58C5EC5D46}" destId="{41105C72-48F2-4FCD-86DB-1CB4829F5008}" srcOrd="2" destOrd="0" parTransId="{9BE4A002-D061-4F39-816A-0A3E93DE2373}" sibTransId="{CE7415FC-07B5-460D-B3FB-EA744A6327B4}"/>
    <dgm:cxn modelId="{96612EC8-CE48-43D4-AF09-D1E6590CAB6E}" type="presOf" srcId="{F967FB41-A463-4FFB-84A4-3D2F00B88DE6}" destId="{26EB5CE1-45CB-4E73-9DCE-5E2F1D1A6943}" srcOrd="0" destOrd="0" presId="urn:microsoft.com/office/officeart/2005/8/layout/list1"/>
    <dgm:cxn modelId="{08027397-03CC-4C98-A388-29D0684BA8AB}" type="presOf" srcId="{C6DC6FF7-7873-4232-B36D-6A58C5EC5D46}" destId="{DFC836FD-640E-4A03-B49B-F1DD4174BE85}" srcOrd="0" destOrd="0" presId="urn:microsoft.com/office/officeart/2005/8/layout/list1"/>
    <dgm:cxn modelId="{AC826B75-FDB7-4C55-A232-34A5C1970F68}" type="presOf" srcId="{A2AF620A-FCBE-4FE6-B70C-23F97E8ABC54}" destId="{E9671E67-AEBC-447C-8B10-375441956B1E}" srcOrd="1" destOrd="0" presId="urn:microsoft.com/office/officeart/2005/8/layout/list1"/>
    <dgm:cxn modelId="{78F21456-A1E9-4690-AFF9-1AB26051C95C}" srcId="{C6DC6FF7-7873-4232-B36D-6A58C5EC5D46}" destId="{55CBA78F-6237-4D9E-8258-8FEB0D3344A5}" srcOrd="1" destOrd="0" parTransId="{166F77EC-EA57-47B0-A88D-0565D95B5DE8}" sibTransId="{199D450C-705E-41B8-A003-00063156DD1F}"/>
    <dgm:cxn modelId="{1DDB54C5-3EF2-46F5-A449-5AAB521BA123}" srcId="{C6DC6FF7-7873-4232-B36D-6A58C5EC5D46}" destId="{A2AF620A-FCBE-4FE6-B70C-23F97E8ABC54}" srcOrd="4" destOrd="0" parTransId="{3DE1F92C-FADD-43EB-8D0C-D387DBF779A7}" sibTransId="{B9001DD4-95D0-4039-9A8A-EFA71BD4B4C3}"/>
    <dgm:cxn modelId="{11E37795-1B29-4812-9BB4-1A9B6C7BFEE5}" type="presOf" srcId="{B7220345-2D46-4DE9-B794-80B8AADD1518}" destId="{E6E73A91-93A8-4F0B-856B-927E0106DD93}" srcOrd="0" destOrd="0" presId="urn:microsoft.com/office/officeart/2005/8/layout/list1"/>
    <dgm:cxn modelId="{20FECC5A-C289-4D8B-90E7-B1FACFE51B5B}" type="presOf" srcId="{41105C72-48F2-4FCD-86DB-1CB4829F5008}" destId="{07C71D7B-9599-41DD-9811-4F49085A69C1}" srcOrd="0" destOrd="0" presId="urn:microsoft.com/office/officeart/2005/8/layout/list1"/>
    <dgm:cxn modelId="{B2F6BF14-24B5-4E84-8121-D2C1D93F6EFA}" srcId="{C6DC6FF7-7873-4232-B36D-6A58C5EC5D46}" destId="{F967FB41-A463-4FFB-84A4-3D2F00B88DE6}" srcOrd="6" destOrd="0" parTransId="{E46BEC0A-2973-473A-89F5-25C71D1F12FE}" sibTransId="{07DACA83-13CA-431C-94DF-AC4D3F0B6E53}"/>
    <dgm:cxn modelId="{06C0E54B-CFFD-4E67-B523-91F681F1D896}" type="presOf" srcId="{55CBA78F-6237-4D9E-8258-8FEB0D3344A5}" destId="{58F89762-4097-44BC-84A3-22639DF07E90}" srcOrd="0" destOrd="0" presId="urn:microsoft.com/office/officeart/2005/8/layout/list1"/>
    <dgm:cxn modelId="{35964B7A-5117-440D-9A77-56600C9EAD5B}" srcId="{C6DC6FF7-7873-4232-B36D-6A58C5EC5D46}" destId="{B7220345-2D46-4DE9-B794-80B8AADD1518}" srcOrd="0" destOrd="0" parTransId="{1E00CB31-A28E-4AD6-ABCD-628C209F9887}" sibTransId="{D468325B-C2BB-4592-BDEF-B8729F913800}"/>
    <dgm:cxn modelId="{5D78A5C7-F53E-49D0-A5BC-1D9700F4DDDD}" type="presOf" srcId="{DEED1AF9-93F9-42CC-989D-4D13004FDF54}" destId="{49D26DBC-1A12-431A-BEB3-E296E32490D7}" srcOrd="1" destOrd="0" presId="urn:microsoft.com/office/officeart/2005/8/layout/list1"/>
    <dgm:cxn modelId="{D5F51840-4F01-490C-975D-50C7F10B6467}" type="presOf" srcId="{B7220345-2D46-4DE9-B794-80B8AADD1518}" destId="{B04C1247-25EE-4011-8F34-58D6AE7AC802}" srcOrd="1" destOrd="0" presId="urn:microsoft.com/office/officeart/2005/8/layout/list1"/>
    <dgm:cxn modelId="{21E50B6C-01F1-4E62-A478-250273786575}" type="presOf" srcId="{55CBA78F-6237-4D9E-8258-8FEB0D3344A5}" destId="{50E5403E-C3E8-41DC-906E-89F358012C64}" srcOrd="1" destOrd="0" presId="urn:microsoft.com/office/officeart/2005/8/layout/list1"/>
    <dgm:cxn modelId="{CC6458C3-D3C4-469E-9781-21BC9F1C386B}" type="presOf" srcId="{89F0EFE7-4AF6-4BF6-AD59-F2010A563468}" destId="{9BD1C705-E5D6-4678-A885-6B8E429568A5}" srcOrd="0" destOrd="0" presId="urn:microsoft.com/office/officeart/2005/8/layout/list1"/>
    <dgm:cxn modelId="{5A8A46CF-72B9-4682-824D-B5F0B8763DC5}" type="presParOf" srcId="{DFC836FD-640E-4A03-B49B-F1DD4174BE85}" destId="{594EC079-0D73-4E8D-803D-EC2841A88834}" srcOrd="0" destOrd="0" presId="urn:microsoft.com/office/officeart/2005/8/layout/list1"/>
    <dgm:cxn modelId="{284A8347-82E7-4F92-AB0C-B359EBE9FD53}" type="presParOf" srcId="{594EC079-0D73-4E8D-803D-EC2841A88834}" destId="{E6E73A91-93A8-4F0B-856B-927E0106DD93}" srcOrd="0" destOrd="0" presId="urn:microsoft.com/office/officeart/2005/8/layout/list1"/>
    <dgm:cxn modelId="{13EEB633-3B23-48BD-A1F3-BCA3402E6A2D}" type="presParOf" srcId="{594EC079-0D73-4E8D-803D-EC2841A88834}" destId="{B04C1247-25EE-4011-8F34-58D6AE7AC802}" srcOrd="1" destOrd="0" presId="urn:microsoft.com/office/officeart/2005/8/layout/list1"/>
    <dgm:cxn modelId="{431D9FEF-1CAB-4918-BF20-F1EDE14FA052}" type="presParOf" srcId="{DFC836FD-640E-4A03-B49B-F1DD4174BE85}" destId="{9688A776-BFB8-4F9E-91C3-C09A328CA894}" srcOrd="1" destOrd="0" presId="urn:microsoft.com/office/officeart/2005/8/layout/list1"/>
    <dgm:cxn modelId="{C0E3FA1A-6A95-4E3B-BDF3-54C3A79EA092}" type="presParOf" srcId="{DFC836FD-640E-4A03-B49B-F1DD4174BE85}" destId="{069E9E14-1AE6-463A-B5EF-A2DFC1589AF8}" srcOrd="2" destOrd="0" presId="urn:microsoft.com/office/officeart/2005/8/layout/list1"/>
    <dgm:cxn modelId="{57F94737-79F9-452B-A785-C4916034C7BA}" type="presParOf" srcId="{DFC836FD-640E-4A03-B49B-F1DD4174BE85}" destId="{C7D5053A-0F76-4F68-B71C-2681B275E21B}" srcOrd="3" destOrd="0" presId="urn:microsoft.com/office/officeart/2005/8/layout/list1"/>
    <dgm:cxn modelId="{A27F60D4-588C-4194-B44D-F9D5320786E6}" type="presParOf" srcId="{DFC836FD-640E-4A03-B49B-F1DD4174BE85}" destId="{AF9D2A86-AC41-4C32-93C5-053D4B38DF17}" srcOrd="4" destOrd="0" presId="urn:microsoft.com/office/officeart/2005/8/layout/list1"/>
    <dgm:cxn modelId="{77EFDA3B-F0EA-4080-AF30-B1871E5DEF5E}" type="presParOf" srcId="{AF9D2A86-AC41-4C32-93C5-053D4B38DF17}" destId="{58F89762-4097-44BC-84A3-22639DF07E90}" srcOrd="0" destOrd="0" presId="urn:microsoft.com/office/officeart/2005/8/layout/list1"/>
    <dgm:cxn modelId="{65826C44-BF95-4935-BEDE-7FB2B6C3AC01}" type="presParOf" srcId="{AF9D2A86-AC41-4C32-93C5-053D4B38DF17}" destId="{50E5403E-C3E8-41DC-906E-89F358012C64}" srcOrd="1" destOrd="0" presId="urn:microsoft.com/office/officeart/2005/8/layout/list1"/>
    <dgm:cxn modelId="{2B2FEFF6-6465-449C-907A-CF17A659F892}" type="presParOf" srcId="{DFC836FD-640E-4A03-B49B-F1DD4174BE85}" destId="{0FE389EB-A3BC-4FA5-9F25-9F939C4145E5}" srcOrd="5" destOrd="0" presId="urn:microsoft.com/office/officeart/2005/8/layout/list1"/>
    <dgm:cxn modelId="{5001B6E9-3BF5-423E-A162-0EC01BE8440D}" type="presParOf" srcId="{DFC836FD-640E-4A03-B49B-F1DD4174BE85}" destId="{EC6197D3-54EF-4D89-B4ED-9169C74911C0}" srcOrd="6" destOrd="0" presId="urn:microsoft.com/office/officeart/2005/8/layout/list1"/>
    <dgm:cxn modelId="{19396544-65E3-487F-8C48-CA28FBEA09AE}" type="presParOf" srcId="{DFC836FD-640E-4A03-B49B-F1DD4174BE85}" destId="{C676CF8C-86BF-4C75-A77A-A8911794E97C}" srcOrd="7" destOrd="0" presId="urn:microsoft.com/office/officeart/2005/8/layout/list1"/>
    <dgm:cxn modelId="{E9AEBB8A-6E9E-438D-ACEB-25B77AA86424}" type="presParOf" srcId="{DFC836FD-640E-4A03-B49B-F1DD4174BE85}" destId="{9306C3E0-1466-432B-BEC8-55AF221278CE}" srcOrd="8" destOrd="0" presId="urn:microsoft.com/office/officeart/2005/8/layout/list1"/>
    <dgm:cxn modelId="{89193325-652E-403A-B628-82E0685762B0}" type="presParOf" srcId="{9306C3E0-1466-432B-BEC8-55AF221278CE}" destId="{07C71D7B-9599-41DD-9811-4F49085A69C1}" srcOrd="0" destOrd="0" presId="urn:microsoft.com/office/officeart/2005/8/layout/list1"/>
    <dgm:cxn modelId="{3689FD6D-F71C-4D94-BB84-F7959FE03DEF}" type="presParOf" srcId="{9306C3E0-1466-432B-BEC8-55AF221278CE}" destId="{033097C1-B7EA-4024-96C6-A72B63A421DD}" srcOrd="1" destOrd="0" presId="urn:microsoft.com/office/officeart/2005/8/layout/list1"/>
    <dgm:cxn modelId="{D7136A55-BC4A-4C03-942D-EE75E7703C91}" type="presParOf" srcId="{DFC836FD-640E-4A03-B49B-F1DD4174BE85}" destId="{A0EE9970-E419-4021-8B7A-8707E9AFB94B}" srcOrd="9" destOrd="0" presId="urn:microsoft.com/office/officeart/2005/8/layout/list1"/>
    <dgm:cxn modelId="{332200EA-1E53-4392-82EB-E9253CFD754B}" type="presParOf" srcId="{DFC836FD-640E-4A03-B49B-F1DD4174BE85}" destId="{1E5BA458-5BEF-413B-876D-BE2B78B89D5F}" srcOrd="10" destOrd="0" presId="urn:microsoft.com/office/officeart/2005/8/layout/list1"/>
    <dgm:cxn modelId="{2EF8A749-14C0-426F-9DA8-4E2888DFCB58}" type="presParOf" srcId="{DFC836FD-640E-4A03-B49B-F1DD4174BE85}" destId="{7815B7B6-E984-46EF-A880-6606A5115D75}" srcOrd="11" destOrd="0" presId="urn:microsoft.com/office/officeart/2005/8/layout/list1"/>
    <dgm:cxn modelId="{6019EC72-10E5-4D25-8B4C-05AF9058AA45}" type="presParOf" srcId="{DFC836FD-640E-4A03-B49B-F1DD4174BE85}" destId="{553BC602-138E-430C-B103-F7B48D1B18FE}" srcOrd="12" destOrd="0" presId="urn:microsoft.com/office/officeart/2005/8/layout/list1"/>
    <dgm:cxn modelId="{47D5535B-6BB1-4B83-A80D-51251651E4EC}" type="presParOf" srcId="{553BC602-138E-430C-B103-F7B48D1B18FE}" destId="{9BD1C705-E5D6-4678-A885-6B8E429568A5}" srcOrd="0" destOrd="0" presId="urn:microsoft.com/office/officeart/2005/8/layout/list1"/>
    <dgm:cxn modelId="{A5008EC0-8CA1-4DFA-AC60-749C88C69E7D}" type="presParOf" srcId="{553BC602-138E-430C-B103-F7B48D1B18FE}" destId="{22799937-D384-4167-968A-202B8E555B34}" srcOrd="1" destOrd="0" presId="urn:microsoft.com/office/officeart/2005/8/layout/list1"/>
    <dgm:cxn modelId="{1FDED028-B1F1-4787-9D72-E044A09942E5}" type="presParOf" srcId="{DFC836FD-640E-4A03-B49B-F1DD4174BE85}" destId="{505ED393-8D5B-429B-9B1E-F981EBDF1CB8}" srcOrd="13" destOrd="0" presId="urn:microsoft.com/office/officeart/2005/8/layout/list1"/>
    <dgm:cxn modelId="{564B7098-FCAC-4771-BA82-1CB022F8EA54}" type="presParOf" srcId="{DFC836FD-640E-4A03-B49B-F1DD4174BE85}" destId="{BEE4562F-0A49-4779-AAF7-20C7A90AD837}" srcOrd="14" destOrd="0" presId="urn:microsoft.com/office/officeart/2005/8/layout/list1"/>
    <dgm:cxn modelId="{AB1DC9BE-A319-4402-B513-45D0AEAB55C5}" type="presParOf" srcId="{DFC836FD-640E-4A03-B49B-F1DD4174BE85}" destId="{C7BF47EA-4497-4A1A-AFDF-0F3119A1124C}" srcOrd="15" destOrd="0" presId="urn:microsoft.com/office/officeart/2005/8/layout/list1"/>
    <dgm:cxn modelId="{274091DD-2309-425A-A979-AB99E15EFCC4}" type="presParOf" srcId="{DFC836FD-640E-4A03-B49B-F1DD4174BE85}" destId="{CB0CB275-2A31-4314-A310-25014E439409}" srcOrd="16" destOrd="0" presId="urn:microsoft.com/office/officeart/2005/8/layout/list1"/>
    <dgm:cxn modelId="{3D9DC6BB-72E4-42DA-8FEF-E288610B9BEA}" type="presParOf" srcId="{CB0CB275-2A31-4314-A310-25014E439409}" destId="{84F8351E-9BB6-4C4C-8496-02877E49382A}" srcOrd="0" destOrd="0" presId="urn:microsoft.com/office/officeart/2005/8/layout/list1"/>
    <dgm:cxn modelId="{BEE2A6E0-79F4-451C-8F5B-199E442B6C6C}" type="presParOf" srcId="{CB0CB275-2A31-4314-A310-25014E439409}" destId="{E9671E67-AEBC-447C-8B10-375441956B1E}" srcOrd="1" destOrd="0" presId="urn:microsoft.com/office/officeart/2005/8/layout/list1"/>
    <dgm:cxn modelId="{693364DE-0406-40FE-B44E-25F74E01CC5F}" type="presParOf" srcId="{DFC836FD-640E-4A03-B49B-F1DD4174BE85}" destId="{0A45EB55-820D-4570-9EA2-D7ABD40BBE3C}" srcOrd="17" destOrd="0" presId="urn:microsoft.com/office/officeart/2005/8/layout/list1"/>
    <dgm:cxn modelId="{F82A7434-73B6-48C5-9BDD-D405C970DB4D}" type="presParOf" srcId="{DFC836FD-640E-4A03-B49B-F1DD4174BE85}" destId="{F104A03D-B082-46DF-A3E4-F8F59F0B6369}" srcOrd="18" destOrd="0" presId="urn:microsoft.com/office/officeart/2005/8/layout/list1"/>
    <dgm:cxn modelId="{97F962E7-10EB-4D78-9834-B73B9E1DEFAA}" type="presParOf" srcId="{DFC836FD-640E-4A03-B49B-F1DD4174BE85}" destId="{E734CE0A-3800-4511-8B07-1CC39149559E}" srcOrd="19" destOrd="0" presId="urn:microsoft.com/office/officeart/2005/8/layout/list1"/>
    <dgm:cxn modelId="{880FFB68-40BE-47D3-87AF-932994A5920C}" type="presParOf" srcId="{DFC836FD-640E-4A03-B49B-F1DD4174BE85}" destId="{67F46265-68A2-48C9-816F-F708399123FD}" srcOrd="20" destOrd="0" presId="urn:microsoft.com/office/officeart/2005/8/layout/list1"/>
    <dgm:cxn modelId="{2D40BCFC-2F5D-49E9-B2C8-BF103228D3FA}" type="presParOf" srcId="{67F46265-68A2-48C9-816F-F708399123FD}" destId="{33EC56DF-F02B-4FA2-8CD8-7C8958B1EC7C}" srcOrd="0" destOrd="0" presId="urn:microsoft.com/office/officeart/2005/8/layout/list1"/>
    <dgm:cxn modelId="{C19443A6-BEE6-40EB-AE94-BAC8A3E6935D}" type="presParOf" srcId="{67F46265-68A2-48C9-816F-F708399123FD}" destId="{49D26DBC-1A12-431A-BEB3-E296E32490D7}" srcOrd="1" destOrd="0" presId="urn:microsoft.com/office/officeart/2005/8/layout/list1"/>
    <dgm:cxn modelId="{33FABE35-6EF6-4AD0-A5CD-00FD84183B10}" type="presParOf" srcId="{DFC836FD-640E-4A03-B49B-F1DD4174BE85}" destId="{CA1C21D1-D8C5-4921-ADB2-081BA54480AD}" srcOrd="21" destOrd="0" presId="urn:microsoft.com/office/officeart/2005/8/layout/list1"/>
    <dgm:cxn modelId="{32D3406C-F93D-434F-BEC7-53A503D57ED7}" type="presParOf" srcId="{DFC836FD-640E-4A03-B49B-F1DD4174BE85}" destId="{2D0E20D1-CE22-4CD2-A8AF-C3787448CE79}" srcOrd="22" destOrd="0" presId="urn:microsoft.com/office/officeart/2005/8/layout/list1"/>
    <dgm:cxn modelId="{25C4EBE5-B9E6-437A-A33C-43061CCE53DD}" type="presParOf" srcId="{DFC836FD-640E-4A03-B49B-F1DD4174BE85}" destId="{72B8A48F-7BF7-4EAA-8D91-C8C75C7C50AD}" srcOrd="23" destOrd="0" presId="urn:microsoft.com/office/officeart/2005/8/layout/list1"/>
    <dgm:cxn modelId="{8A9D86E9-FCEA-4655-A6D8-FB0DD67A75CD}" type="presParOf" srcId="{DFC836FD-640E-4A03-B49B-F1DD4174BE85}" destId="{78C74322-65D1-437E-95BE-3740011E6CAD}" srcOrd="24" destOrd="0" presId="urn:microsoft.com/office/officeart/2005/8/layout/list1"/>
    <dgm:cxn modelId="{D22BD110-50C9-4252-B618-68857286FD7F}" type="presParOf" srcId="{78C74322-65D1-437E-95BE-3740011E6CAD}" destId="{26EB5CE1-45CB-4E73-9DCE-5E2F1D1A6943}" srcOrd="0" destOrd="0" presId="urn:microsoft.com/office/officeart/2005/8/layout/list1"/>
    <dgm:cxn modelId="{3E587FA7-AEDF-43D8-945C-BF8746BA9FEE}" type="presParOf" srcId="{78C74322-65D1-437E-95BE-3740011E6CAD}" destId="{C6C6DC60-22A6-48F6-AA7E-099C517F4D70}" srcOrd="1" destOrd="0" presId="urn:microsoft.com/office/officeart/2005/8/layout/list1"/>
    <dgm:cxn modelId="{376136CC-27CF-46B9-A9EA-FF4A5A32F28C}" type="presParOf" srcId="{DFC836FD-640E-4A03-B49B-F1DD4174BE85}" destId="{A306D097-91E2-4ABE-9755-FD474E37E7C8}" srcOrd="25" destOrd="0" presId="urn:microsoft.com/office/officeart/2005/8/layout/list1"/>
    <dgm:cxn modelId="{6E001A39-AC61-46AD-8C85-F11C5ED47EB6}" type="presParOf" srcId="{DFC836FD-640E-4A03-B49B-F1DD4174BE85}" destId="{A551A280-22CD-4BF9-8B91-F3533C40D04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9E14-1AE6-463A-B5EF-A2DFC1589AF8}">
      <dsp:nvSpPr>
        <dsp:cNvPr id="0" name=""/>
        <dsp:cNvSpPr/>
      </dsp:nvSpPr>
      <dsp:spPr>
        <a:xfrm>
          <a:off x="0" y="598808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C1247-25EE-4011-8F34-58D6AE7AC802}">
      <dsp:nvSpPr>
        <dsp:cNvPr id="0" name=""/>
        <dsp:cNvSpPr/>
      </dsp:nvSpPr>
      <dsp:spPr>
        <a:xfrm>
          <a:off x="435322" y="142615"/>
          <a:ext cx="8706436" cy="71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межнационального согласия и межкультурных коммуникаций</a:t>
          </a:r>
        </a:p>
      </dsp:txBody>
      <dsp:txXfrm>
        <a:off x="470427" y="177720"/>
        <a:ext cx="8636226" cy="648916"/>
      </dsp:txXfrm>
    </dsp:sp>
    <dsp:sp modelId="{EC6197D3-54EF-4D89-B4ED-9169C74911C0}">
      <dsp:nvSpPr>
        <dsp:cNvPr id="0" name=""/>
        <dsp:cNvSpPr/>
      </dsp:nvSpPr>
      <dsp:spPr>
        <a:xfrm>
          <a:off x="0" y="1351341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403E-C3E8-41DC-906E-89F358012C64}">
      <dsp:nvSpPr>
        <dsp:cNvPr id="0" name=""/>
        <dsp:cNvSpPr/>
      </dsp:nvSpPr>
      <dsp:spPr>
        <a:xfrm>
          <a:off x="422820" y="1115181"/>
          <a:ext cx="871964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диалога </a:t>
          </a:r>
        </a:p>
      </dsp:txBody>
      <dsp:txXfrm>
        <a:off x="445877" y="1138238"/>
        <a:ext cx="8673531" cy="426206"/>
      </dsp:txXfrm>
    </dsp:sp>
    <dsp:sp modelId="{1E5BA458-5BEF-413B-876D-BE2B78B89D5F}">
      <dsp:nvSpPr>
        <dsp:cNvPr id="0" name=""/>
        <dsp:cNvSpPr/>
      </dsp:nvSpPr>
      <dsp:spPr>
        <a:xfrm>
          <a:off x="0" y="2208779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097C1-B7EA-4024-96C6-A72B63A421DD}">
      <dsp:nvSpPr>
        <dsp:cNvPr id="0" name=""/>
        <dsp:cNvSpPr/>
      </dsp:nvSpPr>
      <dsp:spPr>
        <a:xfrm>
          <a:off x="435322" y="1840941"/>
          <a:ext cx="8706436" cy="603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партнерства </a:t>
          </a:r>
        </a:p>
      </dsp:txBody>
      <dsp:txXfrm>
        <a:off x="464807" y="1870426"/>
        <a:ext cx="8647466" cy="545028"/>
      </dsp:txXfrm>
    </dsp:sp>
    <dsp:sp modelId="{BEE4562F-0A49-4779-AAF7-20C7A90AD837}">
      <dsp:nvSpPr>
        <dsp:cNvPr id="0" name=""/>
        <dsp:cNvSpPr/>
      </dsp:nvSpPr>
      <dsp:spPr>
        <a:xfrm>
          <a:off x="0" y="3109552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99937-D384-4167-968A-202B8E555B34}">
      <dsp:nvSpPr>
        <dsp:cNvPr id="0" name=""/>
        <dsp:cNvSpPr/>
      </dsp:nvSpPr>
      <dsp:spPr>
        <a:xfrm>
          <a:off x="435322" y="2698379"/>
          <a:ext cx="8706436" cy="647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проектирования</a:t>
          </a:r>
        </a:p>
      </dsp:txBody>
      <dsp:txXfrm>
        <a:off x="466922" y="2729979"/>
        <a:ext cx="8643236" cy="584133"/>
      </dsp:txXfrm>
    </dsp:sp>
    <dsp:sp modelId="{F104A03D-B082-46DF-A3E4-F8F59F0B6369}">
      <dsp:nvSpPr>
        <dsp:cNvPr id="0" name=""/>
        <dsp:cNvSpPr/>
      </dsp:nvSpPr>
      <dsp:spPr>
        <a:xfrm>
          <a:off x="0" y="383531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671E67-AEBC-447C-8B10-375441956B1E}">
      <dsp:nvSpPr>
        <dsp:cNvPr id="0" name=""/>
        <dsp:cNvSpPr/>
      </dsp:nvSpPr>
      <dsp:spPr>
        <a:xfrm>
          <a:off x="435322" y="359915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поддержки и укрепления межпоколенческих связей</a:t>
          </a:r>
        </a:p>
      </dsp:txBody>
      <dsp:txXfrm>
        <a:off x="458379" y="3622209"/>
        <a:ext cx="8660322" cy="426206"/>
      </dsp:txXfrm>
    </dsp:sp>
    <dsp:sp modelId="{2D0E20D1-CE22-4CD2-A8AF-C3787448CE79}">
      <dsp:nvSpPr>
        <dsp:cNvPr id="0" name=""/>
        <dsp:cNvSpPr/>
      </dsp:nvSpPr>
      <dsp:spPr>
        <a:xfrm>
          <a:off x="0" y="456107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26DBC-1A12-431A-BEB3-E296E32490D7}">
      <dsp:nvSpPr>
        <dsp:cNvPr id="0" name=""/>
        <dsp:cNvSpPr/>
      </dsp:nvSpPr>
      <dsp:spPr>
        <a:xfrm>
          <a:off x="435322" y="432491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командной деятельности</a:t>
          </a:r>
        </a:p>
      </dsp:txBody>
      <dsp:txXfrm>
        <a:off x="458379" y="4347969"/>
        <a:ext cx="8660322" cy="426206"/>
      </dsp:txXfrm>
    </dsp:sp>
    <dsp:sp modelId="{A551A280-22CD-4BF9-8B91-F3533C40D042}">
      <dsp:nvSpPr>
        <dsp:cNvPr id="0" name=""/>
        <dsp:cNvSpPr/>
      </dsp:nvSpPr>
      <dsp:spPr>
        <a:xfrm>
          <a:off x="0" y="528683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6DC60-22A6-48F6-AA7E-099C517F4D70}">
      <dsp:nvSpPr>
        <dsp:cNvPr id="0" name=""/>
        <dsp:cNvSpPr/>
      </dsp:nvSpPr>
      <dsp:spPr>
        <a:xfrm>
          <a:off x="435322" y="505067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использования социальных практик</a:t>
          </a:r>
        </a:p>
      </dsp:txBody>
      <dsp:txXfrm>
        <a:off x="458379" y="5073729"/>
        <a:ext cx="866032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227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718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09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863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319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946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88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773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6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16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536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89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8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082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992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125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49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18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67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44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3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1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2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5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91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4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4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4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5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64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8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9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6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8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2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0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02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9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8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0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6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0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6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23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68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7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4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00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0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21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9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5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1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12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37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3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91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53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83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4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50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21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171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5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66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39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98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8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0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88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66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9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39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35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531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8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2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777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70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80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6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8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26.01.2018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0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.yar.ru/&#1051;&#1080;&#1090;&#1077;&#1088;&#1072;&#1090;&#1091;&#1088;&#1085;&#1072;&#1103;_&#1082;&#1072;&#1088;&#1090;&#1072;_&#1071;&#1088;&#1086;&#1089;&#1083;&#1072;&#1074;&#1089;&#1082;&#1086;&#1075;&#1086;_&#1082;&#1088;&#1072;&#1103;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www.iro.yar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4" y="195401"/>
            <a:ext cx="8655546" cy="1217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7" y="1412776"/>
            <a:ext cx="7886700" cy="485051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Требования профессионального стандарта: специалист в области воспитания к компетентности социального педагога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4000" dirty="0">
              <a:solidFill>
                <a:srgbClr val="A52D36"/>
              </a:solidFill>
            </a:endParaRP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психологии ГАУ ДПО ЯО ИРО</a:t>
            </a:r>
            <a:endParaRPr lang="ru-RU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rmAutofit fontScale="90000"/>
          </a:bodyPr>
          <a:lstStyle/>
          <a:p>
            <a:pPr marL="1435100" indent="-1435100"/>
            <a:r>
              <a:rPr lang="ru-RU" sz="3200" b="1" dirty="0"/>
              <a:t>Основные идеи Программы развития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3495244"/>
              </p:ext>
            </p:extLst>
          </p:nvPr>
        </p:nvGraphicFramePr>
        <p:xfrm>
          <a:off x="0" y="1124744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4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региональные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Областная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целевая программа «Семья и дети Ярославии» на 2016 – 2020 годы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Областная целевая программа "Комплексные меры противодействия злоупотреблению наркотиками и их незаконному обороту" на 2016 – 2018 годы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Государственная программа Ярославской области «Развитие образования и молодежная политика в Ярославской области» на 2014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–2020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годы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Государственная программа "Развитие материально-технической базы физической культуры и спорта в Ярославской области" на 2014 – 2020 годы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/>
                <a:ea typeface="Calibri"/>
              </a:rPr>
              <a:t>обеспечение необходимых научно-методических, организационных, кадровых, информационных и других условий для совершенствования региональной системы воспитания детей и молодёжи </a:t>
            </a:r>
            <a:r>
              <a:rPr lang="ru-RU" sz="2800" dirty="0">
                <a:latin typeface="Times New Roman"/>
                <a:ea typeface="Times New Roman"/>
              </a:rPr>
              <a:t>на основе интеграции систем общего и дополнительного образования, социального партнерства с семьёй, заинтересованным лицами и структурами различной ведомственной принадлежности, с учетом региональных особенностей этнокультурного и конфессионального многообразия социокультурного пространства Ярославской области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02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ru-RU" sz="2000" dirty="0" smtClean="0"/>
              <a:t>Создать </a:t>
            </a:r>
            <a:r>
              <a:rPr lang="ru-RU" sz="2000" dirty="0"/>
              <a:t>условия для саморазвития и самореализации личности каждого ребёнка Ярославской области посредством включения его в региональное воспитательное пространство, участие в различных социальных проектах и программах. </a:t>
            </a:r>
          </a:p>
          <a:p>
            <a:r>
              <a:rPr lang="ru-RU" sz="2000" dirty="0" smtClean="0"/>
              <a:t>Разработать </a:t>
            </a:r>
            <a:r>
              <a:rPr lang="ru-RU" sz="2000" dirty="0"/>
              <a:t>и </a:t>
            </a:r>
            <a:r>
              <a:rPr lang="ru-RU" sz="2000" dirty="0" smtClean="0"/>
              <a:t>реализовать </a:t>
            </a:r>
            <a:r>
              <a:rPr lang="ru-RU" sz="2000" dirty="0"/>
              <a:t>мероприятия по организации интеграции систем общего и дополнительного образования на региональном уровне с привлечением органов власти, осуществляющих управление в сферах образования, молодежной политики и спорта, охраны здоровья и социальной политики, учреждений культуры и спорта.</a:t>
            </a:r>
          </a:p>
          <a:p>
            <a:r>
              <a:rPr lang="ru-RU" sz="2000" dirty="0" smtClean="0"/>
              <a:t>Совершенствовать организационно-управленческие формы </a:t>
            </a:r>
            <a:r>
              <a:rPr lang="ru-RU" sz="2000" dirty="0"/>
              <a:t>и </a:t>
            </a:r>
            <a:r>
              <a:rPr lang="ru-RU" sz="2000" dirty="0" smtClean="0"/>
              <a:t>механизмы </a:t>
            </a:r>
            <a:r>
              <a:rPr lang="ru-RU" sz="2000" dirty="0"/>
              <a:t>развития воспитания в организациях и структурах различной ведомственной принадлежности Ярославской области. </a:t>
            </a:r>
          </a:p>
          <a:p>
            <a:r>
              <a:rPr lang="ru-RU" sz="2000" dirty="0" smtClean="0"/>
              <a:t>Создать </a:t>
            </a:r>
            <a:r>
              <a:rPr lang="ru-RU" sz="2000" dirty="0"/>
              <a:t>условия для роста профессиональной компетентности работников различных ведомств, осуществляющих воспитание детей и молодёжи в Ярославской области</a:t>
            </a:r>
          </a:p>
          <a:p>
            <a:r>
              <a:rPr lang="ru-RU" sz="2000" smtClean="0"/>
              <a:t>Обеспечить </a:t>
            </a:r>
            <a:r>
              <a:rPr lang="ru-RU" sz="2000" dirty="0"/>
              <a:t>необходимые информационно-методические условия для реализации Программы и поддержки деятельности кадров, осуществляющих процесс воспитания.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61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289451"/>
          </a:xfrm>
        </p:spPr>
        <p:txBody>
          <a:bodyPr/>
          <a:lstStyle/>
          <a:p>
            <a:r>
              <a:rPr lang="ru-RU" sz="2000" dirty="0"/>
              <a:t>Поддержка семейного </a:t>
            </a:r>
            <a:r>
              <a:rPr lang="ru-RU" sz="2000" dirty="0" smtClean="0"/>
              <a:t>воспитания</a:t>
            </a:r>
          </a:p>
          <a:p>
            <a:r>
              <a:rPr lang="ru-RU" sz="2000" dirty="0"/>
              <a:t>Развитие воспитания в системе </a:t>
            </a:r>
            <a:r>
              <a:rPr lang="ru-RU" sz="2000" dirty="0" smtClean="0"/>
              <a:t>образования</a:t>
            </a:r>
          </a:p>
          <a:p>
            <a:r>
              <a:rPr lang="ru-RU" sz="2000" dirty="0"/>
              <a:t>Расширение воспитательных возможностей информационных </a:t>
            </a:r>
            <a:r>
              <a:rPr lang="ru-RU" sz="2000" dirty="0" smtClean="0"/>
              <a:t>ресурсов</a:t>
            </a:r>
          </a:p>
          <a:p>
            <a:r>
              <a:rPr lang="ru-RU" sz="2000" dirty="0"/>
              <a:t>Поддержка общественных объединений в сфере воспитания, в том числе Общероссийской общественно-государственной детско-юношеской организации «Российское движение </a:t>
            </a:r>
            <a:r>
              <a:rPr lang="ru-RU" sz="2000" dirty="0" smtClean="0"/>
              <a:t>школьников</a:t>
            </a:r>
          </a:p>
          <a:p>
            <a:r>
              <a:rPr lang="ru-RU" sz="2000" dirty="0"/>
              <a:t>Гражданское </a:t>
            </a:r>
            <a:r>
              <a:rPr lang="ru-RU" sz="2000" dirty="0" smtClean="0"/>
              <a:t>воспитание</a:t>
            </a:r>
          </a:p>
          <a:p>
            <a:r>
              <a:rPr lang="ru-RU" sz="2000" dirty="0"/>
              <a:t>Духовно-нравственное воспитание детей на основе российских традиционных </a:t>
            </a:r>
            <a:r>
              <a:rPr lang="ru-RU" sz="2000" dirty="0" smtClean="0"/>
              <a:t>ценностей</a:t>
            </a:r>
          </a:p>
          <a:p>
            <a:r>
              <a:rPr lang="ru-RU" sz="2000" dirty="0"/>
              <a:t>Приобщение детей к культурному </a:t>
            </a:r>
            <a:r>
              <a:rPr lang="ru-RU" sz="2000" dirty="0" smtClean="0"/>
              <a:t>наследию</a:t>
            </a:r>
          </a:p>
          <a:p>
            <a:r>
              <a:rPr lang="ru-RU" sz="2000" dirty="0"/>
              <a:t>Популяризация научных знаний среди </a:t>
            </a:r>
            <a:r>
              <a:rPr lang="ru-RU" sz="2000" dirty="0" smtClean="0"/>
              <a:t>детей</a:t>
            </a:r>
          </a:p>
          <a:p>
            <a:r>
              <a:rPr lang="ru-RU" sz="2000" dirty="0"/>
              <a:t>Физическое воспитание и формирование культуры </a:t>
            </a:r>
            <a:r>
              <a:rPr lang="ru-RU" sz="2000" dirty="0" smtClean="0"/>
              <a:t>здоровья</a:t>
            </a:r>
          </a:p>
          <a:p>
            <a:r>
              <a:rPr lang="ru-RU" sz="2000" dirty="0"/>
              <a:t>Трудовое воспитание и профессиональное самоопределение</a:t>
            </a:r>
          </a:p>
          <a:p>
            <a:r>
              <a:rPr lang="ru-RU" sz="2000" dirty="0"/>
              <a:t>Экологическое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014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программы и проекты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16927"/>
              </p:ext>
            </p:extLst>
          </p:nvPr>
        </p:nvGraphicFramePr>
        <p:xfrm>
          <a:off x="29669" y="908720"/>
          <a:ext cx="9078835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2373892"/>
                <a:gridCol w="6704943"/>
              </a:tblGrid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«Поддержка семейного воспитания»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инновационный проект «Родительская академия «Родитель+»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инновационный проект «Развитие служб медиации в образовательных организациях Ярославской области»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7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воспитания в системе образования»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кадрового потенциала региональной системы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Стратегия развития образовательного комплекса регион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Межрегиональные и международные Интернет-проекты, направленные на содействие воспитанию толерантного отношения к культуре и традициям других народов и стран, формирование современных механизмов продвижения идей межкультурного диалога среди молодежи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Региональные программы и проекты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792798"/>
              </p:ext>
            </p:extLst>
          </p:nvPr>
        </p:nvGraphicFramePr>
        <p:xfrm>
          <a:off x="1" y="1124744"/>
          <a:ext cx="9108503" cy="538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11"/>
                <a:gridCol w="7128792"/>
              </a:tblGrid>
              <a:tr h="16299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воспитания детей в процессе организации отдыха детей и их оздоровления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комплексной программы областных профильных лагерей для детей и подростков «НЕСКУЧНОЕ ЛЕТО»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социально значимых проектов в сфере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детского отдыха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5467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«Расширение воспитательных возможностей информационных ресурсов»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портал «Таланты Ярославии» http://talant.edu.yar.ru;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интернет-проекта «Подросток и закон» http://podrostok.edu.yar.ru;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литературная карта Ярославского края 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http://wiki.iro.yar.ru/Литературная_карта_Ярославского_края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Интернет-проект «Мосты дружбы »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«Диалог культур »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/>
              <a:t>Региональные программы и проекты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81999"/>
              </p:ext>
            </p:extLst>
          </p:nvPr>
        </p:nvGraphicFramePr>
        <p:xfrm>
          <a:off x="0" y="764704"/>
          <a:ext cx="9105388" cy="547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989"/>
                <a:gridCol w="7103399"/>
              </a:tblGrid>
              <a:tr h="2318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объединений в сфере воспитания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проект «Строим будущее вместе!»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«Гражданское воспитание»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Региональные ресурсные центры по направлениям «Патриотическое воспитание детей»,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«Развитие детского и юношеского туризма в Ярославской области»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Инициативный проект «Обеспечение доступности туристических ресурсов музее образовательных организаций Ярославской области»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Интернет- проект «Подросток и закон»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«Гордимся Россией!»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центр по развитию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sz="2800" dirty="0" smtClean="0"/>
              <a:t>В целях обеспечения координации деятельности по реализации Региональной программы развития воспитания на 2017-2020 </a:t>
            </a:r>
            <a:r>
              <a:rPr lang="ru-RU" sz="2800" dirty="0"/>
              <a:t>годы на </a:t>
            </a:r>
            <a:r>
              <a:rPr lang="ru-RU" sz="2800" dirty="0" smtClean="0"/>
              <a:t>базе </a:t>
            </a:r>
            <a:r>
              <a:rPr lang="ru-RU" sz="2800" dirty="0"/>
              <a:t>ГАУ ДПО ЯО «Институт развития </a:t>
            </a:r>
            <a:r>
              <a:rPr lang="ru-RU" sz="2800" dirty="0" smtClean="0"/>
              <a:t>образования» создан региональный ресурсный центр по развитию воспитания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«О создании регионального ресурсного центра по развитию </a:t>
            </a:r>
            <a:r>
              <a:rPr lang="ru-RU" sz="2800" dirty="0" smtClean="0">
                <a:solidFill>
                  <a:prstClr val="black"/>
                </a:solidFill>
              </a:rPr>
              <a:t>воспитания»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    Приказ </a:t>
            </a:r>
            <a:r>
              <a:rPr lang="ru-RU" sz="2800" dirty="0">
                <a:solidFill>
                  <a:prstClr val="black"/>
                </a:solidFill>
              </a:rPr>
              <a:t>ДО ЯО от 15.03.2017, № 81/01-04в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80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 РРЦ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9"/>
          </a:xfrm>
        </p:spPr>
        <p:txBody>
          <a:bodyPr/>
          <a:lstStyle/>
          <a:p>
            <a:r>
              <a:rPr lang="ru-RU" dirty="0" smtClean="0"/>
              <a:t>Сопровождение региональных и инициативных проектов</a:t>
            </a:r>
          </a:p>
          <a:p>
            <a:r>
              <a:rPr lang="ru-RU" dirty="0" smtClean="0"/>
              <a:t>Координация работы по реализации региональной программы развития воспитания</a:t>
            </a:r>
          </a:p>
          <a:p>
            <a:r>
              <a:rPr lang="ru-RU" dirty="0" smtClean="0"/>
              <a:t>Создание образовательного портала «Воспитание в ЯО»</a:t>
            </a:r>
          </a:p>
          <a:p>
            <a:r>
              <a:rPr lang="ru-RU" dirty="0" smtClean="0"/>
              <a:t>Сопровождение инновационных, базовых, стажёрских площадок по проблемам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прилагательных, характеризующих отношения детей и взрослых</a:t>
            </a:r>
            <a:endParaRPr lang="ru-RU" dirty="0"/>
          </a:p>
        </p:txBody>
      </p:sp>
      <p:pic>
        <p:nvPicPr>
          <p:cNvPr id="38916" name="Picture 4" descr="C:\Users\Илия\Pictures\vopros%2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altLang="ru-RU" sz="4400" dirty="0">
                <a:ln>
                  <a:noFill/>
                </a:ln>
                <a:solidFill>
                  <a:srgbClr val="C00000"/>
                </a:solidFill>
              </a:rPr>
              <a:t>Реализация программ </a:t>
            </a:r>
            <a:r>
              <a:rPr lang="ru-RU" altLang="ru-RU" sz="4400" dirty="0" smtClean="0">
                <a:ln>
                  <a:noFill/>
                </a:ln>
                <a:solidFill>
                  <a:srgbClr val="C00000"/>
                </a:solidFill>
              </a:rPr>
              <a:t>ДПО 2016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5544616" cy="5328592"/>
          </a:xfrm>
        </p:spPr>
        <p:txBody>
          <a:bodyPr/>
          <a:lstStyle/>
          <a:p>
            <a:pPr lvl="0"/>
            <a:r>
              <a:rPr lang="ru-RU" altLang="ru-RU" sz="2400" dirty="0">
                <a:solidFill>
                  <a:srgbClr val="C00000"/>
                </a:solidFill>
              </a:rPr>
              <a:t>Модуль «Актуальные вопросы воспитания и социализации обучающихся»</a:t>
            </a:r>
          </a:p>
          <a:p>
            <a:pPr lvl="0"/>
            <a:r>
              <a:rPr lang="ru-RU" altLang="ru-RU" sz="2000" dirty="0">
                <a:solidFill>
                  <a:prstClr val="black"/>
                </a:solidFill>
              </a:rPr>
              <a:t>Модуль «Медиация в </a:t>
            </a:r>
            <a:r>
              <a:rPr lang="ru-RU" altLang="ru-RU" sz="2000" dirty="0" smtClean="0">
                <a:solidFill>
                  <a:prstClr val="black"/>
                </a:solidFill>
              </a:rPr>
              <a:t>образовании»</a:t>
            </a:r>
          </a:p>
          <a:p>
            <a:pPr lvl="0"/>
            <a:r>
              <a:rPr lang="ru-RU" altLang="ru-RU" sz="2000" dirty="0" smtClean="0">
                <a:solidFill>
                  <a:prstClr val="black"/>
                </a:solidFill>
              </a:rPr>
              <a:t>Модуль </a:t>
            </a:r>
            <a:r>
              <a:rPr lang="ru-RU" altLang="ru-RU" sz="2000" dirty="0">
                <a:solidFill>
                  <a:prstClr val="black"/>
                </a:solidFill>
              </a:rPr>
              <a:t>«Психолого-педагогическое сопровождение одаренных детей»	</a:t>
            </a:r>
          </a:p>
          <a:p>
            <a:pPr lvl="0"/>
            <a:r>
              <a:rPr lang="ru-RU" altLang="ru-RU" sz="2000" dirty="0">
                <a:solidFill>
                  <a:prstClr val="black"/>
                </a:solidFill>
              </a:rPr>
              <a:t>Модуль «Поликультурное образование и воспитание: профилактика межэтнических конфликтов»	</a:t>
            </a:r>
          </a:p>
          <a:p>
            <a:pPr lvl="0"/>
            <a:r>
              <a:rPr lang="ru-RU" altLang="ru-RU" sz="2000" dirty="0">
                <a:solidFill>
                  <a:prstClr val="black"/>
                </a:solidFill>
              </a:rPr>
              <a:t>Модуль «Социально-психологическое сопровождение детей с проблемами  в развитии и поведении»	</a:t>
            </a:r>
          </a:p>
          <a:p>
            <a:pPr lvl="0"/>
            <a:r>
              <a:rPr lang="ru-RU" altLang="ru-RU" sz="2000" dirty="0">
                <a:solidFill>
                  <a:prstClr val="black"/>
                </a:solidFill>
              </a:rPr>
              <a:t>Модуль «Актуальные вопросы организации профилактической деятельности в образовательной организации»	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Сергей\Pictures\Фото с моб тел\Camera\20170328_100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90" y="1124747"/>
            <a:ext cx="2870465" cy="1614637"/>
          </a:xfrm>
          <a:prstGeom prst="rect">
            <a:avLst/>
          </a:prstGeom>
          <a:noFill/>
        </p:spPr>
      </p:pic>
      <p:pic>
        <p:nvPicPr>
          <p:cNvPr id="1027" name="Picture 3" descr="C:\Users\Сергей\Pictures\Фото с моб тел\Camera\20170328_111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3"/>
          <a:stretch>
            <a:fillRect/>
          </a:stretch>
        </p:blipFill>
        <p:spPr bwMode="auto">
          <a:xfrm>
            <a:off x="6039408" y="4005064"/>
            <a:ext cx="2838461" cy="1953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4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8"/>
            <a:ext cx="9144000" cy="162542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Региональный проект «Родительская академия «Родитель+»</a:t>
            </a:r>
            <a:br>
              <a:rPr lang="ru-RU" dirty="0"/>
            </a:br>
            <a:endParaRPr lang="ru-RU" dirty="0"/>
          </a:p>
        </p:txBody>
      </p:sp>
      <p:pic>
        <p:nvPicPr>
          <p:cNvPr id="3073" name="Picture 1" descr="G:\ФОТО_2016\Работа_май_2016\DSCN1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2420888"/>
            <a:ext cx="3942357" cy="29567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7" y="548680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34431"/>
            <a:ext cx="3856484" cy="28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проект «Родительская академия «Родитель+»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56794"/>
            <a:ext cx="8229600" cy="4169370"/>
          </a:xfrm>
        </p:spPr>
        <p:txBody>
          <a:bodyPr/>
          <a:lstStyle/>
          <a:p>
            <a:r>
              <a:rPr lang="ru-RU" sz="2400" dirty="0" smtClean="0"/>
              <a:t>Круглый </a:t>
            </a:r>
            <a:r>
              <a:rPr lang="ru-RU" sz="2400" dirty="0"/>
              <a:t>стол по теме «Формирование инклюзивной культуры в родительской и педагогической среде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Региональный семинар «Воспитание духовно-нравственных качеств личности в семье»</a:t>
            </a:r>
          </a:p>
          <a:p>
            <a:r>
              <a:rPr lang="ru-RU" sz="2400" dirty="0" smtClean="0"/>
              <a:t>Видеоконференция </a:t>
            </a:r>
            <a:r>
              <a:rPr lang="ru-RU" sz="2400" dirty="0"/>
              <a:t>«Лучшие практики работы по просвещению и подготовке к ответственному родительству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Региональный </a:t>
            </a:r>
            <a:r>
              <a:rPr lang="ru-RU" sz="2400" dirty="0"/>
              <a:t>семинар </a:t>
            </a:r>
            <a:r>
              <a:rPr lang="ru-RU" sz="2400" dirty="0" smtClean="0"/>
              <a:t>«</a:t>
            </a:r>
            <a:r>
              <a:rPr lang="ru-RU" sz="2400" dirty="0"/>
              <a:t>Инновационные методы просвещения и консультирования родителей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конкурс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464496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Программа формирования ответственной и </a:t>
            </a:r>
            <a:r>
              <a:rPr lang="ru-RU" dirty="0" smtClean="0"/>
              <a:t>позитивной </a:t>
            </a:r>
            <a:r>
              <a:rPr lang="ru-RU" dirty="0"/>
              <a:t>родительской позиции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55" b="9609"/>
          <a:stretch/>
        </p:blipFill>
        <p:spPr bwMode="auto">
          <a:xfrm>
            <a:off x="1027216" y="4149080"/>
            <a:ext cx="3682752" cy="21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1" y="1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4"/>
          <a:stretch/>
        </p:blipFill>
        <p:spPr bwMode="auto">
          <a:xfrm>
            <a:off x="4716016" y="2132856"/>
            <a:ext cx="36761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ОЦП «</a:t>
            </a:r>
            <a:r>
              <a:rPr lang="ru-RU" dirty="0"/>
              <a:t>Семья и дети Ярославии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2016 – 2020 годы»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8"/>
            <a:ext cx="4495800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rgbClr val="990000"/>
                  </a:solidFill>
                </a:ln>
                <a:ea typeface="+mj-ea"/>
              </a:rPr>
              <a:t>«Социально-педагогическое и медицинское сопровождение семьи с 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ea typeface="+mj-ea"/>
              </a:rPr>
              <a:t>детьми»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12"/>
          <a:stretch/>
        </p:blipFill>
        <p:spPr bwMode="auto">
          <a:xfrm>
            <a:off x="4860032" y="1484788"/>
            <a:ext cx="2809875" cy="17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9" t="14849"/>
          <a:stretch/>
        </p:blipFill>
        <p:spPr bwMode="auto">
          <a:xfrm>
            <a:off x="6169474" y="3140974"/>
            <a:ext cx="2643842" cy="180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43"/>
          <a:stretch/>
        </p:blipFill>
        <p:spPr bwMode="auto">
          <a:xfrm>
            <a:off x="3491881" y="4365164"/>
            <a:ext cx="2809875" cy="17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2017 года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сочинений «Семейная династия» (для педагогических работников ОО) (в рамках проекта «Родительская академия «Родитель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разработок уроков «Семья в моей жизни и творчестве»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рамках проекта «Родительская академия «Родитель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на лучшую систему взаимодействия с родителями обучающихся (в рамках проекта «Родительская академия «Родитель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Фестиваль детских служб медиации (примирения) Ярославской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области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Смотр-конкурс лучших практик образовательных организаций по работе с детьми, находящимися на различных видах учёта в органах и учреждениях системы профилактики безнадзорности и правонарушений несовершеннолетних «Правильный выбор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556794"/>
            <a:ext cx="4186808" cy="4680519"/>
          </a:xfrm>
        </p:spPr>
        <p:txBody>
          <a:bodyPr/>
          <a:lstStyle/>
          <a:p>
            <a:r>
              <a:rPr lang="ru-RU" sz="2000" dirty="0"/>
              <a:t>МОУ Марковская  ООШ Ростовский МР </a:t>
            </a:r>
            <a:r>
              <a:rPr lang="ru-RU" sz="2000" i="1" dirty="0" smtClean="0"/>
              <a:t>«Педагогические </a:t>
            </a:r>
            <a:r>
              <a:rPr lang="ru-RU" sz="2000" i="1" dirty="0"/>
              <a:t>средства социализации сельских </a:t>
            </a:r>
            <a:r>
              <a:rPr lang="ru-RU" sz="2000" i="1" dirty="0" smtClean="0"/>
              <a:t>школьников»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/>
              <a:t>МОУ Мокеевская СОШ Ярославский </a:t>
            </a:r>
            <a:r>
              <a:rPr lang="ru-RU" sz="2000" dirty="0" smtClean="0"/>
              <a:t>МР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smtClean="0"/>
              <a:t>«Социализация </a:t>
            </a:r>
            <a:r>
              <a:rPr lang="ru-RU" sz="2000" i="1" dirty="0"/>
              <a:t>сельских школьников через реализацию социальных проектов»</a:t>
            </a:r>
          </a:p>
        </p:txBody>
      </p:sp>
      <p:pic>
        <p:nvPicPr>
          <p:cNvPr id="4" name="Picture 6" descr="DSC041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18" y="4725204"/>
            <a:ext cx="1702873" cy="11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h2aBl6G1OD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34" y="2060848"/>
            <a:ext cx="1306811" cy="23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ергей\Pictures\Фото с моб тел\Camera\20170412_121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1774"/>
            <a:ext cx="2160240" cy="1215135"/>
          </a:xfrm>
          <a:prstGeom prst="rect">
            <a:avLst/>
          </a:prstGeom>
          <a:noFill/>
        </p:spPr>
      </p:pic>
      <p:pic>
        <p:nvPicPr>
          <p:cNvPr id="2052" name="Picture 4" descr="C:\Users\Сергей\Pictures\Фото с моб тел\Camera\20170412_1219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52442"/>
            <a:ext cx="2160240" cy="1215135"/>
          </a:xfrm>
          <a:prstGeom prst="rect">
            <a:avLst/>
          </a:prstGeom>
          <a:noFill/>
        </p:spPr>
      </p:pic>
      <p:pic>
        <p:nvPicPr>
          <p:cNvPr id="2053" name="Picture 5" descr="C:\Users\Сергей\Pictures\Фото с моб тел\Camera\20170412_1252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22" t="14296"/>
          <a:stretch>
            <a:fillRect/>
          </a:stretch>
        </p:blipFill>
        <p:spPr bwMode="auto">
          <a:xfrm>
            <a:off x="4716046" y="4725144"/>
            <a:ext cx="2203715" cy="1189968"/>
          </a:xfrm>
          <a:prstGeom prst="rect">
            <a:avLst/>
          </a:prstGeom>
          <a:noFill/>
        </p:spPr>
      </p:pic>
      <p:pic>
        <p:nvPicPr>
          <p:cNvPr id="9" name="Picture 1" descr="C:\Users\Сергей\Pictures\Фото с моб тел\Camera\20170412_1236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2" y="69269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11256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«Формирование </a:t>
            </a:r>
            <a:r>
              <a:rPr lang="ru-RU" sz="2800" dirty="0"/>
              <a:t>духовно-нравственных семейных ценностей у </a:t>
            </a:r>
            <a:r>
              <a:rPr lang="ru-RU" sz="2800" dirty="0" smtClean="0"/>
              <a:t>обучающихся»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1027" name="Picture 3" descr="C:\Users\tupina\Desktop\МАТЕРИАЛЫ НА САЙТ\на сайт 22.11\Семинар_Г-Ям 17.11\20161117_1538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31"/>
          <a:stretch/>
        </p:blipFill>
        <p:spPr bwMode="auto">
          <a:xfrm>
            <a:off x="4490073" y="2708920"/>
            <a:ext cx="38847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43"/>
          <a:stretch/>
        </p:blipFill>
        <p:spPr bwMode="auto">
          <a:xfrm>
            <a:off x="672227" y="3747864"/>
            <a:ext cx="3716187" cy="23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9138" y="1484784"/>
            <a:ext cx="8245350" cy="4422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БП «Профилактика </a:t>
            </a:r>
            <a:r>
              <a:rPr lang="ru-RU" sz="2400" dirty="0"/>
              <a:t>межэтнических конфликтов в поликультурной образовательной </a:t>
            </a:r>
            <a:r>
              <a:rPr lang="ru-RU" sz="2400" dirty="0" smtClean="0"/>
              <a:t>среде»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42" y="2852936"/>
            <a:ext cx="3661358" cy="2743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5" t="5483"/>
          <a:stretch/>
        </p:blipFill>
        <p:spPr>
          <a:xfrm>
            <a:off x="755575" y="3574365"/>
            <a:ext cx="3793929" cy="25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Продукты инновационной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7"/>
          </a:xfrm>
        </p:spPr>
        <p:txBody>
          <a:bodyPr/>
          <a:lstStyle/>
          <a:p>
            <a:r>
              <a:rPr lang="ru-RU" dirty="0" smtClean="0"/>
              <a:t>Серия «Служба медиации»</a:t>
            </a:r>
          </a:p>
          <a:p>
            <a:r>
              <a:rPr lang="ru-RU" dirty="0" smtClean="0"/>
              <a:t>Серия «Социальное воспитание»</a:t>
            </a:r>
          </a:p>
        </p:txBody>
      </p:sp>
      <p:pic>
        <p:nvPicPr>
          <p:cNvPr id="58370" name="Picture 2" descr="G:\ФОТО_2016\Работа_май_2016\DSCN1575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Воспитание! Воспитание?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Воспитание…</a:t>
            </a:r>
            <a:endParaRPr lang="ru-RU" b="1" dirty="0">
              <a:solidFill>
                <a:srgbClr val="99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701059"/>
              </p:ext>
            </p:extLst>
          </p:nvPr>
        </p:nvGraphicFramePr>
        <p:xfrm>
          <a:off x="628650" y="1825625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результат?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familyexpert.ru/wp-content/uploads/2015/04/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2705951"/>
            <a:ext cx="4824536" cy="32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05951"/>
            <a:ext cx="4824536" cy="32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сообщества </a:t>
            </a:r>
            <a:br>
              <a:rPr lang="ru-RU" dirty="0" smtClean="0"/>
            </a:br>
            <a:r>
              <a:rPr lang="ru-RU" dirty="0" smtClean="0"/>
              <a:t>в фактах</a:t>
            </a:r>
            <a:endParaRPr lang="ru-RU" dirty="0"/>
          </a:p>
        </p:txBody>
      </p:sp>
      <p:pic>
        <p:nvPicPr>
          <p:cNvPr id="6146" name="Picture 2" descr="C:\Users\Сергей\Desktop\20170309_13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6"/>
            <a:ext cx="1813702" cy="3224359"/>
          </a:xfrm>
          <a:prstGeom prst="rect">
            <a:avLst/>
          </a:prstGeom>
          <a:noFill/>
        </p:spPr>
      </p:pic>
      <p:pic>
        <p:nvPicPr>
          <p:cNvPr id="6148" name="Picture 4" descr="C:\Users\Сергей\Desktop\csm_200916-mom06_b50951cd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06" y="3789041"/>
            <a:ext cx="2674063" cy="1506389"/>
          </a:xfrm>
          <a:prstGeom prst="rect">
            <a:avLst/>
          </a:prstGeom>
          <a:noFill/>
        </p:spPr>
      </p:pic>
      <p:pic>
        <p:nvPicPr>
          <p:cNvPr id="6149" name="Picture 5" descr="C:\Users\Сергей\Desktop\csm_sem_130514_cfa740eb8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80"/>
            <a:ext cx="3415548" cy="2134989"/>
          </a:xfrm>
          <a:prstGeom prst="rect">
            <a:avLst/>
          </a:prstGeom>
          <a:noFill/>
        </p:spPr>
      </p:pic>
      <p:pic>
        <p:nvPicPr>
          <p:cNvPr id="6151" name="Picture 7" descr="C:\Users\Сергей\Desktop\csm_200916-mom05_17dfdd13a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5013236"/>
            <a:ext cx="2810836" cy="1583437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4" t="13600" b="4391"/>
          <a:stretch>
            <a:fillRect/>
          </a:stretch>
        </p:blipFill>
        <p:spPr bwMode="auto">
          <a:xfrm>
            <a:off x="2267745" y="1196752"/>
            <a:ext cx="4896544" cy="26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4"/>
            <a:ext cx="39562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Обеспечивают правовые</a:t>
            </a:r>
            <a:r>
              <a:rPr lang="ru-RU" dirty="0"/>
              <a:t>, организационно-управленческие, кадровые, научно-методические, финансово-экономические и информационные механизмы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700808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эффективности воспитания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</p:spPr>
        <p:txBody>
          <a:bodyPr/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инструментов медиации для разрешения потенциальных конфликтов в детской </a:t>
            </a:r>
            <a:r>
              <a:rPr lang="ru-RU" sz="2400" dirty="0" smtClean="0"/>
              <a:t>среде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крепление </a:t>
            </a:r>
            <a:r>
              <a:rPr lang="ru-RU" sz="2400" dirty="0"/>
              <a:t>сотрудничества семьи, образовательных и иных организаций в воспитании </a:t>
            </a:r>
            <a:r>
              <a:rPr lang="ru-RU" sz="2400" dirty="0" smtClean="0"/>
              <a:t>детей</a:t>
            </a:r>
          </a:p>
          <a:p>
            <a:r>
              <a:rPr lang="ru-RU" sz="2400" dirty="0" smtClean="0"/>
              <a:t>Уточнение показателей</a:t>
            </a:r>
            <a:r>
              <a:rPr lang="ru-RU" sz="2400" dirty="0"/>
              <a:t>, отражающих эффективность системы воспитания в Ярославской </a:t>
            </a:r>
            <a:r>
              <a:rPr lang="ru-RU" sz="2400" dirty="0" smtClean="0"/>
              <a:t>области</a:t>
            </a:r>
            <a:endParaRPr lang="ru-RU" sz="2400" dirty="0"/>
          </a:p>
          <a:p>
            <a:r>
              <a:rPr lang="ru-RU" sz="2400" dirty="0" smtClean="0"/>
              <a:t>Организация </a:t>
            </a:r>
            <a:r>
              <a:rPr lang="ru-RU" sz="2400" dirty="0"/>
              <a:t>мониторинга достижения качественных, количественных и фактологических показателей эффективности реализации </a:t>
            </a:r>
            <a:r>
              <a:rPr lang="ru-RU" sz="2400" dirty="0" smtClean="0"/>
              <a:t>Программы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результативности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87190"/>
              </p:ext>
            </p:extLst>
          </p:nvPr>
        </p:nvGraphicFramePr>
        <p:xfrm>
          <a:off x="395536" y="1052736"/>
          <a:ext cx="8229600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77837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программ и проектов, направленных на развитие воспитания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8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социальных проектов, мероприятий, программ, направленных на вовлечение детей и молодёжи Ярославской области в активную общественную жизнь, поддержку общественных инициатив гармонизацию межнациональных отношений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2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новых информационных сервисов, систем и технологий воспитания детей и молодежи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5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в отношении которых образовательными организациями прекращена индивидуальная профилактическая работа в течение календарного года, к предыдущему календарному году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5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детских и молодёжных объединений, реализующих проекты и мероприятия в рамках регионального плана реализации Стратегии развития воспитания в Российской Федерации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36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детей, обучающихся в сельской местности, участвующих в социальных проектах различной направленности и включённых в региональный план реализации Стратегии развития воспитания в Российской Федерации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результативности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50299"/>
              </p:ext>
            </p:extLst>
          </p:nvPr>
        </p:nvGraphicFramePr>
        <p:xfrm>
          <a:off x="457200" y="1628801"/>
          <a:ext cx="8229600" cy="4120831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5841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с ограниченными возможностями здоровья и детей – инвалидов, участвующих в  социальных проектах различной направленности и включённых в региональный план реализации Стратегии развития воспитания в Российской Федерации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консультационных центров (пунктов) для родителей по вопросам воспитания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55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общественных объединений, реализующих проекты в области развития воспитания, получающих государственную поддержку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3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ln>
                  <a:noFill/>
                </a:ln>
                <a:solidFill>
                  <a:srgbClr val="C00000"/>
                </a:solidFill>
                <a:ea typeface="+mn-ea"/>
              </a:rPr>
              <a:t>Специалист в области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Профессиональный стандарт</a:t>
            </a:r>
          </a:p>
          <a:p>
            <a:pPr marL="0" indent="0">
              <a:buNone/>
            </a:pPr>
            <a:r>
              <a:rPr lang="ru-RU" dirty="0"/>
              <a:t>Специалист в области воспитания</a:t>
            </a:r>
          </a:p>
          <a:p>
            <a:pPr marL="0" indent="0">
              <a:buNone/>
            </a:pPr>
            <a:r>
              <a:rPr lang="ru-RU" dirty="0"/>
              <a:t>(утв. приказом Министерства труда и социальной защиты </a:t>
            </a:r>
            <a:r>
              <a:rPr lang="ru-RU" dirty="0" smtClean="0"/>
              <a:t>РФ от </a:t>
            </a:r>
            <a:r>
              <a:rPr lang="ru-RU" dirty="0"/>
              <a:t>10 января 2017 г. № 10н)</a:t>
            </a:r>
          </a:p>
          <a:p>
            <a:pPr marL="0" indent="0">
              <a:buNone/>
            </a:pPr>
            <a:r>
              <a:rPr lang="ru-RU" dirty="0" smtClean="0"/>
              <a:t> 571 Регистрационный </a:t>
            </a:r>
            <a:r>
              <a:rPr lang="ru-RU" dirty="0"/>
              <a:t>номер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75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Профстандарт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рименяется </a:t>
            </a:r>
            <a:r>
              <a:rPr lang="ru-RU" dirty="0"/>
              <a:t>работодателями 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труда. Его также могут использовать организации профобразования при разработке профессиональных образовательных </a:t>
            </a:r>
            <a:r>
              <a:rPr lang="ru-RU" dirty="0" smtClean="0"/>
              <a:t>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8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Основная цель вида профессиональной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Организация воспитательного процесса с целью духовно-нравственного, интеллектуального, физического развития и позитивной социализации обучающихся на основе формирования у них опыта социально и личностно значимой деятельности, поддержки их социальных инициатив и учета индивидуальных потребностей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2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в области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Старший вожатый</a:t>
            </a:r>
          </a:p>
          <a:p>
            <a:r>
              <a:rPr lang="ru-RU" dirty="0" smtClean="0"/>
              <a:t>Педагог-организатор</a:t>
            </a:r>
          </a:p>
          <a:p>
            <a:r>
              <a:rPr lang="ru-RU" dirty="0" smtClean="0"/>
              <a:t>Воспитатель, старший воспитатель</a:t>
            </a:r>
          </a:p>
          <a:p>
            <a:r>
              <a:rPr lang="ru-RU" dirty="0" smtClean="0"/>
              <a:t>Педагог-библиотекарь</a:t>
            </a:r>
          </a:p>
          <a:p>
            <a:r>
              <a:rPr lang="ru-RU" dirty="0" err="1" smtClean="0"/>
              <a:t>Тьютор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68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/>
                <a:ea typeface="Times New Roman"/>
              </a:rPr>
              <a:t>3.1. Обобщенная трудовая функция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Социально-педагогическая поддержка обучающихся в процессе социализации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320085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7344816" cy="5721499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такое отношения ДЕТЕЙ И ВЗРОСЛЫХ???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fruzer.ru/uploads/images/s/t/o/sto_shagov_uspet_do_starshih_klass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6024"/>
            <a:ext cx="3563888" cy="2420888"/>
          </a:xfrm>
          <a:prstGeom prst="rect">
            <a:avLst/>
          </a:prstGeom>
          <a:noFill/>
        </p:spPr>
      </p:pic>
      <p:pic>
        <p:nvPicPr>
          <p:cNvPr id="2052" name="Picture 4" descr="http://www.fotoprizer.ru/img/1824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4005064"/>
            <a:ext cx="3456384" cy="2594322"/>
          </a:xfrm>
          <a:prstGeom prst="rect">
            <a:avLst/>
          </a:prstGeom>
          <a:noFill/>
        </p:spPr>
      </p:pic>
      <p:pic>
        <p:nvPicPr>
          <p:cNvPr id="2054" name="Picture 6" descr="http://picaboom.ru/wp-content/gallery/137-1-iun/1_june-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90704" cy="2448272"/>
          </a:xfrm>
          <a:prstGeom prst="rect">
            <a:avLst/>
          </a:prstGeom>
          <a:noFill/>
        </p:spPr>
      </p:pic>
      <p:pic>
        <p:nvPicPr>
          <p:cNvPr id="2056" name="Picture 8" descr="http://моймалыш.su/img-rass/201101/_mg_8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5090"/>
            <a:ext cx="39940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8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31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Планирование мер по социально-педагогической поддержке обучающихся в процессе социализации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Организация социально-педагогической поддержки обучающихся в процессе социализации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Организационно-методическое обеспечение социально-педагогической поддержки обучающихся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268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Трудовые </a:t>
            </a:r>
            <a:r>
              <a:rPr lang="ru-RU" b="1" dirty="0" smtClean="0">
                <a:latin typeface="Times New Roman"/>
                <a:ea typeface="Times New Roman"/>
              </a:rPr>
              <a:t>действия: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анализ </a:t>
            </a:r>
            <a:r>
              <a:rPr lang="ru-RU" b="1" dirty="0">
                <a:latin typeface="Times New Roman"/>
                <a:ea typeface="Times New Roman"/>
              </a:rPr>
              <a:t>ситуаций жизнедеятельности обучающихся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78764"/>
              </p:ext>
            </p:extLst>
          </p:nvPr>
        </p:nvGraphicFramePr>
        <p:xfrm>
          <a:off x="457200" y="1340768"/>
          <a:ext cx="8229600" cy="4957565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79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мер по социально-педагогической поддержке обучающихся в процессе образования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Проектирование программ формирования у обучающихся социальной компетентности, социокультурного опыта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мер по социально-педагогическому сопровождению обучающихся в трудной жизненной ситуации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мер по профилактике социальных девиаций среди обучающихся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Планирование совместной деятельности с институтами социализации в целях обеспечения позитивной социализации обучающихся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515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Трудовые действия: организация </a:t>
            </a:r>
            <a:r>
              <a:rPr lang="ru-RU" b="1" dirty="0">
                <a:latin typeface="Times New Roman"/>
                <a:ea typeface="Times New Roman"/>
              </a:rPr>
              <a:t>социально-педагогической поддержки обучающихся в процессе образования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6409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14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Трудовые </a:t>
            </a:r>
            <a:r>
              <a:rPr lang="ru-RU" sz="3200" b="1" dirty="0" smtClean="0">
                <a:latin typeface="Times New Roman"/>
                <a:ea typeface="Times New Roman"/>
              </a:rPr>
              <a:t>действия:</a:t>
            </a:r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</a:rPr>
              <a:t>разработка </a:t>
            </a:r>
            <a:r>
              <a:rPr lang="ru-RU" sz="3200" b="1" dirty="0">
                <a:latin typeface="Times New Roman"/>
                <a:ea typeface="Times New Roman"/>
              </a:rPr>
              <a:t>методических материалов для реализации программ и мероприятий по социально-педагогической поддержке обучающихся </a:t>
            </a:r>
            <a:endParaRPr lang="ru-RU" sz="3200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7129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26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Формула воспитания </a:t>
            </a:r>
            <a:br>
              <a:rPr lang="ru-RU" dirty="0"/>
            </a:br>
            <a:r>
              <a:rPr lang="ru-RU" dirty="0"/>
              <a:t>Л.С Выготского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388296" cy="4785399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«Воспитание осуществляется через собственный опыт ученика, который всецело определяется средой, и </a:t>
            </a:r>
            <a:r>
              <a:rPr lang="ru-RU" sz="2400" i="1" dirty="0">
                <a:solidFill>
                  <a:srgbClr val="C00000"/>
                </a:solidFill>
              </a:rPr>
              <a:t>роль учителя при этом сводится к организации и регулированию среды</a:t>
            </a:r>
            <a:r>
              <a:rPr lang="ru-RU" sz="2400" i="1" dirty="0" smtClean="0">
                <a:solidFill>
                  <a:srgbClr val="C00000"/>
                </a:solidFill>
              </a:rPr>
              <a:t>»</a:t>
            </a:r>
            <a:endParaRPr lang="ru-RU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788024" cy="4929415"/>
          </a:xfrm>
        </p:spPr>
        <p:txBody>
          <a:bodyPr/>
          <a:lstStyle/>
          <a:p>
            <a:r>
              <a:rPr lang="ru-RU" sz="2400" dirty="0" smtClean="0"/>
              <a:t>Программа развития воспитания </a:t>
            </a:r>
            <a:r>
              <a:rPr lang="ru-RU" sz="2400" dirty="0"/>
              <a:t>выступает </a:t>
            </a:r>
            <a:r>
              <a:rPr lang="ru-RU" sz="2400" dirty="0" smtClean="0"/>
              <a:t>как инструмент построения и развития целостной системы воспитания в масштабе региона</a:t>
            </a:r>
            <a:endParaRPr lang="ru-RU" sz="2400" dirty="0"/>
          </a:p>
          <a:p>
            <a:r>
              <a:rPr lang="ru-RU" sz="2400" dirty="0" smtClean="0"/>
              <a:t>Воспитание </a:t>
            </a:r>
            <a:r>
              <a:rPr lang="ru-RU" sz="2400" dirty="0"/>
              <a:t>как междисциплинарный феномен  - непрерывное и многогранное </a:t>
            </a:r>
            <a:r>
              <a:rPr lang="ru-RU" sz="2400" dirty="0" smtClean="0"/>
              <a:t>явление: управление, </a:t>
            </a:r>
            <a:r>
              <a:rPr lang="ru-RU" sz="2400" dirty="0"/>
              <a:t>механизмы, сопровождение и поддержка  </a:t>
            </a:r>
          </a:p>
        </p:txBody>
      </p:sp>
    </p:spTree>
    <p:extLst>
      <p:ext uri="{BB962C8B-B14F-4D97-AF65-F5344CB8AC3E}">
        <p14:creationId xmlns:p14="http://schemas.microsoft.com/office/powerpoint/2010/main" val="30775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893175" cy="5793507"/>
          </a:xfrm>
        </p:spPr>
        <p:txBody>
          <a:bodyPr/>
          <a:lstStyle/>
          <a:p>
            <a:r>
              <a:rPr lang="ru-RU" sz="2400" b="1" dirty="0" smtClean="0"/>
              <a:t>Отношение</a:t>
            </a:r>
            <a:r>
              <a:rPr lang="ru-RU" sz="2400" dirty="0" smtClean="0"/>
              <a:t> (в психологии) — в самом общем виде — фиксированное по какому-либо признаку взаиморасположение субъектов, объектов и их свойств. </a:t>
            </a:r>
          </a:p>
          <a:p>
            <a:r>
              <a:rPr lang="ru-RU" sz="2400" b="1" dirty="0" smtClean="0"/>
              <a:t>Межличностные отношения</a:t>
            </a:r>
            <a:r>
              <a:rPr lang="ru-RU" sz="2400" dirty="0" smtClean="0"/>
              <a:t> (личностное) - субъективно переживаемые взаимосвязи между людьми, объективно проявляемые в характере и способах взаимных влияний людей в ходе деятельности совместной и общения. Система установок, ориентации, ожиданий, стереотипов и прочих диспозиций, через которые люди воспринимают и оценивают друг друга. Эти диспозиции опосредуются содержанием, целями, ценностями и организацией деятельности совместной и выступают основой формирования климата социально-психологического в коллективе.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36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Какими Вы видите детей и взрослых???</a:t>
            </a:r>
            <a:endParaRPr lang="ru-RU" dirty="0"/>
          </a:p>
        </p:txBody>
      </p:sp>
      <p:pic>
        <p:nvPicPr>
          <p:cNvPr id="37890" name="Picture 2" descr="C:\Users\Илия\Pictures\2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038600" cy="3269343"/>
          </a:xfrm>
          <a:prstGeom prst="rect">
            <a:avLst/>
          </a:prstGeom>
          <a:noFill/>
        </p:spPr>
      </p:pic>
      <p:pic>
        <p:nvPicPr>
          <p:cNvPr id="37891" name="Picture 3" descr="C:\Users\Илия\Pictures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038600" cy="2778798"/>
          </a:xfrm>
          <a:prstGeom prst="rect">
            <a:avLst/>
          </a:prstGeom>
          <a:noFill/>
        </p:spPr>
      </p:pic>
      <p:pic>
        <p:nvPicPr>
          <p:cNvPr id="37892" name="Picture 4" descr="C:\Users\Илия\Pictures\parenting_teens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591569" cy="1726384"/>
          </a:xfrm>
          <a:prstGeom prst="rect">
            <a:avLst/>
          </a:prstGeom>
          <a:noFill/>
        </p:spPr>
      </p:pic>
      <p:pic>
        <p:nvPicPr>
          <p:cNvPr id="37893" name="Picture 5" descr="C:\Users\Илия\Pictures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2530252" cy="1680087"/>
          </a:xfrm>
          <a:prstGeom prst="rect">
            <a:avLst/>
          </a:prstGeom>
          <a:noFill/>
        </p:spPr>
      </p:pic>
      <p:pic>
        <p:nvPicPr>
          <p:cNvPr id="37894" name="Picture 6" descr="C:\Users\Илия\Pictures\0C131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848" y="3887615"/>
            <a:ext cx="3273152" cy="2970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4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отношений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363272" cy="277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Ребёнок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Взрослый</a:t>
                      </a:r>
                      <a:endParaRPr lang="ru-RU" sz="2000" b="1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Ценности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Ценности</a:t>
                      </a:r>
                      <a:endParaRPr lang="ru-RU" sz="2000" b="1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Цели</a:t>
                      </a:r>
                      <a:endParaRPr lang="ru-RU" sz="2000" b="1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Содержание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Содержание</a:t>
                      </a:r>
                      <a:endParaRPr lang="ru-RU" sz="2000" b="1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Совместная деятельность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Совместная деятельность</a:t>
                      </a:r>
                      <a:endParaRPr lang="ru-RU" sz="2000" b="1" dirty="0"/>
                    </a:p>
                  </a:txBody>
                  <a:tcPr/>
                </a:tc>
              </a:tr>
              <a:tr h="4620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Результат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Результат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2" name="Picture 2" descr="http://montessori-perm.ru/upload/medialibrary/7ba/7ba25897ea38eaca8d6ff211d1bc683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92232" cy="2592288"/>
          </a:xfrm>
          <a:prstGeom prst="rect">
            <a:avLst/>
          </a:prstGeom>
          <a:noFill/>
        </p:spPr>
      </p:pic>
      <p:pic>
        <p:nvPicPr>
          <p:cNvPr id="35844" name="Picture 4" descr="http://fb.ru/misc/i/gallery/25681/8846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09086" cy="2602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2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Ценности</a:t>
            </a:r>
            <a:endParaRPr lang="ru-RU" dirty="0"/>
          </a:p>
        </p:txBody>
      </p:sp>
      <p:sp>
        <p:nvSpPr>
          <p:cNvPr id="8195" name="Объект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31568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Профилактика правонарушений и </a:t>
            </a:r>
            <a:r>
              <a:rPr lang="ru-RU" sz="2400" dirty="0" smtClean="0">
                <a:solidFill>
                  <a:srgbClr val="FF0000"/>
                </a:solidFill>
              </a:rPr>
              <a:t>защита прав несовершеннолетних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Подросток, несовершеннолетний, находится в стадии развития</a:t>
            </a: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Права-обязанности-ответственность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Построение сообщества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Качество связей между людьми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Действие на сплочение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«Наведение мостов»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«Общение на других полюсах» альтернатива изоляции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Климат-контроль</a:t>
            </a:r>
          </a:p>
          <a:p>
            <a:pPr>
              <a:defRPr/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Риски в оценке компетентности социального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40560"/>
          </a:xfrm>
        </p:spPr>
        <p:txBody>
          <a:bodyPr/>
          <a:lstStyle/>
          <a:p>
            <a:r>
              <a:rPr lang="ru-RU" sz="2400" dirty="0" smtClean="0"/>
              <a:t>Противоречивость целей всех институтов воспитания</a:t>
            </a:r>
          </a:p>
          <a:p>
            <a:r>
              <a:rPr lang="ru-RU" sz="2400" dirty="0" smtClean="0"/>
              <a:t>Неготовность педагогов, воспитателей к новым вызовам</a:t>
            </a:r>
          </a:p>
          <a:p>
            <a:r>
              <a:rPr lang="ru-RU" sz="2400" dirty="0" smtClean="0"/>
              <a:t>Недооценка роли воспитательной деятельности</a:t>
            </a:r>
          </a:p>
          <a:p>
            <a:r>
              <a:rPr lang="ru-RU" sz="2400" dirty="0" smtClean="0"/>
              <a:t>Стремление родителей «передать» воспитательные функции</a:t>
            </a:r>
          </a:p>
          <a:p>
            <a:r>
              <a:rPr lang="ru-RU" sz="2400" dirty="0" smtClean="0"/>
              <a:t>Использование традиционных форм воспитательной работы в массовой практике</a:t>
            </a:r>
          </a:p>
          <a:p>
            <a:r>
              <a:rPr lang="ru-RU" sz="2400" dirty="0" smtClean="0"/>
              <a:t>В оценке результатов воспитания преобладают количественные показатели над качественными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9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1752</Words>
  <Application>Microsoft Office PowerPoint</Application>
  <PresentationFormat>Экран (4:3)</PresentationFormat>
  <Paragraphs>220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Тема Office</vt:lpstr>
      <vt:lpstr>2_Тема Office</vt:lpstr>
      <vt:lpstr>6_Тема Office</vt:lpstr>
      <vt:lpstr>8_Тема Office</vt:lpstr>
      <vt:lpstr>9_Тема Office</vt:lpstr>
      <vt:lpstr>1_Тема Office</vt:lpstr>
      <vt:lpstr>3_Тема Office</vt:lpstr>
      <vt:lpstr>4_Тема Office</vt:lpstr>
      <vt:lpstr>5_Тема Office</vt:lpstr>
      <vt:lpstr>10_Тема Office</vt:lpstr>
      <vt:lpstr>11_Тема Office</vt:lpstr>
      <vt:lpstr>Требования профессионального стандарта: специалист в области воспитания к компетентности социального педагога  </vt:lpstr>
      <vt:lpstr>10 прилагательных, характеризующих отношения детей и взрослых</vt:lpstr>
      <vt:lpstr>Воспитание! Воспитание? Воспитание…</vt:lpstr>
      <vt:lpstr>Презентация PowerPoint</vt:lpstr>
      <vt:lpstr>Презентация PowerPoint</vt:lpstr>
      <vt:lpstr>Какими Вы видите детей и взрослых???</vt:lpstr>
      <vt:lpstr>Основные характеристики отношений</vt:lpstr>
      <vt:lpstr>Ценности</vt:lpstr>
      <vt:lpstr>Риски в оценке компетентности социального педагога</vt:lpstr>
      <vt:lpstr>Основные идеи Программы развития воспитания</vt:lpstr>
      <vt:lpstr>Актуальные региональные ресурсы</vt:lpstr>
      <vt:lpstr>Цель программы</vt:lpstr>
      <vt:lpstr>Задачи программы</vt:lpstr>
      <vt:lpstr>Основные направления воспитания</vt:lpstr>
      <vt:lpstr>Региональные программы и проекты</vt:lpstr>
      <vt:lpstr>Региональные программы и проекты</vt:lpstr>
      <vt:lpstr>Региональные программы и проекты</vt:lpstr>
      <vt:lpstr>Ресурсный центр по развитию воспитания</vt:lpstr>
      <vt:lpstr>Направления работы РРЦ</vt:lpstr>
      <vt:lpstr>Реализация программ ДПО 2016</vt:lpstr>
      <vt:lpstr>Региональный проект «Родительская академия «Родитель+» </vt:lpstr>
      <vt:lpstr>Региональный проект «Родительская академия «Родитель+»</vt:lpstr>
      <vt:lpstr>Региональный конкурс </vt:lpstr>
      <vt:lpstr>ОЦП «Семья и дети Ярославии  на 2016 – 2020 годы»</vt:lpstr>
      <vt:lpstr>Конкурсы 2017 года</vt:lpstr>
      <vt:lpstr>Базовые площадки</vt:lpstr>
      <vt:lpstr>Базовые площадки</vt:lpstr>
      <vt:lpstr>Базовые площадки</vt:lpstr>
      <vt:lpstr>Продукты инновационной деятельности</vt:lpstr>
      <vt:lpstr>Профессиональные сообщества  в фактах</vt:lpstr>
      <vt:lpstr>Повышение эффективности воспитания </vt:lpstr>
      <vt:lpstr>Повышение эффективности воспитания </vt:lpstr>
      <vt:lpstr>Показатели результативности</vt:lpstr>
      <vt:lpstr>Показатели результативности</vt:lpstr>
      <vt:lpstr>Специалист в области воспитания</vt:lpstr>
      <vt:lpstr>Профстандарт</vt:lpstr>
      <vt:lpstr>Основная цель вида профессиональной деятельности </vt:lpstr>
      <vt:lpstr>Специалист в области воспитания</vt:lpstr>
      <vt:lpstr>3.1. Обобщенная трудовая функция </vt:lpstr>
      <vt:lpstr>Трудовые функции</vt:lpstr>
      <vt:lpstr>Трудовые действия: анализ ситуаций жизнедеятельности обучающихся </vt:lpstr>
      <vt:lpstr>Трудовые действия: организация социально-педагогической поддержки обучающихся в процессе образования</vt:lpstr>
      <vt:lpstr>Трудовые действия: разработка методических материалов для реализации программ и мероприятий по социально-педагогической поддержке обучающихся </vt:lpstr>
      <vt:lpstr>Формула воспитания  Л.С Выготского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Ольга Владимировна Чиркун</cp:lastModifiedBy>
  <cp:revision>514</cp:revision>
  <cp:lastPrinted>2017-05-25T09:13:30Z</cp:lastPrinted>
  <dcterms:created xsi:type="dcterms:W3CDTF">2015-05-19T06:32:44Z</dcterms:created>
  <dcterms:modified xsi:type="dcterms:W3CDTF">2018-01-26T12:01:59Z</dcterms:modified>
</cp:coreProperties>
</file>