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5" r:id="rId4"/>
    <p:sldId id="289" r:id="rId5"/>
    <p:sldId id="303" r:id="rId6"/>
    <p:sldId id="304" r:id="rId7"/>
    <p:sldId id="305" r:id="rId8"/>
    <p:sldId id="302" r:id="rId9"/>
    <p:sldId id="301" r:id="rId10"/>
    <p:sldId id="299" r:id="rId11"/>
    <p:sldId id="265" r:id="rId12"/>
    <p:sldId id="271" r:id="rId13"/>
    <p:sldId id="297" r:id="rId14"/>
    <p:sldId id="28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E761338-518F-4C8C-A07D-71E0469EFECC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4CE4FD-0343-4116-92A1-10B70C6E9F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340768"/>
            <a:ext cx="7406640" cy="298891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>Опыт реализации </a:t>
            </a:r>
            <a:br>
              <a:rPr lang="ru-RU" sz="3200" b="1" i="1" dirty="0" smtClean="0"/>
            </a:br>
            <a:r>
              <a:rPr lang="ru-RU" sz="3200" b="1" i="1" dirty="0" smtClean="0"/>
              <a:t>социально ориентированных проектов в условиях </a:t>
            </a:r>
            <a:br>
              <a:rPr lang="ru-RU" sz="3200" b="1" i="1" dirty="0" smtClean="0"/>
            </a:br>
            <a:r>
              <a:rPr lang="ru-RU" sz="3200" b="1" i="1" dirty="0" smtClean="0"/>
              <a:t>сельской местности</a:t>
            </a:r>
            <a:br>
              <a:rPr lang="ru-RU" sz="3200" b="1" i="1" dirty="0" smtClean="0"/>
            </a:br>
            <a:r>
              <a:rPr lang="ru-RU" sz="3200" b="1" i="1" dirty="0" smtClean="0"/>
              <a:t> </a:t>
            </a:r>
            <a:r>
              <a:rPr lang="ru-RU" sz="2000" b="1" i="1" dirty="0" smtClean="0"/>
              <a:t>(Из опыта работы МОУ Мокеевская СШ ЯМР)</a:t>
            </a:r>
            <a:br>
              <a:rPr lang="ru-RU" sz="2000" b="1" i="1" dirty="0" smtClean="0"/>
            </a:br>
            <a:endParaRPr lang="ru-RU" sz="2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286256"/>
            <a:ext cx="4191930" cy="1230976"/>
          </a:xfrm>
        </p:spPr>
        <p:txBody>
          <a:bodyPr/>
          <a:lstStyle/>
          <a:p>
            <a:pPr algn="r"/>
            <a:r>
              <a:rPr lang="ru-RU" sz="2000" dirty="0" smtClean="0"/>
              <a:t>Серов И.А., учитель истории и обществознания </a:t>
            </a:r>
          </a:p>
          <a:p>
            <a:pPr algn="r"/>
            <a:r>
              <a:rPr lang="ru-RU" sz="2000" dirty="0" smtClean="0"/>
              <a:t>МОУ Мокеевская СШ ЯМР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285728"/>
            <a:ext cx="54088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Муниципальное общеобразовательное учреждение</a:t>
            </a:r>
          </a:p>
          <a:p>
            <a:pPr algn="ctr"/>
            <a:r>
              <a:rPr lang="ru-RU" dirty="0" smtClean="0"/>
              <a:t>«</a:t>
            </a:r>
            <a:r>
              <a:rPr lang="ru-RU" dirty="0" err="1" smtClean="0"/>
              <a:t>Мокеевская</a:t>
            </a:r>
            <a:r>
              <a:rPr lang="ru-RU" dirty="0" smtClean="0"/>
              <a:t> средняя школа»</a:t>
            </a:r>
          </a:p>
          <a:p>
            <a:pPr algn="ctr"/>
            <a:r>
              <a:rPr lang="ru-RU" dirty="0" smtClean="0"/>
              <a:t>Ярославского муниципального района</a:t>
            </a:r>
            <a:endParaRPr lang="ru-RU" dirty="0"/>
          </a:p>
        </p:txBody>
      </p:sp>
      <p:pic>
        <p:nvPicPr>
          <p:cNvPr id="5" name="Рисунок 3" descr="F:\Ноздрачев\DSC0029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4221088"/>
            <a:ext cx="3445321" cy="2181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 значимые проекты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5895988"/>
            <a:ext cx="7498080" cy="962012"/>
          </a:xfrm>
        </p:spPr>
        <p:txBody>
          <a:bodyPr/>
          <a:lstStyle/>
          <a:p>
            <a:pPr algn="ctr"/>
            <a:r>
              <a:rPr lang="ru-RU" dirty="0" smtClean="0"/>
              <a:t>Расчистка графского сада </a:t>
            </a:r>
            <a:endParaRPr lang="ru-RU" dirty="0"/>
          </a:p>
        </p:txBody>
      </p:sp>
      <p:pic>
        <p:nvPicPr>
          <p:cNvPr id="1026" name="Picture 2" descr="D:\ВР 2017-2018\01.03.2018\DSCN549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71670" y="1214422"/>
            <a:ext cx="6087550" cy="4565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 значимые проекты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519742"/>
            <a:ext cx="8640960" cy="1077610"/>
          </a:xfrm>
        </p:spPr>
        <p:txBody>
          <a:bodyPr/>
          <a:lstStyle/>
          <a:p>
            <a:pPr algn="ctr"/>
            <a:r>
              <a:rPr lang="ru-RU" dirty="0" smtClean="0"/>
              <a:t>Благоустройство территории детского сада 11 класс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email"/>
          <a:stretch/>
        </p:blipFill>
        <p:spPr>
          <a:xfrm>
            <a:off x="611560" y="1340768"/>
            <a:ext cx="3888432" cy="2880320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 cstate="email"/>
          <a:stretch/>
        </p:blipFill>
        <p:spPr>
          <a:xfrm>
            <a:off x="4644008" y="1916832"/>
            <a:ext cx="4176464" cy="3438714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 значимые проекты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5286364"/>
            <a:ext cx="7498080" cy="1571636"/>
          </a:xfrm>
        </p:spPr>
        <p:txBody>
          <a:bodyPr>
            <a:normAutofit/>
          </a:bodyPr>
          <a:lstStyle/>
          <a:p>
            <a:r>
              <a:rPr lang="ru-RU" dirty="0" smtClean="0"/>
              <a:t>Благоустройство территории у памятника землякам, погибшим в годы Великой Отечественной войны </a:t>
            </a:r>
            <a:endParaRPr lang="ru-RU" dirty="0"/>
          </a:p>
        </p:txBody>
      </p:sp>
      <p:pic>
        <p:nvPicPr>
          <p:cNvPr id="4" name="Picture 6" descr="DSC0419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071670" y="1357298"/>
            <a:ext cx="5786478" cy="3873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Результативность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3891A7"/>
              </a:buClr>
            </a:pPr>
            <a:r>
              <a:rPr lang="ru-RU" sz="2800" dirty="0">
                <a:solidFill>
                  <a:prstClr val="black"/>
                </a:solidFill>
              </a:rPr>
              <a:t>в осознание ребенком значимости результатов своей деятельности;</a:t>
            </a:r>
          </a:p>
          <a:p>
            <a:pPr lvl="0">
              <a:buClr>
                <a:srgbClr val="3891A7"/>
              </a:buClr>
            </a:pPr>
            <a:r>
              <a:rPr lang="ru-RU" sz="2800" dirty="0" smtClean="0">
                <a:solidFill>
                  <a:prstClr val="black"/>
                </a:solidFill>
              </a:rPr>
              <a:t>в </a:t>
            </a:r>
            <a:r>
              <a:rPr lang="ru-RU" sz="2800" dirty="0">
                <a:solidFill>
                  <a:prstClr val="black"/>
                </a:solidFill>
              </a:rPr>
              <a:t>том, какое место занимает ребенок в жизни своего края, региона страны;</a:t>
            </a:r>
          </a:p>
          <a:p>
            <a:pPr lvl="0">
              <a:buClr>
                <a:srgbClr val="3891A7"/>
              </a:buClr>
            </a:pPr>
            <a:r>
              <a:rPr lang="ru-RU" sz="2800" dirty="0" smtClean="0">
                <a:solidFill>
                  <a:prstClr val="black"/>
                </a:solidFill>
              </a:rPr>
              <a:t>социально </a:t>
            </a:r>
            <a:r>
              <a:rPr lang="ru-RU" sz="2800" dirty="0">
                <a:solidFill>
                  <a:prstClr val="black"/>
                </a:solidFill>
              </a:rPr>
              <a:t>преобразовательной, созидательной деятельности, осуществленной в интересах каждого гражданина страны;</a:t>
            </a:r>
          </a:p>
          <a:p>
            <a:pPr lvl="0">
              <a:buClr>
                <a:srgbClr val="3891A7"/>
              </a:buClr>
            </a:pPr>
            <a:r>
              <a:rPr lang="ru-RU" sz="2800" dirty="0" smtClean="0">
                <a:solidFill>
                  <a:prstClr val="black"/>
                </a:solidFill>
              </a:rPr>
              <a:t>формирование </a:t>
            </a:r>
            <a:r>
              <a:rPr lang="ru-RU" sz="2800" dirty="0">
                <a:solidFill>
                  <a:prstClr val="black"/>
                </a:solidFill>
              </a:rPr>
              <a:t>гражданской идентичности через систему практико-ориентированных и полезных </a:t>
            </a:r>
            <a:r>
              <a:rPr lang="ru-RU" sz="2800" dirty="0" smtClean="0">
                <a:solidFill>
                  <a:prstClr val="black"/>
                </a:solidFill>
              </a:rPr>
              <a:t>дел </a:t>
            </a:r>
            <a:endParaRPr lang="ru-RU" sz="2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59632" y="2420888"/>
            <a:ext cx="749935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сельской  школы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создать условия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</a:t>
            </a:r>
            <a:r>
              <a:rPr lang="ru-RU" b="1" dirty="0" smtClean="0"/>
              <a:t>семьи, </a:t>
            </a:r>
            <a:r>
              <a:rPr lang="ru-RU" dirty="0" smtClean="0"/>
              <a:t>общества и государства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В области формирования семейной культуры:</a:t>
            </a:r>
          </a:p>
          <a:p>
            <a:pPr algn="just"/>
            <a:r>
              <a:rPr lang="ru-RU" dirty="0" smtClean="0"/>
              <a:t>укрепление отношения к семье как основе российского общества;</a:t>
            </a:r>
          </a:p>
          <a:p>
            <a:pPr algn="just"/>
            <a:r>
              <a:rPr lang="ru-RU" dirty="0" smtClean="0"/>
              <a:t>формирование представлений о значении семьи для устойчивого и успешного развития человека;</a:t>
            </a:r>
          </a:p>
          <a:p>
            <a:pPr algn="just"/>
            <a:r>
              <a:rPr lang="ru-RU" dirty="0" smtClean="0"/>
              <a:t>укрепление у обучающегося уважительного отношения к родителям, осознанного, заботливого отношения к старшим и младшим;</a:t>
            </a:r>
          </a:p>
          <a:p>
            <a:pPr algn="just"/>
            <a:r>
              <a:rPr lang="ru-RU" dirty="0" smtClean="0"/>
              <a:t>усвоение нравственных ценностей семейной жизни: любовь, забота о любимом человеке, продолжение рода, духовная и эмоциональная близость членов семьи, взаимопомощь и др.;</a:t>
            </a:r>
          </a:p>
          <a:p>
            <a:pPr algn="just"/>
            <a:r>
              <a:rPr lang="ru-RU" dirty="0" smtClean="0"/>
              <a:t>формирование начального опыта заботы о социально- психологическом благополучии своей семьи;</a:t>
            </a:r>
          </a:p>
          <a:p>
            <a:pPr algn="just"/>
            <a:r>
              <a:rPr lang="ru-RU" dirty="0" smtClean="0"/>
              <a:t>знание традиций своей семьи, культурно-исторических и этнических традиций семей своего народа, других народов России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при </a:t>
            </a:r>
            <a:br>
              <a:rPr lang="ru-RU" dirty="0" smtClean="0"/>
            </a:br>
            <a:r>
              <a:rPr lang="ru-RU" dirty="0" smtClean="0"/>
              <a:t>взаимодействии с семьей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обращение к чувству родительской любви;</a:t>
            </a:r>
          </a:p>
          <a:p>
            <a:r>
              <a:rPr lang="ru-RU" dirty="0" smtClean="0"/>
              <a:t>умение разглядеть в каждом ученике положительные черты;</a:t>
            </a:r>
          </a:p>
          <a:p>
            <a:r>
              <a:rPr lang="ru-RU" dirty="0" smtClean="0"/>
              <a:t>уважение личности отца и матери, их родительских забот, трудовой и общественной деятельности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 значимые акции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5786454"/>
            <a:ext cx="7498080" cy="714380"/>
          </a:xfrm>
        </p:spPr>
        <p:txBody>
          <a:bodyPr/>
          <a:lstStyle/>
          <a:p>
            <a:pPr algn="ctr"/>
            <a:r>
              <a:rPr lang="ru-RU" dirty="0" smtClean="0"/>
              <a:t>«Бессмертный полк» </a:t>
            </a:r>
            <a:endParaRPr lang="ru-RU" dirty="0"/>
          </a:p>
        </p:txBody>
      </p:sp>
      <p:pic>
        <p:nvPicPr>
          <p:cNvPr id="1026" name="Picture 2" descr="C:\Users\Иван\Desktop\бесс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5852" y="1285860"/>
            <a:ext cx="6715172" cy="44750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591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 значимые акции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5929330"/>
            <a:ext cx="7498080" cy="714380"/>
          </a:xfrm>
        </p:spPr>
        <p:txBody>
          <a:bodyPr/>
          <a:lstStyle/>
          <a:p>
            <a:pPr algn="ctr"/>
            <a:r>
              <a:rPr lang="ru-RU" dirty="0" smtClean="0"/>
              <a:t>«Парад солдатской песни» </a:t>
            </a:r>
            <a:endParaRPr lang="ru-RU" dirty="0"/>
          </a:p>
        </p:txBody>
      </p:sp>
      <p:pic>
        <p:nvPicPr>
          <p:cNvPr id="2050" name="Picture 2" descr="C:\Users\Иван\Desktop\парад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57290" y="1214422"/>
            <a:ext cx="6786610" cy="48513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3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 значимые акции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6091246"/>
            <a:ext cx="7498080" cy="766754"/>
          </a:xfrm>
        </p:spPr>
        <p:txBody>
          <a:bodyPr/>
          <a:lstStyle/>
          <a:p>
            <a:r>
              <a:rPr lang="ru-RU" dirty="0" smtClean="0"/>
              <a:t>Операция «Ветеран живет рядом»</a:t>
            </a:r>
            <a:endParaRPr lang="ru-RU" dirty="0"/>
          </a:p>
        </p:txBody>
      </p:sp>
      <p:pic>
        <p:nvPicPr>
          <p:cNvPr id="6146" name="Picture 2" descr="C:\Users\Иван\Desktop\MlPgcgCCaRw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04" y="1602079"/>
            <a:ext cx="6000792" cy="44912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3012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Вахта памяти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5857892"/>
            <a:ext cx="7498080" cy="819136"/>
          </a:xfrm>
        </p:spPr>
        <p:txBody>
          <a:bodyPr/>
          <a:lstStyle/>
          <a:p>
            <a:r>
              <a:rPr lang="ru-RU" dirty="0" smtClean="0"/>
              <a:t>Караул в дер. </a:t>
            </a:r>
            <a:r>
              <a:rPr lang="ru-RU" dirty="0" err="1" smtClean="0"/>
              <a:t>Селифонтово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146" name="Picture 2" descr="C:\Users\Иван\Desktop\селиф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1214422"/>
            <a:ext cx="6311054" cy="47348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08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 значимые акции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6234122"/>
            <a:ext cx="7498080" cy="623878"/>
          </a:xfrm>
        </p:spPr>
        <p:txBody>
          <a:bodyPr/>
          <a:lstStyle/>
          <a:p>
            <a:pPr algn="ctr"/>
            <a:r>
              <a:rPr lang="ru-RU" dirty="0" smtClean="0"/>
              <a:t>Акция «Дорогою памяти»</a:t>
            </a:r>
            <a:endParaRPr lang="ru-RU" dirty="0"/>
          </a:p>
        </p:txBody>
      </p:sp>
      <p:pic>
        <p:nvPicPr>
          <p:cNvPr id="4098" name="Picture 2" descr="C:\Users\Иван\Desktop\дорог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976" y="1285860"/>
            <a:ext cx="7289524" cy="48577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697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672</TotalTime>
  <Words>308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Опыт реализации  социально ориентированных проектов в условиях  сельской местности  (Из опыта работы МОУ Мокеевская СШ ЯМР) </vt:lpstr>
      <vt:lpstr>Задача сельской  школы - </vt:lpstr>
      <vt:lpstr>Задачи программы</vt:lpstr>
      <vt:lpstr>Принципы при  взаимодействии с семьей</vt:lpstr>
      <vt:lpstr>Социально значимые акции </vt:lpstr>
      <vt:lpstr>Социально значимые акции </vt:lpstr>
      <vt:lpstr>Социально значимые акции </vt:lpstr>
      <vt:lpstr>Вахта памяти </vt:lpstr>
      <vt:lpstr>Социально значимые акции </vt:lpstr>
      <vt:lpstr>Социально значимые проекты </vt:lpstr>
      <vt:lpstr>Социально значимые проекты </vt:lpstr>
      <vt:lpstr>Социально значимые проекты </vt:lpstr>
      <vt:lpstr>Результативность</vt:lpstr>
      <vt:lpstr>Спасибо за внимание!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Воспитание и социализация обучающихся на основе поддержки социальных инициатив и социального партнёрства субъектов воспитания. </dc:title>
  <dc:creator>Иван</dc:creator>
  <cp:lastModifiedBy>Ольга Владимировна Чиркун</cp:lastModifiedBy>
  <cp:revision>83</cp:revision>
  <dcterms:created xsi:type="dcterms:W3CDTF">2017-04-09T19:43:11Z</dcterms:created>
  <dcterms:modified xsi:type="dcterms:W3CDTF">2018-06-01T06:36:52Z</dcterms:modified>
</cp:coreProperties>
</file>