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63" r:id="rId4"/>
    <p:sldId id="266" r:id="rId5"/>
    <p:sldId id="267" r:id="rId6"/>
    <p:sldId id="268" r:id="rId7"/>
    <p:sldId id="261" r:id="rId8"/>
    <p:sldId id="264" r:id="rId9"/>
    <p:sldId id="265" r:id="rId10"/>
    <p:sldId id="262" r:id="rId11"/>
    <p:sldId id="258" r:id="rId12"/>
    <p:sldId id="269" r:id="rId13"/>
    <p:sldId id="259" r:id="rId14"/>
    <p:sldId id="260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U\Desktop\&#1050;&#1054;&#1055;&#1080;&#105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 по показателям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Умение вести диалог со сверстниками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Лист2!$B$3:$G$3</c:f>
              <c:numCache>
                <c:formatCode>General</c:formatCode>
                <c:ptCount val="6"/>
                <c:pt idx="0">
                  <c:v>2.1</c:v>
                </c:pt>
                <c:pt idx="1">
                  <c:v>2.2000000000000002</c:v>
                </c:pt>
                <c:pt idx="2">
                  <c:v>4.4000000000000004</c:v>
                </c:pt>
                <c:pt idx="3">
                  <c:v>4.3</c:v>
                </c:pt>
                <c:pt idx="4">
                  <c:v>6.1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77-444A-B55A-704F50C85976}"/>
            </c:ext>
          </c:extLst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Умение вести диалог со взрослыми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Лист2!$B$4:$G$4</c:f>
              <c:numCache>
                <c:formatCode>General</c:formatCode>
                <c:ptCount val="6"/>
                <c:pt idx="0">
                  <c:v>2.5</c:v>
                </c:pt>
                <c:pt idx="1">
                  <c:v>2.7</c:v>
                </c:pt>
                <c:pt idx="2">
                  <c:v>5.4</c:v>
                </c:pt>
                <c:pt idx="3">
                  <c:v>5</c:v>
                </c:pt>
                <c:pt idx="4">
                  <c:v>7.2</c:v>
                </c:pt>
                <c:pt idx="5">
                  <c:v>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77-444A-B55A-704F50C85976}"/>
            </c:ext>
          </c:extLst>
        </c:ser>
        <c:ser>
          <c:idx val="2"/>
          <c:order val="2"/>
          <c:tx>
            <c:strRef>
              <c:f>Лист2!$A$5</c:f>
              <c:strCache>
                <c:ptCount val="1"/>
                <c:pt idx="0">
                  <c:v>Умение достигать взаимопонимания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Лист2!$B$5:$G$5</c:f>
              <c:numCache>
                <c:formatCode>General</c:formatCode>
                <c:ptCount val="6"/>
                <c:pt idx="0">
                  <c:v>1.7</c:v>
                </c:pt>
                <c:pt idx="1">
                  <c:v>1.9</c:v>
                </c:pt>
                <c:pt idx="2">
                  <c:v>3.8</c:v>
                </c:pt>
                <c:pt idx="3">
                  <c:v>4.0999999999999996</c:v>
                </c:pt>
                <c:pt idx="4">
                  <c:v>4.8</c:v>
                </c:pt>
                <c:pt idx="5">
                  <c:v>4.9000000000000004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77-444A-B55A-704F50C85976}"/>
            </c:ext>
          </c:extLst>
        </c:ser>
        <c:ser>
          <c:idx val="3"/>
          <c:order val="3"/>
          <c:tx>
            <c:strRef>
              <c:f>Лист2!$A$6</c:f>
              <c:strCache>
                <c:ptCount val="1"/>
                <c:pt idx="0">
                  <c:v>Умение сотрудничать во имя общей цели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Лист2!$B$1:$G$2</c:f>
              <c:strCache>
                <c:ptCount val="6"/>
                <c:pt idx="0">
                  <c:v>Начальная школа, 2015 г.</c:v>
                </c:pt>
                <c:pt idx="1">
                  <c:v>Начальная школа, 2018 г.</c:v>
                </c:pt>
                <c:pt idx="2">
                  <c:v>Основная школа, 2015 г.</c:v>
                </c:pt>
                <c:pt idx="3">
                  <c:v>Основная школа, 2018 г.</c:v>
                </c:pt>
                <c:pt idx="4">
                  <c:v>Средняя школа, 2015 г.</c:v>
                </c:pt>
                <c:pt idx="5">
                  <c:v>Средняя школа, 2018 г.</c:v>
                </c:pt>
              </c:strCache>
              <c:extLst xmlns:c16r2="http://schemas.microsoft.com/office/drawing/2015/06/chart"/>
            </c:strRef>
          </c:cat>
          <c:val>
            <c:numRef>
              <c:f>Лист2!$B$6:$G$6</c:f>
              <c:numCache>
                <c:formatCode>General</c:formatCode>
                <c:ptCount val="6"/>
                <c:pt idx="0">
                  <c:v>1.5</c:v>
                </c:pt>
                <c:pt idx="1">
                  <c:v>1.6</c:v>
                </c:pt>
                <c:pt idx="2">
                  <c:v>3.8</c:v>
                </c:pt>
                <c:pt idx="3">
                  <c:v>3.8</c:v>
                </c:pt>
                <c:pt idx="4">
                  <c:v>7.1</c:v>
                </c:pt>
                <c:pt idx="5">
                  <c:v>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E77-444A-B55A-704F50C859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147840"/>
        <c:axId val="26678016"/>
      </c:barChart>
      <c:catAx>
        <c:axId val="26147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78016"/>
        <c:crosses val="autoZero"/>
        <c:auto val="1"/>
        <c:lblAlgn val="ctr"/>
        <c:lblOffset val="100"/>
        <c:noMultiLvlLbl val="0"/>
      </c:catAx>
      <c:valAx>
        <c:axId val="2667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4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08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22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801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161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541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825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32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7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5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4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4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7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2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09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56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3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494712" cy="1584175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Региональный </a:t>
            </a:r>
            <a:r>
              <a:rPr lang="ru-RU" sz="2400" b="1" dirty="0">
                <a:solidFill>
                  <a:schemeClr val="tx1"/>
                </a:solidFill>
              </a:rPr>
              <a:t>инновационный проект 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b="1" dirty="0">
                <a:solidFill>
                  <a:schemeClr val="tx1"/>
                </a:solidFill>
              </a:rPr>
              <a:t>«Мультикультурность: компетентность современного человека» 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b="1" dirty="0">
                <a:solidFill>
                  <a:schemeClr val="tx1"/>
                </a:solidFill>
              </a:rPr>
              <a:t>на 2018 – 2020 гг. (Ярославская область)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b="1" dirty="0">
                <a:solidFill>
                  <a:schemeClr val="tx1"/>
                </a:solidFill>
              </a:rPr>
              <a:t>по вопросам поликультурного </a:t>
            </a:r>
            <a:r>
              <a:rPr lang="ru-RU" sz="2400" b="1" dirty="0" smtClean="0">
                <a:solidFill>
                  <a:schemeClr val="tx1"/>
                </a:solidFill>
              </a:rPr>
              <a:t>образования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Руководитель Проекта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Яковлева Т.Д., Координатор Медведева С.А.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Заведующая кафедрой </a:t>
            </a:r>
            <a:r>
              <a:rPr lang="ru-RU" sz="2400" b="1" dirty="0" err="1" smtClean="0">
                <a:solidFill>
                  <a:schemeClr val="tx1"/>
                </a:solidFill>
              </a:rPr>
              <a:t>ОПиП</a:t>
            </a:r>
            <a:r>
              <a:rPr lang="ru-RU" sz="2400" b="1" dirty="0" smtClean="0">
                <a:solidFill>
                  <a:schemeClr val="tx1"/>
                </a:solidFill>
              </a:rPr>
              <a:t> Назарова И.Г., к.п.н.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524" y="188640"/>
            <a:ext cx="871296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Кафедра общей педагогики и психологии</a:t>
            </a:r>
            <a:endParaRPr lang="en-US" sz="1400" dirty="0" smtClean="0"/>
          </a:p>
          <a:p>
            <a:pPr algn="ctr"/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31 мая </a:t>
            </a:r>
            <a:r>
              <a:rPr lang="ru-RU" dirty="0"/>
              <a:t>2018 </a:t>
            </a:r>
            <a:r>
              <a:rPr lang="ru-RU" dirty="0" smtClean="0"/>
              <a:t>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700" y="404664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Актуальность Проекта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052736"/>
            <a:ext cx="6201737" cy="498862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состояние поликультурного общества на территории области характеризуется следующими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угрозообразующими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факторами и вызовами: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-обострение межэтнических противоречий на фоне сложных иммиграционных процессов;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-рост в молодежной среде националистических настроений, распространение радикальных, экстремистских идей, идей религиозного, национального или расового превосходства;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-отсутствие апробированной системы этнокультурной, социальной адаптации иммигрантов и старожильческого населения к новым этнокультурным и социальным условиям;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-форсированная политизация религиозного и этнического факторов;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-неадекватность освещения в средствах массовой информации проблем межнациональных отношений: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провокативность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информации, размещаемой авторами в информационно-телекоммуникационной сети «Интернет».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могут внести свой вклад в профилактику нарастания межэтнической напряжённости и повышение качества поликультурного образования молодёжи.</a:t>
            </a:r>
          </a:p>
        </p:txBody>
      </p:sp>
    </p:spTree>
    <p:extLst>
      <p:ext uri="{BB962C8B-B14F-4D97-AF65-F5344CB8AC3E}">
        <p14:creationId xmlns:p14="http://schemas.microsoft.com/office/powerpoint/2010/main" val="32477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1 этапа: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глоссарий по теме «Поликультурное образование»;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электронных ресурсов (сайтов, фильмов, программ, текстов и пр.) для проведения образовательных мероприятий по теме проекта.</a:t>
            </a:r>
          </a:p>
          <a:p>
            <a:pPr marL="0" indent="0">
              <a:buNone/>
            </a:pPr>
            <a:r>
              <a:rPr lang="ru-RU" sz="2200" dirty="0" smtClean="0"/>
              <a:t>     </a:t>
            </a:r>
            <a:endParaRPr lang="ru-RU" sz="2200" dirty="0"/>
          </a:p>
          <a:p>
            <a:pPr lvl="1"/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/>
              <a:t/>
            </a:r>
            <a:br>
              <a:rPr lang="ru-RU" sz="3200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2 этапа: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моделей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социальных образовательных проектов на межведомственном уровне (в границах образовательной организации и муниципальной образовательной системы);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методических материалов по организации поликультурного образования для специалистов образовательных организаций (описание образовательных интерактивных технологий с приложениями).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3 этапа: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развития поликультурного образования  в образовательных организациях различных типов, в муниципальных и региональной системах образования;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открытая  информационно-образовательная среда для организации социальных опросов, форумов, дискуссий, осуществления профессионально-общественной экспертизы и распространения конструктивного педагогического опыта по поликультурному образованию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–Соисполнители Проекта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smtClean="0"/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(г.Ярославль)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 13 (г. Ярославль)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ДОД «Витязь» (г. Ярославль)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Песоченская СШ (Рыбинский МР)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Фоминская СШ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Емишевская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60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(г. Ярославль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«Солнышко» г.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Гаврилов – Ям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/>
          </a:p>
          <a:p>
            <a:pPr lvl="1">
              <a:buNone/>
            </a:pPr>
            <a:endParaRPr lang="ru-RU" dirty="0"/>
          </a:p>
          <a:p>
            <a:pPr lvl="1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Консультанты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Тимченко Александр Николаевич,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 Губернатора ЯО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межнациональным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Кувшинов Владимир Вячеславович,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ЯО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взаимодействию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религиями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Хасиев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Абдулович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председатель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Ярославского регионального отделения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Общероссийской общественной организации «Ассамблея народов России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Титова Людмила Григорьевна,  доктор политических наук, профессор ЯГПУ им. К.Д. Ушинского</a:t>
            </a:r>
          </a:p>
        </p:txBody>
      </p:sp>
    </p:spTree>
    <p:extLst>
      <p:ext uri="{BB962C8B-B14F-4D97-AF65-F5344CB8AC3E}">
        <p14:creationId xmlns:p14="http://schemas.microsoft.com/office/powerpoint/2010/main" val="11733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1 Разработческий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2 Апробационный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3 Обобщающий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16.04.2018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635795"/>
            <a:ext cx="5172971" cy="3881437"/>
          </a:xfrm>
        </p:spPr>
      </p:pic>
    </p:spTree>
    <p:extLst>
      <p:ext uri="{BB962C8B-B14F-4D97-AF65-F5344CB8AC3E}">
        <p14:creationId xmlns:p14="http://schemas.microsoft.com/office/powerpoint/2010/main" val="18241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16.04.2018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519" y="1231088"/>
            <a:ext cx="6411761" cy="481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16.04.2018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1385901"/>
            <a:ext cx="5832648" cy="4376413"/>
          </a:xfrm>
        </p:spPr>
      </p:pic>
    </p:spTree>
    <p:extLst>
      <p:ext uri="{BB962C8B-B14F-4D97-AF65-F5344CB8AC3E}">
        <p14:creationId xmlns:p14="http://schemas.microsoft.com/office/powerpoint/2010/main" val="21234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эффекты ППК «Профилактика межэтнических конфликтов через гармонизацию межнациональных отношений в поликультурной образовательной среде» (данные за 2015 и 2018 гг.)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46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Всеобщая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культурном разнообразии (принята на 31 сессии Генеральной конференции ЮНЕСКО 2 ноября 2001г.); </a:t>
            </a:r>
          </a:p>
          <a:p>
            <a:pPr lvl="0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развития поликультурного образования в Российской Федерации; </a:t>
            </a:r>
          </a:p>
          <a:p>
            <a:pPr lvl="0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государственной национальной политики Российской Федерации;</a:t>
            </a:r>
          </a:p>
          <a:p>
            <a:pPr lvl="0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указы Президента Российской Федерации: 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7 мая 2012 года № 602 «Об обеспечении межнационального согласия»; 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19 декабря 2012 года № 1666 «О Стратегии государственной национальной политики Российской Федерации на период до 2025 года» (далее − Стратегия государственной национальной политики Российской Федерации на период до 2025 года);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022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3" y="1484784"/>
            <a:ext cx="6129729" cy="455657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20 августа 2013 г. № 718 «О федеральной целевой программе «Укрепление единства российской нации и этнокультурное развитие народов России (2014 – 2020 годы)»;</a:t>
            </a:r>
          </a:p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регионального развития Российской Федерации от 11 октября 2013 г. № 440 «Об утверждении методических рекомендаций по разработке региональной программы по укреплению единства российской нации и этнокультурному развитию народов России»;</a:t>
            </a:r>
          </a:p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 Губернатора области: </a:t>
            </a:r>
          </a:p>
          <a:p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-от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16.02.2011 № 38 «Об образовании координационного совета Ярославской области по вопросам межнациональных отношений»;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03.05.2011 № 172 «О состоянии межнациональных отношений и мерах по предотвращению межнациональных конфликтов на территории Ярославской области»;</a:t>
            </a:r>
          </a:p>
          <a:p>
            <a:pPr lvl="0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распоряжения  Губернатора  области:  </a:t>
            </a:r>
          </a:p>
          <a:p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12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распоряжения  Губернатора  области: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06.06.2013 № 329-р «Об утверждении состава координационного совета Ярославской области по вопросам межнациональных отношений»;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10.06.2013 № 336-р «Об эффективности работы органов исполнительной власти Ярославской области и органов местного самоуправления муниципальных образований области по предупреждению возникновения конфликтных ситуаций с участием представителей различных национальностей»;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03.09.2013 № 529-р «О межведомственной рабочей группе по урегулированию конфликтов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этноконфессиональной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сфере»;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области: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1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области: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27.01.2014 № 57-п «О плане мероприятий по реализации Стратегии государственной национальной политики Российской Федерации на период до 2025 года на территории Ярославской области на 2014 – 2016 годы»;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10.06.2014 № 566-п «Об утверждении государственной программы Ярославской области «Гражданское общество и открытая власть» на 2014 – 2018 годы»;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 24.07.2014 № 711-п «О ходе реализации Стратегии государственной национальной политики Российской Федерации на период до 2025 года на территории Ярославской области».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4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формирования профессиональных компетенций педагогических работников образовательных организаций Ярославской области в сфере поликультурного образования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3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Задачи Проекта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340768"/>
            <a:ext cx="6201737" cy="4700595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апробировать модели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и развивать механизмы социального партнёрства на межведомственном уровне;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методические материалы по организации поликультурного образования для специалистов образовательных организаций (описание образовательных интерактивных технологий с приложениями);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открытую  информационно-образовательную среду для организации социальных опросов, форумов, дискуссий, осуществления профессионально-общественной экспертизы и распространения конструктивного педагогического опыта по поликультурному образованию;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программы развития поликультурного образования  в образовательных организациях различных типов, в муниципальных и региональной системах образования.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7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484784"/>
            <a:ext cx="6201737" cy="45565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Всероссийской переписи населения 2010 года, в Ярославской области проживают представители 150 национальностей и этнических групп. При этом сохраняется абсолютное преобладание русского населения (96 процентов), которое в целом определяет этническую ситуацию. В 2010 году утвердительно на вопрос о владении русским языком ответили 96,4 процента респондентов.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информации Управления Министерства юстиции Российской Федерации по Ярославской области, в регионе действует 345 религиозных организаций, представляющих 17 конфессий.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в этнонациональной сфере региона характеризуется как устойчивая. Вместе с тем этническое разнообразие населения Ярославской области требует разработки и дальнейшей реализации мер по гармонизации межнациональных отношений на территории региона.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ростом некоренного населения в регионе обозначилась тенденция формирования компактного проживания этнических групп. Осуществляется процесс их самоорганизации, ведущий к образованию центров влияния, позиционированию части этнической элиты в качестве знаковых фигур общественно-политической жизни Ярославской области. Отмечается объединение и позиционирование молодежи и студенчества по этническому принципу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7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</TotalTime>
  <Words>1071</Words>
  <Application>Microsoft Office PowerPoint</Application>
  <PresentationFormat>Экран (4:3)</PresentationFormat>
  <Paragraphs>104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    </vt:lpstr>
      <vt:lpstr>Воспитательные эффекты ППК «Профилактика межэтнических конфликтов через гармонизацию межнациональных отношений в поликультурной образовательной среде» (данные за 2015 и 2018 гг.)</vt:lpstr>
      <vt:lpstr>Нормативно-правовая база</vt:lpstr>
      <vt:lpstr>Нормативно-правовая база</vt:lpstr>
      <vt:lpstr>Нормативно-правовая база</vt:lpstr>
      <vt:lpstr>Нормативно-правовая база</vt:lpstr>
      <vt:lpstr>Цель Проекта</vt:lpstr>
      <vt:lpstr>Задачи Проекта</vt:lpstr>
      <vt:lpstr>Актуальность Проекта</vt:lpstr>
      <vt:lpstr>Актуальность Проекта</vt:lpstr>
      <vt:lpstr> Ожидаемые результаты Проекта  </vt:lpstr>
      <vt:lpstr>Ожидаемые результаты Проекта  </vt:lpstr>
      <vt:lpstr>  Ожидаемые результаты Проекта   </vt:lpstr>
      <vt:lpstr> Организации –Соисполнители Проекта   </vt:lpstr>
      <vt:lpstr>Консультанты Проекта</vt:lpstr>
      <vt:lpstr>Механизм реализации проекта</vt:lpstr>
      <vt:lpstr> Круглый стол 16.04.2018</vt:lpstr>
      <vt:lpstr>Круглый стол 16.04.2018</vt:lpstr>
      <vt:lpstr>Круглый стол 16.04.2018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Ольга Владимировна Чиркун</cp:lastModifiedBy>
  <cp:revision>39</cp:revision>
  <dcterms:created xsi:type="dcterms:W3CDTF">2018-02-14T10:02:06Z</dcterms:created>
  <dcterms:modified xsi:type="dcterms:W3CDTF">2018-05-31T06:13:09Z</dcterms:modified>
</cp:coreProperties>
</file>