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13" r:id="rId3"/>
    <p:sldId id="327" r:id="rId4"/>
    <p:sldId id="328" r:id="rId5"/>
    <p:sldId id="331" r:id="rId6"/>
    <p:sldId id="332" r:id="rId7"/>
    <p:sldId id="333" r:id="rId8"/>
    <p:sldId id="334" r:id="rId9"/>
    <p:sldId id="339" r:id="rId10"/>
    <p:sldId id="340" r:id="rId11"/>
    <p:sldId id="341" r:id="rId12"/>
    <p:sldId id="342" r:id="rId13"/>
    <p:sldId id="314" r:id="rId14"/>
    <p:sldId id="330" r:id="rId15"/>
    <p:sldId id="319" r:id="rId16"/>
    <p:sldId id="320" r:id="rId17"/>
    <p:sldId id="323" r:id="rId18"/>
    <p:sldId id="344" r:id="rId19"/>
    <p:sldId id="343" r:id="rId20"/>
    <p:sldId id="345" r:id="rId21"/>
    <p:sldId id="346" r:id="rId22"/>
    <p:sldId id="347" r:id="rId23"/>
  </p:sldIdLst>
  <p:sldSz cx="9144000" cy="6858000" type="screen4x3"/>
  <p:notesSz cx="6858000" cy="9144000"/>
  <p:defaultTextStyle>
    <a:defPPr>
      <a:defRPr lang="ru-RU"/>
    </a:defPPr>
    <a:lvl1pPr marL="0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55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10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664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221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774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331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886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439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C8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55" indent="0">
              <a:buNone/>
              <a:defRPr sz="2800"/>
            </a:lvl2pPr>
            <a:lvl3pPr marL="913110" indent="0">
              <a:buNone/>
              <a:defRPr sz="2400"/>
            </a:lvl3pPr>
            <a:lvl4pPr marL="1369664" indent="0">
              <a:buNone/>
              <a:defRPr sz="2000"/>
            </a:lvl4pPr>
            <a:lvl5pPr marL="1826221" indent="0">
              <a:buNone/>
              <a:defRPr sz="2000"/>
            </a:lvl5pPr>
            <a:lvl6pPr marL="2282774" indent="0">
              <a:buNone/>
              <a:defRPr sz="2000"/>
            </a:lvl6pPr>
            <a:lvl7pPr marL="2739331" indent="0">
              <a:buNone/>
              <a:defRPr sz="2000"/>
            </a:lvl7pPr>
            <a:lvl8pPr marL="3195886" indent="0">
              <a:buNone/>
              <a:defRPr sz="2000"/>
            </a:lvl8pPr>
            <a:lvl9pPr marL="365243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8"/>
            <a:ext cx="2133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1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5" indent="-342415" algn="l" defTabSz="913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02" indent="-285350" algn="l" defTabSz="9131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8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43" indent="-228277" algn="l" defTabSz="9131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8" indent="-228277" algn="l" defTabSz="9131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52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07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64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18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5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3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86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39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jpe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9.jpeg"/><Relationship Id="rId7" Type="http://schemas.openxmlformats.org/officeDocument/2006/relationships/image" Target="../media/image6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image" Target="../media/image70.jpeg"/><Relationship Id="rId5" Type="http://schemas.openxmlformats.org/officeDocument/2006/relationships/image" Target="../media/image65.jpeg"/><Relationship Id="rId10" Type="http://schemas.openxmlformats.org/officeDocument/2006/relationships/image" Target="../media/image69.jpeg"/><Relationship Id="rId4" Type="http://schemas.openxmlformats.org/officeDocument/2006/relationships/image" Target="../media/image64.png"/><Relationship Id="rId9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alentina.mega-career.com/wp-content/uploads/sites/99/2016/10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51435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51522" y="188644"/>
            <a:ext cx="8725308" cy="2061974"/>
          </a:xfrm>
          <a:prstGeom prst="rect">
            <a:avLst/>
          </a:prstGeom>
          <a:noFill/>
        </p:spPr>
        <p:txBody>
          <a:bodyPr wrap="square" lIns="91312" tIns="45656" rIns="91312" bIns="4565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социально-значимых мероприятий, обеспечивающих вовлечение детей и молодежи Ярославской области в активную общественную жизнь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1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19"/>
          <a:stretch>
            <a:fillRect/>
          </a:stretch>
        </p:blipFill>
        <p:spPr bwMode="auto">
          <a:xfrm>
            <a:off x="0" y="6309320"/>
            <a:ext cx="9142643" cy="5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04335" y="116632"/>
            <a:ext cx="2760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Профилактические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мероприятия</a:t>
            </a:r>
          </a:p>
        </p:txBody>
      </p:sp>
      <p:pic>
        <p:nvPicPr>
          <p:cNvPr id="44034" name="Picture 2" descr="C:\Users\doneckayatv\Downloads\Logo_A4_Zelyon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2951674" cy="2880320"/>
          </a:xfrm>
          <a:prstGeom prst="rect">
            <a:avLst/>
          </a:prstGeom>
          <a:noFill/>
        </p:spPr>
      </p:pic>
      <p:pic>
        <p:nvPicPr>
          <p:cNvPr id="44038" name="Picture 6" descr="https://pbs.twimg.com/profile_banners/732283532182179840/1463607784/1500x5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06" t="15790" r="40795" b="23684"/>
          <a:stretch>
            <a:fillRect/>
          </a:stretch>
        </p:blipFill>
        <p:spPr bwMode="auto">
          <a:xfrm>
            <a:off x="5580112" y="3429000"/>
            <a:ext cx="2808312" cy="2846994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44040" name="Picture 8" descr="http://yardm.ru/wp-content/uploads/2017/11/Tebe-resha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5" t="21410" r="28959" b="27808"/>
          <a:stretch>
            <a:fillRect/>
          </a:stretch>
        </p:blipFill>
        <p:spPr bwMode="auto">
          <a:xfrm>
            <a:off x="251520" y="1124744"/>
            <a:ext cx="3859119" cy="22671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4042" name="Picture 10" descr="https://yarcube.ru/upload/iblock/7ff/pod_tutaevom_zarabotal_lager_dlya_devushek_podrostkov_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62" t="14700" r="18890" b="9701"/>
          <a:stretch>
            <a:fillRect/>
          </a:stretch>
        </p:blipFill>
        <p:spPr bwMode="auto">
          <a:xfrm>
            <a:off x="251520" y="3573016"/>
            <a:ext cx="2888321" cy="273630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4036" name="Picture 4" descr="http://arhraduga.ru/upload/iblock/e4a/e4a51caeec0a6d7abd1cd28a308a9f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024336" cy="3024337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46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1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0"/>
            <a:ext cx="288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Лидерские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мероприятия</a:t>
            </a:r>
          </a:p>
        </p:txBody>
      </p:sp>
      <p:pic>
        <p:nvPicPr>
          <p:cNvPr id="14" name="Picture 2" descr="https://pp.userapi.com/c637519/v637519736/1578f/LclDjMBJME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47" b="25338"/>
          <a:stretch>
            <a:fillRect/>
          </a:stretch>
        </p:blipFill>
        <p:spPr bwMode="auto">
          <a:xfrm>
            <a:off x="2555776" y="1988840"/>
            <a:ext cx="4084025" cy="3137191"/>
          </a:xfrm>
          <a:prstGeom prst="rect">
            <a:avLst/>
          </a:prstGeom>
          <a:noFill/>
        </p:spPr>
      </p:pic>
      <p:pic>
        <p:nvPicPr>
          <p:cNvPr id="13" name="Picture 1" descr="C:\Users\doneckayatv\Desktop\Мои документы\Вектор в будущее\2017\Variant_2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882943" cy="2323274"/>
          </a:xfrm>
          <a:prstGeom prst="rect">
            <a:avLst/>
          </a:prstGeom>
          <a:noFill/>
        </p:spPr>
      </p:pic>
      <p:pic>
        <p:nvPicPr>
          <p:cNvPr id="12" name="Picture 2" descr="https://pp.userapi.com/c629414/v629414322/17d95/AgM6QeMlfI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6" t="31429" r="2746" b="7142"/>
          <a:stretch>
            <a:fillRect/>
          </a:stretch>
        </p:blipFill>
        <p:spPr bwMode="auto">
          <a:xfrm>
            <a:off x="323528" y="836712"/>
            <a:ext cx="2912138" cy="2736304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050" name="AutoShape 2" descr="https://psv4.userapi.com/c834701/u110371360/docs/d2/acce54bbc0cc/Nakleyka_5na5sm.png?extra=e3i67Te2W5SaIguG37i7E3GmGBefkYb5cVe6yUnQyr0QhFljN97hy5DRo_JOPVGTdyGNfnx3qzY9UNuaXs3RDLHcLr3Xb2yXwql4MvxX67hZ2QnDGqjt6XyVeUAP1kE_KQfUCCRD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sv4.userapi.com/c834701/u110371360/docs/d2/acce54bbc0cc/Nakleyka_5na5sm.png?extra=e3i67Te2W5SaIguG37i7E3GmGBefkYb5cVe6yUnQyr0QhFljN97hy5DRo_JOPVGTdyGNfnx3qzY9UNuaXs3RDLHcLr3Xb2yXwql4MvxX67hZ2QnDGqjt6XyVeUAP1kE_KQfUCCRD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doneckayatv\Downloads\Nakleyka_5na5s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2736304" cy="2736304"/>
          </a:xfrm>
          <a:prstGeom prst="flowChartConnector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19"/>
          <a:stretch>
            <a:fillRect/>
          </a:stretch>
        </p:blipFill>
        <p:spPr bwMode="auto">
          <a:xfrm>
            <a:off x="0" y="6309320"/>
            <a:ext cx="9142643" cy="5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pp.userapi.com/c847216/v847216641/41988/sTCt11Fs1t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7" t="3062" r="28526" b="20394"/>
          <a:stretch>
            <a:fillRect/>
          </a:stretch>
        </p:blipFill>
        <p:spPr bwMode="auto">
          <a:xfrm>
            <a:off x="467544" y="3717032"/>
            <a:ext cx="2664296" cy="2664296"/>
          </a:xfrm>
          <a:prstGeom prst="flowChartConnector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7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88640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Творческие мероприятия</a:t>
            </a:r>
          </a:p>
        </p:txBody>
      </p:sp>
      <p:sp>
        <p:nvSpPr>
          <p:cNvPr id="39946" name="AutoShape 10" descr="https://psv4.userapi.com/c816521/u110371360/docs/ac97fd7183a1/Oranzhevy_logotip_na_paket.png?extra=NGZEyVqtCMmAB4jUXgkW248rlKRY6NXerMr2aakrD11l9rVU6gGzyoKGCZ2mdCSiLcUNm-DQxZhQVFk7nwXLgi5aHB34BgLKWMYeX5ZEWEK_98WM4oU7EkqnfRlSuApPBZPzC0uWPw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https://pp.userapi.com/c639622/v639622349/50166/hVbCehr-K8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40" r="26832" b="65440"/>
          <a:stretch>
            <a:fillRect/>
          </a:stretch>
        </p:blipFill>
        <p:spPr bwMode="auto">
          <a:xfrm>
            <a:off x="251520" y="4653136"/>
            <a:ext cx="4340826" cy="2204864"/>
          </a:xfrm>
          <a:prstGeom prst="rect">
            <a:avLst/>
          </a:prstGeom>
          <a:noFill/>
        </p:spPr>
      </p:pic>
      <p:pic>
        <p:nvPicPr>
          <p:cNvPr id="1029" name="Picture 5" descr="https://pp.userapi.com/c637717/v637717558/3f1ca/nr4DSGnDnb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25" t="12963" r="4387"/>
          <a:stretch>
            <a:fillRect/>
          </a:stretch>
        </p:blipFill>
        <p:spPr bwMode="auto">
          <a:xfrm>
            <a:off x="0" y="620688"/>
            <a:ext cx="3952780" cy="3096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5" name="Picture 11" descr="https://pp.userapi.com/c830509/v830509868/817b3/hnfK_XqOPx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2" t="4716" r="8772" b="4787"/>
          <a:stretch>
            <a:fillRect/>
          </a:stretch>
        </p:blipFill>
        <p:spPr bwMode="auto">
          <a:xfrm>
            <a:off x="179512" y="2708920"/>
            <a:ext cx="2406667" cy="2304256"/>
          </a:xfrm>
          <a:prstGeom prst="flowChartConnector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9" name="Picture 2" descr="https://pp.userapi.com/c824204/v824204248/11934f/zKM7150soK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466787" cy="36451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1" name="Picture 7" descr="https://pp.userapi.com/c626130/v626130736/54dde/g74ICKVEuu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23" b="35801"/>
          <a:stretch>
            <a:fillRect/>
          </a:stretch>
        </p:blipFill>
        <p:spPr bwMode="auto">
          <a:xfrm>
            <a:off x="2771800" y="2060848"/>
            <a:ext cx="5076056" cy="26642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5" name="Picture 1" descr="C:\Users\doneckayatv\Downloads\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771799" cy="2900210"/>
          </a:xfrm>
          <a:prstGeom prst="rect">
            <a:avLst/>
          </a:prstGeom>
          <a:noFill/>
        </p:spPr>
      </p:pic>
      <p:pic>
        <p:nvPicPr>
          <p:cNvPr id="6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9"/>
          <a:stretch>
            <a:fillRect/>
          </a:stretch>
        </p:blipFill>
        <p:spPr bwMode="auto">
          <a:xfrm>
            <a:off x="1359" y="6454777"/>
            <a:ext cx="9142643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oneckayatv\Downloads\Bezymyanny-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313717"/>
            <a:ext cx="2520280" cy="254428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Презентация\Последнее\Слайды\1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2643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1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17454" r="47630" b="48939"/>
          <a:stretch>
            <a:fillRect/>
          </a:stretch>
        </p:blipFill>
        <p:spPr bwMode="auto">
          <a:xfrm>
            <a:off x="827584" y="908720"/>
            <a:ext cx="77768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2195736" y="1052736"/>
            <a:ext cx="2016224" cy="2088232"/>
          </a:xfrm>
          <a:prstGeom prst="flowChartConnector">
            <a:avLst/>
          </a:prstGeom>
          <a:solidFill>
            <a:srgbClr val="3C867D"/>
          </a:solidFill>
          <a:ln>
            <a:solidFill>
              <a:srgbClr val="3C8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511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043608" y="2420888"/>
            <a:ext cx="1872208" cy="1800200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3C8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rgbClr val="3C867D"/>
                  </a:solidFill>
                  <a:prstDash val="solid"/>
                </a:ln>
                <a:solidFill>
                  <a:srgbClr val="3C867D"/>
                </a:solidFill>
                <a:latin typeface="Arial" pitchFamily="34" charset="0"/>
                <a:cs typeface="Arial" pitchFamily="34" charset="0"/>
              </a:rPr>
              <a:t>50000</a:t>
            </a:r>
            <a:endParaRPr lang="ru-RU" sz="3200" dirty="0">
              <a:ln w="10541" cmpd="sng">
                <a:solidFill>
                  <a:srgbClr val="3C867D"/>
                </a:solidFill>
                <a:prstDash val="solid"/>
              </a:ln>
              <a:solidFill>
                <a:srgbClr val="3C86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19"/>
          <a:stretch>
            <a:fillRect/>
          </a:stretch>
        </p:blipFill>
        <p:spPr bwMode="auto">
          <a:xfrm>
            <a:off x="0" y="6309320"/>
            <a:ext cx="9142643" cy="5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92019" r="87398" b="-3571"/>
          <a:stretch>
            <a:fillRect/>
          </a:stretch>
        </p:blipFill>
        <p:spPr bwMode="auto">
          <a:xfrm>
            <a:off x="467544" y="4797152"/>
            <a:ext cx="3600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92019" r="87398" b="-3571"/>
          <a:stretch>
            <a:fillRect/>
          </a:stretch>
        </p:blipFill>
        <p:spPr bwMode="auto">
          <a:xfrm>
            <a:off x="4860032" y="4725144"/>
            <a:ext cx="3600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4869160"/>
            <a:ext cx="3641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Областной реестр </a:t>
            </a:r>
            <a:r>
              <a:rPr lang="ru-RU" sz="24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МиДОО</a:t>
            </a:r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3C867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4725144"/>
            <a:ext cx="3416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Муниципальный реестр </a:t>
            </a:r>
          </a:p>
          <a:p>
            <a:pPr algn="ctr"/>
            <a:r>
              <a:rPr lang="ru-RU" sz="24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МиДОО</a:t>
            </a:r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3C8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9" y="2943228"/>
            <a:ext cx="7776864" cy="1781919"/>
            <a:chOff x="720" y="1392"/>
            <a:chExt cx="4058" cy="480"/>
          </a:xfrm>
        </p:grpSpPr>
        <p:sp>
          <p:nvSpPr>
            <p:cNvPr id="6963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9637" name="AutoShape 5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3568" y="4941168"/>
            <a:ext cx="7848872" cy="1728192"/>
            <a:chOff x="720" y="1392"/>
            <a:chExt cx="4058" cy="480"/>
          </a:xfrm>
        </p:grpSpPr>
        <p:sp>
          <p:nvSpPr>
            <p:cNvPr id="6964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9642" name="AutoShape 10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3569" y="1196754"/>
            <a:ext cx="7704856" cy="1584176"/>
            <a:chOff x="720" y="1392"/>
            <a:chExt cx="4058" cy="480"/>
          </a:xfrm>
        </p:grpSpPr>
        <p:sp>
          <p:nvSpPr>
            <p:cNvPr id="69650" name="AutoShape 1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52" name="AutoShape 2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9653" name="AutoShape 2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5126" name="Text Box 22"/>
          <p:cNvSpPr txBox="1">
            <a:spLocks noChangeArrowheads="1"/>
          </p:cNvSpPr>
          <p:nvPr/>
        </p:nvSpPr>
        <p:spPr bwMode="black">
          <a:xfrm>
            <a:off x="1187624" y="3284989"/>
            <a:ext cx="6840538" cy="95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виды государственной поддержки </a:t>
            </a:r>
            <a:r>
              <a:rPr lang="ru-RU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МиДОО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входящих в областной Реестр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Rectangle 35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68952" cy="792088"/>
          </a:xfrm>
        </p:spPr>
        <p:txBody>
          <a:bodyPr>
            <a:noAutofit/>
          </a:bodyPr>
          <a:lstStyle/>
          <a:p>
            <a:pPr marL="4567968" indent="-4567968"/>
            <a:r>
              <a:rPr lang="ru-RU" alt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направления поддержки</a:t>
            </a:r>
            <a:endParaRPr lang="en-US" alt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black">
          <a:xfrm>
            <a:off x="1043611" y="1412780"/>
            <a:ext cx="7056784" cy="95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0" tIns="45680" rIns="91360" bIns="45680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финансовая поддержка </a:t>
            </a:r>
            <a:r>
              <a:rPr lang="ru-RU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МиДОО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входящих в областной Реестр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black">
          <a:xfrm>
            <a:off x="1187627" y="5013177"/>
            <a:ext cx="6984776" cy="14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0" tIns="45680" rIns="91360" bIns="45680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финансовая поддержка проектов СО НКО в сфере молодёжной политики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3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7545" y="260651"/>
            <a:ext cx="8352928" cy="1512168"/>
            <a:chOff x="720" y="1392"/>
            <a:chExt cx="4058" cy="533"/>
          </a:xfrm>
        </p:grpSpPr>
        <p:sp>
          <p:nvSpPr>
            <p:cNvPr id="27" name="AutoShape 18"/>
            <p:cNvSpPr>
              <a:spLocks noChangeArrowheads="1"/>
            </p:cNvSpPr>
            <p:nvPr/>
          </p:nvSpPr>
          <p:spPr bwMode="ltGray">
            <a:xfrm>
              <a:off x="720" y="1392"/>
              <a:ext cx="4058" cy="53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Областной реестр молодёжных </a:t>
              </a:r>
            </a:p>
            <a:p>
              <a:pPr algn="ctr">
                <a:defRPr/>
              </a:pPr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 детских общественных объединений</a:t>
              </a:r>
            </a:p>
            <a:p>
              <a:pPr algn="ctr" eaLnBrk="1" hangingPunct="1">
                <a:defRPr/>
              </a:pPr>
              <a:endParaRPr lang="ru-RU" dirty="0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2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0244" name="TextBox 20"/>
          <p:cNvSpPr txBox="1">
            <a:spLocks noChangeArrowheads="1"/>
          </p:cNvSpPr>
          <p:nvPr/>
        </p:nvSpPr>
        <p:spPr bwMode="auto">
          <a:xfrm>
            <a:off x="5364167" y="2636840"/>
            <a:ext cx="184569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0" tIns="45680" rIns="91360" bIns="45680">
            <a:spAutoFit/>
          </a:bodyPr>
          <a:lstStyle/>
          <a:p>
            <a:pPr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10245" name="TextBox 22"/>
          <p:cNvSpPr txBox="1">
            <a:spLocks noChangeArrowheads="1"/>
          </p:cNvSpPr>
          <p:nvPr/>
        </p:nvSpPr>
        <p:spPr bwMode="auto">
          <a:xfrm>
            <a:off x="3276602" y="5516566"/>
            <a:ext cx="184569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0" tIns="45680" rIns="91360" bIns="45680">
            <a:spAutoFit/>
          </a:bodyPr>
          <a:lstStyle/>
          <a:p>
            <a:pPr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10246" name="TextBox 24"/>
          <p:cNvSpPr txBox="1">
            <a:spLocks noChangeArrowheads="1"/>
          </p:cNvSpPr>
          <p:nvPr/>
        </p:nvSpPr>
        <p:spPr bwMode="auto">
          <a:xfrm>
            <a:off x="3203575" y="6237292"/>
            <a:ext cx="184569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0" tIns="45680" rIns="91360" bIns="45680">
            <a:spAutoFit/>
          </a:bodyPr>
          <a:lstStyle/>
          <a:p>
            <a:pPr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8604251" y="3644902"/>
            <a:ext cx="184569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0" tIns="45680" rIns="91360" bIns="45680">
            <a:spAutoFit/>
          </a:bodyPr>
          <a:lstStyle/>
          <a:p>
            <a:pPr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gray">
          <a:xfrm>
            <a:off x="1036639" y="466727"/>
            <a:ext cx="66960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 anchor="ctr"/>
          <a:lstStyle/>
          <a:p>
            <a:pPr eaLnBrk="1" hangingPunct="1">
              <a:defRPr/>
            </a:pP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9" name="Picture 2" descr="C:\Users\Оля\Desktop\Для презентации по ГМП\cct-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81" t="10445" r="8768" b="16985"/>
          <a:stretch>
            <a:fillRect/>
          </a:stretch>
        </p:blipFill>
        <p:spPr bwMode="auto">
          <a:xfrm>
            <a:off x="4644013" y="2204864"/>
            <a:ext cx="1781175" cy="1195387"/>
          </a:xfrm>
          <a:prstGeom prst="rect">
            <a:avLst/>
          </a:prstGeom>
          <a:noFill/>
          <a:ln w="9525">
            <a:solidFill>
              <a:srgbClr val="31C5C1"/>
            </a:solidFill>
            <a:miter lim="800000"/>
            <a:headEnd/>
            <a:tailEnd/>
          </a:ln>
        </p:spPr>
      </p:pic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90" y="427355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6" y="5445227"/>
            <a:ext cx="201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3" descr="C:\Users\Оля\Desktop\Мое поколение 33 смена\Картинки в презентацию\ПЛАМЯ эмблем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0" y="234888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3" descr="C:\Users\Оля\Desktop\Для презентации по ГМП\XOF6yv14mB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789044"/>
            <a:ext cx="1410841" cy="141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2" descr="F:\Жесткий диск рабочий\Мои документы\МиДОО\МиДОО ЯО\Организации\РСМ\Значек РСМ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1416050" cy="184785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55" name="Рисунок 8" descr="emblem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15906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" descr="ЭМБЛЕМ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57" t="13467" r="8134" b="6030"/>
          <a:stretch>
            <a:fillRect/>
          </a:stretch>
        </p:blipFill>
        <p:spPr bwMode="auto">
          <a:xfrm>
            <a:off x="2555781" y="4725144"/>
            <a:ext cx="1639887" cy="142081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8" name="Picture 4" descr="рыбинск09-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61" y="1988842"/>
            <a:ext cx="1638651" cy="161715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73" y="260648"/>
            <a:ext cx="7992887" cy="1296144"/>
            <a:chOff x="720" y="1392"/>
            <a:chExt cx="4058" cy="48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8" y="434975"/>
            <a:ext cx="7200799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виды поддержки </a:t>
            </a:r>
            <a:r>
              <a:rPr lang="ru-RU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МиДОО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23528" y="1556796"/>
            <a:ext cx="849694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0" rIns="91360" bIns="45680">
            <a:noAutofit/>
          </a:bodyPr>
          <a:lstStyle/>
          <a:p>
            <a:pPr marL="353700" indent="-353700" algn="just">
              <a:buFont typeface="Wingdings" pitchFamily="2" charset="2"/>
              <a:buChar char="Ø"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Информационная и методическая</a:t>
            </a:r>
          </a:p>
          <a:p>
            <a:pPr algn="just" eaLnBrk="1" fontAlgn="auto" hangingPunct="1">
              <a:defRPr/>
            </a:pPr>
            <a:endParaRPr lang="ru-RU" sz="800" b="1" dirty="0"/>
          </a:p>
          <a:p>
            <a:pPr marL="180815" indent="-158610" algn="just">
              <a:defRPr/>
            </a:pPr>
            <a:r>
              <a:rPr lang="ru-RU" sz="2400" b="1" dirty="0">
                <a:solidFill>
                  <a:srgbClr val="EF5A07"/>
                </a:solidFill>
              </a:rPr>
              <a:t>- о</a:t>
            </a:r>
            <a:r>
              <a:rPr lang="ru-RU" sz="2400" b="1" dirty="0" err="1">
                <a:solidFill>
                  <a:srgbClr val="EF5A07"/>
                </a:solidFill>
              </a:rPr>
              <a:t>бразовательные</a:t>
            </a:r>
            <a:r>
              <a:rPr lang="ru-RU" sz="2400" b="1" dirty="0">
                <a:solidFill>
                  <a:srgbClr val="EF5A07"/>
                </a:solidFill>
              </a:rPr>
              <a:t> семинары, лагеря, рассылки, форумы, информационно-методические сборники, консультации</a:t>
            </a:r>
          </a:p>
          <a:p>
            <a:pPr marL="179228" indent="-157023" algn="just">
              <a:buFontTx/>
              <a:buChar char="-"/>
              <a:defRPr/>
            </a:pPr>
            <a:r>
              <a:rPr lang="ru-RU" sz="2400" b="1" dirty="0" smtClean="0">
                <a:solidFill>
                  <a:srgbClr val="EF5A07"/>
                </a:solidFill>
              </a:rPr>
              <a:t>Конкурсы лидеров и руководителей </a:t>
            </a:r>
            <a:r>
              <a:rPr lang="ru-RU" sz="2400" b="1" dirty="0" err="1">
                <a:solidFill>
                  <a:srgbClr val="EF5A07"/>
                </a:solidFill>
              </a:rPr>
              <a:t>МиДОО</a:t>
            </a:r>
            <a:r>
              <a:rPr lang="ru-RU" sz="2400" b="1" dirty="0">
                <a:solidFill>
                  <a:srgbClr val="EF5A07"/>
                </a:solidFill>
              </a:rPr>
              <a:t>,             конкурсы волонтёрских объединений и </a:t>
            </a:r>
            <a:r>
              <a:rPr lang="ru-RU" sz="2400" b="1" dirty="0" smtClean="0">
                <a:solidFill>
                  <a:srgbClr val="EF5A07"/>
                </a:solidFill>
              </a:rPr>
              <a:t>волонтёров</a:t>
            </a:r>
          </a:p>
          <a:p>
            <a:pPr marL="179228" indent="-157023" algn="just">
              <a:defRPr/>
            </a:pPr>
            <a:r>
              <a:rPr lang="ru-RU" sz="2400" b="1" dirty="0" smtClean="0">
                <a:solidFill>
                  <a:srgbClr val="EF5A07"/>
                </a:solidFill>
              </a:rPr>
              <a:t>  </a:t>
            </a:r>
            <a:endParaRPr lang="ru-RU" sz="900" dirty="0">
              <a:solidFill>
                <a:srgbClr val="EF5A07"/>
              </a:solidFill>
            </a:endParaRPr>
          </a:p>
          <a:p>
            <a:pPr marL="353700" indent="-331496" algn="just">
              <a:buFont typeface="Wingdings" pitchFamily="2" charset="2"/>
              <a:buChar char="Ø"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Ежегодный областной конкурс заявок в планирование деятельности ГАУ ЯО «Дворец молодёжи» и ГАУ ЯО «Центр патриотического воспитания»</a:t>
            </a:r>
          </a:p>
          <a:p>
            <a:pPr marL="95165" indent="-3175" algn="just">
              <a:defRPr/>
            </a:pPr>
            <a:endParaRPr lang="ru-RU" sz="800" b="1" dirty="0">
              <a:solidFill>
                <a:srgbClr val="EF5A07"/>
              </a:solidFill>
            </a:endParaRPr>
          </a:p>
          <a:p>
            <a:pPr marL="95165" indent="-3175" algn="just">
              <a:defRPr/>
            </a:pPr>
            <a:r>
              <a:rPr lang="ru-RU" sz="2400" b="1" dirty="0">
                <a:solidFill>
                  <a:srgbClr val="EF5A07"/>
                </a:solidFill>
              </a:rPr>
              <a:t>Право </a:t>
            </a:r>
            <a:r>
              <a:rPr lang="ru-RU" sz="2400" b="1" dirty="0" smtClean="0">
                <a:solidFill>
                  <a:srgbClr val="EF5A07"/>
                </a:solidFill>
              </a:rPr>
              <a:t>использования площадки </a:t>
            </a:r>
            <a:r>
              <a:rPr lang="ru-RU" sz="2400" b="1" dirty="0">
                <a:solidFill>
                  <a:srgbClr val="EF5A07"/>
                </a:solidFill>
              </a:rPr>
              <a:t>учреждения                          для проведения регулярных </a:t>
            </a:r>
            <a:r>
              <a:rPr lang="ru-RU" sz="2400" b="1" dirty="0" smtClean="0">
                <a:solidFill>
                  <a:srgbClr val="EF5A07"/>
                </a:solidFill>
              </a:rPr>
              <a:t>сборов, право </a:t>
            </a:r>
            <a:r>
              <a:rPr lang="ru-RU" sz="2400" b="1" dirty="0">
                <a:solidFill>
                  <a:srgbClr val="EF5A07"/>
                </a:solidFill>
              </a:rPr>
              <a:t>проведения мероприятий </a:t>
            </a:r>
            <a:r>
              <a:rPr lang="ru-RU" sz="2400" b="1" dirty="0" smtClean="0">
                <a:solidFill>
                  <a:srgbClr val="EF5A07"/>
                </a:solidFill>
              </a:rPr>
              <a:t>на </a:t>
            </a:r>
            <a:r>
              <a:rPr lang="ru-RU" sz="2400" b="1" dirty="0">
                <a:solidFill>
                  <a:srgbClr val="EF5A07"/>
                </a:solidFill>
              </a:rPr>
              <a:t>безвозмездной или льготной основе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1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88640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Мероприятия </a:t>
            </a:r>
            <a:r>
              <a:rPr lang="ru-RU" sz="22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МиДОО</a:t>
            </a:r>
            <a:endParaRPr lang="ru-RU" sz="22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50" name="AutoShape 2" descr="https://psv4.userapi.com/c834701/u110371360/docs/d2/acce54bbc0cc/Nakleyka_5na5sm.png?extra=e3i67Te2W5SaIguG37i7E3GmGBefkYb5cVe6yUnQyr0QhFljN97hy5DRo_JOPVGTdyGNfnx3qzY9UNuaXs3RDLHcLr3Xb2yXwql4MvxX67hZ2QnDGqjt6XyVeUAP1kE_KQfUCCRD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sv4.userapi.com/c834701/u110371360/docs/d2/acce54bbc0cc/Nakleyka_5na5sm.png?extra=e3i67Te2W5SaIguG37i7E3GmGBefkYb5cVe6yUnQyr0QhFljN97hy5DRo_JOPVGTdyGNfnx3qzY9UNuaXs3RDLHcLr3Xb2yXwql4MvxX67hZ2QnDGqjt6XyVeUAP1kE_KQfUCCRD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6" descr="https://pp.userapi.com/c418320/v418320911/56a1/y9yjgiys7r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658"/>
          <a:stretch>
            <a:fillRect/>
          </a:stretch>
        </p:blipFill>
        <p:spPr bwMode="auto">
          <a:xfrm>
            <a:off x="467544" y="692696"/>
            <a:ext cx="4594627" cy="2880320"/>
          </a:xfrm>
          <a:prstGeom prst="rect">
            <a:avLst/>
          </a:prstGeom>
          <a:noFill/>
        </p:spPr>
      </p:pic>
      <p:pic>
        <p:nvPicPr>
          <p:cNvPr id="43012" name="Picture 4" descr="https://pp.userapi.com/c621830/v621830831/2129b/OFQ2CnoA1F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78" t="26270" b="40163"/>
          <a:stretch>
            <a:fillRect/>
          </a:stretch>
        </p:blipFill>
        <p:spPr bwMode="auto">
          <a:xfrm>
            <a:off x="4860032" y="4149080"/>
            <a:ext cx="3650404" cy="2520280"/>
          </a:xfrm>
          <a:prstGeom prst="rect">
            <a:avLst/>
          </a:prstGeom>
          <a:noFill/>
        </p:spPr>
      </p:pic>
      <p:pic>
        <p:nvPicPr>
          <p:cNvPr id="16" name="Picture 8" descr="https://pp.userapi.com/c622226/v622226432/5cbfa/WiGe4z3h1X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552" y="1772816"/>
            <a:ext cx="4032448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10" name="Picture 2" descr="https://pp.userapi.com/c638029/v638029307/5d13d/KGB2EDZGiF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9" r="28972"/>
          <a:stretch>
            <a:fillRect/>
          </a:stretch>
        </p:blipFill>
        <p:spPr bwMode="auto">
          <a:xfrm>
            <a:off x="0" y="2564904"/>
            <a:ext cx="3972963" cy="38884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14" name="Picture 6" descr="https://pp.userapi.com/c629111/v629111147/546c9/z2Xa-QwAPT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3" t="1315" r="3624" b="78"/>
          <a:stretch>
            <a:fillRect/>
          </a:stretch>
        </p:blipFill>
        <p:spPr bwMode="auto">
          <a:xfrm>
            <a:off x="2987824" y="2996952"/>
            <a:ext cx="2448272" cy="2448272"/>
          </a:xfrm>
          <a:prstGeom prst="flowChartConnector">
            <a:avLst/>
          </a:prstGeom>
          <a:noFill/>
        </p:spPr>
      </p:pic>
      <p:pic>
        <p:nvPicPr>
          <p:cNvPr id="15" name="Picture 2" descr="http://vector.me/files/images/2/2/22083/rsm_russian_union_of_student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30852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19"/>
          <a:stretch>
            <a:fillRect/>
          </a:stretch>
        </p:blipFill>
        <p:spPr bwMode="auto">
          <a:xfrm>
            <a:off x="0" y="6309320"/>
            <a:ext cx="9142643" cy="5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https://pp.userapi.com/c844216/v844216496/4fc9d/2vwzCHdfC6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11" t="6638" r="9447" b="14207"/>
          <a:stretch>
            <a:fillRect/>
          </a:stretch>
        </p:blipFill>
        <p:spPr bwMode="auto">
          <a:xfrm>
            <a:off x="5940152" y="3068960"/>
            <a:ext cx="3203848" cy="3123752"/>
          </a:xfrm>
          <a:prstGeom prst="rect">
            <a:avLst/>
          </a:prstGeom>
          <a:noFill/>
        </p:spPr>
      </p:pic>
      <p:pic>
        <p:nvPicPr>
          <p:cNvPr id="3074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7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88640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Мероприятия </a:t>
            </a:r>
            <a:r>
              <a:rPr lang="ru-RU" sz="20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МиДОО</a:t>
            </a:r>
            <a:endParaRPr lang="ru-RU" sz="20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9946" name="AutoShape 10" descr="https://psv4.userapi.com/c816521/u110371360/docs/ac97fd7183a1/Oranzhevy_logotip_na_paket.png?extra=NGZEyVqtCMmAB4jUXgkW248rlKRY6NXerMr2aakrD11l9rVU6gGzyoKGCZ2mdCSiLcUNm-DQxZhQVFk7nwXLgi5aHB34BgLKWMYeX5ZEWEK_98WM4oU7EkqnfRlSuApPBZPzC0uWPw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9"/>
          <a:stretch>
            <a:fillRect/>
          </a:stretch>
        </p:blipFill>
        <p:spPr bwMode="auto">
          <a:xfrm>
            <a:off x="1359" y="6454777"/>
            <a:ext cx="9142643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s://pp.userapi.com/c824503/v824503944/ad083/LDnYkAedKK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97" b="61905"/>
          <a:stretch>
            <a:fillRect/>
          </a:stretch>
        </p:blipFill>
        <p:spPr bwMode="auto">
          <a:xfrm>
            <a:off x="3203848" y="1052736"/>
            <a:ext cx="2923075" cy="301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25" t="22280" r="37990" b="18501"/>
          <a:stretch>
            <a:fillRect/>
          </a:stretch>
        </p:blipFill>
        <p:spPr bwMode="auto">
          <a:xfrm>
            <a:off x="0" y="620688"/>
            <a:ext cx="31683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s://pp.userapi.com/c834201/v834201037/10eb92/Br8c8QyeJb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68" t="9804" r="23897" b="7843"/>
          <a:stretch>
            <a:fillRect/>
          </a:stretch>
        </p:blipFill>
        <p:spPr bwMode="auto">
          <a:xfrm>
            <a:off x="611560" y="3933056"/>
            <a:ext cx="2808312" cy="2564111"/>
          </a:xfrm>
          <a:prstGeom prst="rect">
            <a:avLst/>
          </a:prstGeom>
          <a:noFill/>
        </p:spPr>
      </p:pic>
      <p:pic>
        <p:nvPicPr>
          <p:cNvPr id="20" name="Picture 4" descr="https://pp.userapi.com/c846123/v846123293/3dd4d/qrW3cu2o1K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87" b="27551"/>
          <a:stretch>
            <a:fillRect/>
          </a:stretch>
        </p:blipFill>
        <p:spPr bwMode="auto">
          <a:xfrm>
            <a:off x="6012160" y="620688"/>
            <a:ext cx="2938666" cy="2457523"/>
          </a:xfrm>
          <a:prstGeom prst="rect">
            <a:avLst/>
          </a:prstGeom>
          <a:noFill/>
        </p:spPr>
      </p:pic>
      <p:pic>
        <p:nvPicPr>
          <p:cNvPr id="22" name="Picture 4" descr="https://psv4.vk.me/c609319/u19958054/docs/dcdfe1111a6e/png.png?extra=FZw1Xd4mqL5PirZTMADZCe0S1A-FFsEjayp6-BwI4zy3nJFRKkjc_isEfXAqjbOwmpLBcwUySE24N1aqsYECYaYnLQxW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2592288" cy="17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9142643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1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88640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Мероприятия </a:t>
            </a:r>
            <a:r>
              <a:rPr lang="ru-RU" sz="22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МиДОО</a:t>
            </a:r>
            <a:endParaRPr lang="ru-RU" sz="22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50" name="AutoShape 2" descr="https://psv4.userapi.com/c834701/u110371360/docs/d2/acce54bbc0cc/Nakleyka_5na5sm.png?extra=e3i67Te2W5SaIguG37i7E3GmGBefkYb5cVe6yUnQyr0QhFljN97hy5DRo_JOPVGTdyGNfnx3qzY9UNuaXs3RDLHcLr3Xb2yXwql4MvxX67hZ2QnDGqjt6XyVeUAP1kE_KQfUCCRD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sv4.userapi.com/c834701/u110371360/docs/d2/acce54bbc0cc/Nakleyka_5na5sm.png?extra=e3i67Te2W5SaIguG37i7E3GmGBefkYb5cVe6yUnQyr0QhFljN97hy5DRo_JOPVGTdyGNfnx3qzY9UNuaXs3RDLHcLr3Xb2yXwql4MvxX67hZ2QnDGqjt6XyVeUAP1kE_KQfUCCRD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19"/>
          <a:stretch>
            <a:fillRect/>
          </a:stretch>
        </p:blipFill>
        <p:spPr bwMode="auto">
          <a:xfrm>
            <a:off x="0" y="6309320"/>
            <a:ext cx="9142643" cy="5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456384" cy="327326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4038" name="Picture 6" descr="https://content-8.foto.my.mail.ru/mail/afghan-yar/15467/b-154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3" r="3019" b="7164"/>
          <a:stretch>
            <a:fillRect/>
          </a:stretch>
        </p:blipFill>
        <p:spPr bwMode="auto">
          <a:xfrm>
            <a:off x="4283968" y="692696"/>
            <a:ext cx="4186751" cy="31683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" name="Рисунок 8" descr="emblem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6" y="548680"/>
            <a:ext cx="14665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http://content.foto.mail.ru/mail/afghan-yar/5206/s-52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99" r="3034" b="17778"/>
          <a:stretch>
            <a:fillRect/>
          </a:stretch>
        </p:blipFill>
        <p:spPr bwMode="auto">
          <a:xfrm>
            <a:off x="5364088" y="2996952"/>
            <a:ext cx="3312368" cy="30639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2" name="Picture 3" descr="C:\Users\Оля\Desktop\Мое поколение 33 смена\Картинки в презентацию\ПЛАМЯ эмблем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04"/>
          <a:stretch>
            <a:fillRect/>
          </a:stretch>
        </p:blipFill>
        <p:spPr bwMode="auto">
          <a:xfrm>
            <a:off x="4932040" y="4797152"/>
            <a:ext cx="1422276" cy="1375289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рыбинск09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1368152" cy="135020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4036" name="Picture 4" descr="http://img-fotki.yandex.ru/get/9813/120613883.160/0_8b93b_346ccd16_L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3176824" cy="28083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57014"/>
            <a:ext cx="1440160" cy="81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7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Предложение</a:t>
            </a:r>
          </a:p>
        </p:txBody>
      </p:sp>
      <p:sp>
        <p:nvSpPr>
          <p:cNvPr id="39946" name="AutoShape 10" descr="https://psv4.userapi.com/c816521/u110371360/docs/ac97fd7183a1/Oranzhevy_logotip_na_paket.png?extra=NGZEyVqtCMmAB4jUXgkW248rlKRY6NXerMr2aakrD11l9rVU6gGzyoKGCZ2mdCSiLcUNm-DQxZhQVFk7nwXLgi5aHB34BgLKWMYeX5ZEWEK_98WM4oU7EkqnfRlSuApPBZPzC0uWPw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9"/>
          <a:stretch>
            <a:fillRect/>
          </a:stretch>
        </p:blipFill>
        <p:spPr bwMode="auto">
          <a:xfrm>
            <a:off x="1359" y="6454777"/>
            <a:ext cx="9142643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Все с рабочего стола\Разумова\Лидер XXI века 2012\Подготовка к Лидеру\jabapo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309938" cy="46561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5058" name="AutoShape 2" descr="http://cdn.st100sp.com/cache_pictures/008779789/thumb3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cdn.st100sp.com/cache_pictures/008779789/thumb3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https://avatanplus.com/files/resources/original/572b6447f2129154817fb93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821"/>
          <a:stretch>
            <a:fillRect/>
          </a:stretch>
        </p:blipFill>
        <p:spPr bwMode="auto">
          <a:xfrm>
            <a:off x="5292080" y="1124744"/>
            <a:ext cx="3312368" cy="46805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5064" name="Picture 8" descr="http://1ul.ru/upload/file/publication/coat_of_arms_1186256_64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988985" cy="108012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652120" y="371703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ЛИЧНАЯ КНИЖКА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52120" y="422108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АКТИВНОГО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ГРАЖДАНИНА</a:t>
            </a:r>
            <a:endParaRPr lang="ru-RU" sz="24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4067944" y="3212976"/>
            <a:ext cx="1080120" cy="93610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vtoradio.ru/vardata/modules/lenta/images/180000/176502_2_13310313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6696744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88647"/>
            <a:ext cx="8424936" cy="1882093"/>
          </a:xfrm>
          <a:prstGeom prst="rect">
            <a:avLst/>
          </a:prstGeom>
        </p:spPr>
        <p:txBody>
          <a:bodyPr wrap="square" lIns="91312" tIns="45656" rIns="91312" bIns="45656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«Те, кому сегодня 15 лет, в 40 лет станут главными действующими лицами в нашей стране по реализации планов и проектов развития России, укрепления гражданского общества»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9" y="2204870"/>
            <a:ext cx="2023052" cy="584646"/>
          </a:xfrm>
          <a:prstGeom prst="rect">
            <a:avLst/>
          </a:prstGeom>
          <a:noFill/>
        </p:spPr>
        <p:txBody>
          <a:bodyPr wrap="none" lIns="91312" tIns="45656" rIns="91312" bIns="45656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В.В. Путин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81" t="26744" r="31396" b="28959"/>
          <a:stretch>
            <a:fillRect/>
          </a:stretch>
        </p:blipFill>
        <p:spPr bwMode="auto">
          <a:xfrm>
            <a:off x="6444208" y="4221088"/>
            <a:ext cx="236186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езентация\Последнее\Правка 1\3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2643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3" y="3933056"/>
            <a:ext cx="644420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marL="2603249" algn="ctr"/>
            <a:endParaRPr lang="ru-RU" sz="160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771800" y="3933059"/>
            <a:ext cx="2592288" cy="2376264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51" y="4293098"/>
            <a:ext cx="1826012" cy="1569596"/>
          </a:xfrm>
          <a:prstGeom prst="rect">
            <a:avLst/>
          </a:prstGeom>
          <a:noFill/>
        </p:spPr>
        <p:txBody>
          <a:bodyPr wrap="none" lIns="91376" tIns="45688" rIns="91376" bIns="45688" rtlCol="0">
            <a:spAutoFit/>
          </a:bodyPr>
          <a:lstStyle/>
          <a:p>
            <a:r>
              <a:rPr lang="ru-RU" sz="9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22</a:t>
            </a:r>
            <a:endParaRPr lang="ru-RU" sz="9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9" name="Picture 2" descr="C:\Users\user\Desktop\Презентация\Последнее\Правка 1\3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613" r="93311" b="12182"/>
          <a:stretch>
            <a:fillRect/>
          </a:stretch>
        </p:blipFill>
        <p:spPr bwMode="auto">
          <a:xfrm>
            <a:off x="5436096" y="4437112"/>
            <a:ext cx="5760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84169" y="4365106"/>
            <a:ext cx="2048573" cy="1877405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ru-RU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Волонтерство</a:t>
            </a:r>
            <a:endParaRPr lang="ru-RU" sz="16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  <a:p>
            <a:endParaRPr lang="ru-RU" sz="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1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КМС</a:t>
            </a:r>
          </a:p>
          <a:p>
            <a:endParaRPr lang="ru-RU" sz="16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1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Временная занятость</a:t>
            </a:r>
          </a:p>
          <a:p>
            <a:endParaRPr lang="ru-RU" sz="16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  <a:p>
            <a:endParaRPr lang="ru-RU" sz="16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  <a:p>
            <a:endParaRPr lang="ru-RU" sz="16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7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9"/>
          <a:stretch>
            <a:fillRect/>
          </a:stretch>
        </p:blipFill>
        <p:spPr bwMode="auto">
          <a:xfrm>
            <a:off x="1359" y="6454777"/>
            <a:ext cx="9142643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251520" y="1268760"/>
            <a:ext cx="3888432" cy="1584176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rgbClr val="3C867D"/>
                  </a:solidFill>
                  <a:prstDash val="solid"/>
                </a:ln>
                <a:solidFill>
                  <a:srgbClr val="3C867D"/>
                </a:solidFill>
              </a:rPr>
              <a:t>Просветительское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3C867D"/>
                  </a:solidFill>
                  <a:prstDash val="solid"/>
                </a:ln>
                <a:solidFill>
                  <a:srgbClr val="3C867D"/>
                </a:solidFill>
              </a:rPr>
              <a:t>направление</a:t>
            </a:r>
            <a:endParaRPr lang="ru-RU" sz="3200" b="1" dirty="0">
              <a:ln w="10541" cmpd="sng">
                <a:solidFill>
                  <a:srgbClr val="3C867D"/>
                </a:solidFill>
                <a:prstDash val="solid"/>
              </a:ln>
              <a:solidFill>
                <a:srgbClr val="3C867D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923928" y="1196752"/>
            <a:ext cx="2232248" cy="648072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Семинары</a:t>
            </a:r>
            <a:endParaRPr lang="ru-RU" sz="20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788024" y="1700808"/>
            <a:ext cx="2808312" cy="792088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Профильные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смены</a:t>
            </a:r>
            <a:endParaRPr lang="ru-RU" sz="20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5364088" y="2420888"/>
            <a:ext cx="3600400" cy="792088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3C8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3C867D"/>
                  </a:solidFill>
                  <a:prstDash val="solid"/>
                </a:ln>
                <a:solidFill>
                  <a:srgbClr val="3C867D"/>
                </a:solidFill>
                <a:latin typeface="Arial" pitchFamily="34" charset="0"/>
                <a:cs typeface="Arial" pitchFamily="34" charset="0"/>
              </a:rPr>
              <a:t>Информационные акции</a:t>
            </a:r>
            <a:endParaRPr lang="ru-RU" sz="2000" b="1" dirty="0">
              <a:ln w="10541" cmpd="sng">
                <a:solidFill>
                  <a:srgbClr val="3C867D"/>
                </a:solidFill>
                <a:prstDash val="solid"/>
              </a:ln>
              <a:solidFill>
                <a:srgbClr val="3C86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pp.userapi.com/c834300/v834300559/d6156/MeUlo0g6g5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644089"/>
            <a:ext cx="1951550" cy="2737239"/>
          </a:xfrm>
          <a:prstGeom prst="rect">
            <a:avLst/>
          </a:prstGeom>
          <a:noFill/>
          <a:ln>
            <a:solidFill>
              <a:srgbClr val="3C867D"/>
            </a:solidFill>
          </a:ln>
        </p:spPr>
      </p:pic>
      <p:sp>
        <p:nvSpPr>
          <p:cNvPr id="2052" name="AutoShape 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p.userapi.com/c418626/v418626691/9d1e/OQf07Qql4X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520280" cy="2520280"/>
          </a:xfrm>
          <a:prstGeom prst="rect">
            <a:avLst/>
          </a:prstGeom>
          <a:noFill/>
        </p:spPr>
      </p:pic>
      <p:sp>
        <p:nvSpPr>
          <p:cNvPr id="2062" name="AutoShape 1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C:\Users\doneckayatv\Downloads\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890887" cy="4164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1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езентация\Последнее\Новые\123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19"/>
          <a:stretch>
            <a:fillRect/>
          </a:stretch>
        </p:blipFill>
        <p:spPr bwMode="auto">
          <a:xfrm>
            <a:off x="0" y="6309320"/>
            <a:ext cx="9142643" cy="5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2915816" y="1988840"/>
            <a:ext cx="2952328" cy="2833464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Мероприятия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92019" r="87398" b="-3571"/>
          <a:stretch>
            <a:fillRect/>
          </a:stretch>
        </p:blipFill>
        <p:spPr bwMode="auto">
          <a:xfrm>
            <a:off x="395536" y="1052736"/>
            <a:ext cx="3600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55576" y="1124744"/>
            <a:ext cx="2305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Патриотические</a:t>
            </a:r>
          </a:p>
        </p:txBody>
      </p:sp>
      <p:pic>
        <p:nvPicPr>
          <p:cNvPr id="17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92019" r="87398" b="-3571"/>
          <a:stretch>
            <a:fillRect/>
          </a:stretch>
        </p:blipFill>
        <p:spPr bwMode="auto">
          <a:xfrm>
            <a:off x="179512" y="2852936"/>
            <a:ext cx="3600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39552" y="2852936"/>
            <a:ext cx="2045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Духовно-</a:t>
            </a:r>
          </a:p>
          <a:p>
            <a:pPr algn="ctr"/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нравственные</a:t>
            </a:r>
          </a:p>
        </p:txBody>
      </p:sp>
      <p:pic>
        <p:nvPicPr>
          <p:cNvPr id="19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92019" r="87398" b="-3571"/>
          <a:stretch>
            <a:fillRect/>
          </a:stretch>
        </p:blipFill>
        <p:spPr bwMode="auto">
          <a:xfrm>
            <a:off x="6156176" y="2852936"/>
            <a:ext cx="3600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461855" y="2924944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Профилактические</a:t>
            </a:r>
          </a:p>
        </p:txBody>
      </p:sp>
      <p:pic>
        <p:nvPicPr>
          <p:cNvPr id="21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92019" r="87398" b="-3571"/>
          <a:stretch>
            <a:fillRect/>
          </a:stretch>
        </p:blipFill>
        <p:spPr bwMode="auto">
          <a:xfrm>
            <a:off x="827584" y="5013176"/>
            <a:ext cx="3600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9632" y="5085184"/>
            <a:ext cx="161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Лидерские</a:t>
            </a:r>
          </a:p>
        </p:txBody>
      </p:sp>
      <p:pic>
        <p:nvPicPr>
          <p:cNvPr id="23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92019" r="87398" b="-3571"/>
          <a:stretch>
            <a:fillRect/>
          </a:stretch>
        </p:blipFill>
        <p:spPr bwMode="auto">
          <a:xfrm>
            <a:off x="5940152" y="1124744"/>
            <a:ext cx="3600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44208" y="1196752"/>
            <a:ext cx="2016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Волонтерские</a:t>
            </a:r>
          </a:p>
        </p:txBody>
      </p:sp>
      <p:pic>
        <p:nvPicPr>
          <p:cNvPr id="25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92019" r="87398" b="-3571"/>
          <a:stretch>
            <a:fillRect/>
          </a:stretch>
        </p:blipFill>
        <p:spPr bwMode="auto">
          <a:xfrm>
            <a:off x="5940152" y="5013176"/>
            <a:ext cx="3600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444208" y="5085184"/>
            <a:ext cx="167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C867D"/>
                </a:solidFill>
              </a:rPr>
              <a:t>Творческие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3928" y="2348880"/>
            <a:ext cx="8114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15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Презентация\Последнее\Правка 1\19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2643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0"/>
            <a:ext cx="2355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Патриотические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Презентация\Последнее\Правка 1\19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2643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0"/>
            <a:ext cx="2355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Патриотические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7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9"/>
          <a:stretch>
            <a:fillRect/>
          </a:stretch>
        </p:blipFill>
        <p:spPr bwMode="auto">
          <a:xfrm>
            <a:off x="1359" y="6454777"/>
            <a:ext cx="9142643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116632"/>
            <a:ext cx="2059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Волонтерские</a:t>
            </a:r>
          </a:p>
          <a:p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мероприятия</a:t>
            </a:r>
          </a:p>
        </p:txBody>
      </p:sp>
      <p:pic>
        <p:nvPicPr>
          <p:cNvPr id="33794" name="Picture 2" descr="https://pp.userapi.com/c617622/v617622839/19794/8c_TEumN-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448272" cy="2448272"/>
          </a:xfrm>
          <a:prstGeom prst="flowChartConnector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2" name="Picture 20" descr="http://img-fotki.yandex.ru/get/15564/293735176.0/0_1ae690_68efb9a8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348725" cy="2376264"/>
          </a:xfrm>
          <a:prstGeom prst="rect">
            <a:avLst/>
          </a:prstGeom>
          <a:noFill/>
        </p:spPr>
      </p:pic>
      <p:pic>
        <p:nvPicPr>
          <p:cNvPr id="33798" name="Picture 6" descr="http://2obl.ru/upload/2obl/information_system_19/2/2/1/item_2212/information_items_22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3181540" cy="2808312"/>
          </a:xfrm>
          <a:prstGeom prst="rect">
            <a:avLst/>
          </a:prstGeom>
          <a:noFill/>
        </p:spPr>
      </p:pic>
      <p:pic>
        <p:nvPicPr>
          <p:cNvPr id="33796" name="Picture 4" descr="https://pp.userapi.com/c629229/v629229426/250ec/N97YU1Cr-m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2503444" cy="2592287"/>
          </a:xfrm>
          <a:prstGeom prst="flowChartConnector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3" name="Picture 9" descr="http://cs620224.vk.me/v620224011/3cd2/N2k-zRQwXD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616771" cy="2599440"/>
          </a:xfrm>
          <a:prstGeom prst="rect">
            <a:avLst/>
          </a:prstGeom>
          <a:noFill/>
        </p:spPr>
      </p:pic>
      <p:pic>
        <p:nvPicPr>
          <p:cNvPr id="33800" name="Picture 8" descr="https://pp.userapi.com/c5129/v5129691/3e4/64SyEqD1od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2736304" cy="2736305"/>
          </a:xfrm>
          <a:prstGeom prst="flowChartConnector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7"/>
          <a:stretch>
            <a:fillRect/>
          </a:stretch>
        </p:blipFill>
        <p:spPr bwMode="auto">
          <a:xfrm>
            <a:off x="7" y="0"/>
            <a:ext cx="914264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езентация\Последнее\Правка 1\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9"/>
          <a:stretch>
            <a:fillRect/>
          </a:stretch>
        </p:blipFill>
        <p:spPr bwMode="auto">
          <a:xfrm>
            <a:off x="1359" y="6454777"/>
            <a:ext cx="9142643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psv4.userapi.com/c834704/u19958054/docs/d4/afb242a6b3ba/3.png?extra=kY8f7WOYe31oo2gwA-NiaBvNNtR1DFAkNMZ2VEK8Qm_q4ljnC8CmTsLkzxIif7UogaE5dNB8dIy-9XkIqDIV_sJbIX4OQaycNeSWyyWmOcIcdSmzx_fP8I2vm_2-WwRhF3ZHLjO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18864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88640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Духовно-нравственные мероприятия</a:t>
            </a:r>
          </a:p>
        </p:txBody>
      </p:sp>
      <p:pic>
        <p:nvPicPr>
          <p:cNvPr id="39938" name="Picture 2" descr="https://pp.userapi.com/c623126/v623126886/54daa/2PX9pnI6gZ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2" r="7227" b="14706"/>
          <a:stretch>
            <a:fillRect/>
          </a:stretch>
        </p:blipFill>
        <p:spPr bwMode="auto">
          <a:xfrm>
            <a:off x="4331879" y="3933056"/>
            <a:ext cx="4812121" cy="2448272"/>
          </a:xfrm>
          <a:prstGeom prst="rect">
            <a:avLst/>
          </a:prstGeom>
          <a:noFill/>
        </p:spPr>
      </p:pic>
      <p:pic>
        <p:nvPicPr>
          <p:cNvPr id="39940" name="Picture 4" descr="https://pp.userapi.com/c841633/v841633646/2501f/uHan1eDE1m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9" t="12698" r="8006" b="33333"/>
          <a:stretch>
            <a:fillRect/>
          </a:stretch>
        </p:blipFill>
        <p:spPr bwMode="auto">
          <a:xfrm>
            <a:off x="827584" y="4005064"/>
            <a:ext cx="2520280" cy="2380264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https://pp.userapi.com/c840236/v840236015/289ff/BOrxJLXJEv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14" t="24138" r="22414" b="32759"/>
          <a:stretch>
            <a:fillRect/>
          </a:stretch>
        </p:blipFill>
        <p:spPr bwMode="auto">
          <a:xfrm>
            <a:off x="395536" y="908720"/>
            <a:ext cx="3770339" cy="2945578"/>
          </a:xfrm>
          <a:prstGeom prst="rect">
            <a:avLst/>
          </a:prstGeom>
          <a:noFill/>
        </p:spPr>
      </p:pic>
      <p:pic>
        <p:nvPicPr>
          <p:cNvPr id="39944" name="Picture 8" descr="https://pp.userapi.com/c637519/v637519736/15785/4CpBxXZIrQ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19" t="17949" r="22243" b="17949"/>
          <a:stretch>
            <a:fillRect/>
          </a:stretch>
        </p:blipFill>
        <p:spPr bwMode="auto">
          <a:xfrm>
            <a:off x="4716016" y="692696"/>
            <a:ext cx="3960440" cy="20627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9946" name="AutoShape 10" descr="https://psv4.userapi.com/c816521/u110371360/docs/ac97fd7183a1/Oranzhevy_logotip_na_paket.png?extra=NGZEyVqtCMmAB4jUXgkW248rlKRY6NXerMr2aakrD11l9rVU6gGzyoKGCZ2mdCSiLcUNm-DQxZhQVFk7nwXLgi5aHB34BgLKWMYeX5ZEWEK_98WM4oU7EkqnfRlSuApPBZPzC0uWPw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7" name="Picture 11" descr="C:\Users\doneckayatv\Desktop\Мои документы\Дворец Молодежи\Oranzhevy_logotip_na_pake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229647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214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поддержки</vt:lpstr>
      <vt:lpstr>Презентация PowerPoint</vt:lpstr>
      <vt:lpstr>Дополнительные виды поддержки МиДОО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Донецкая Татьяна Витальевна</dc:creator>
  <cp:lastModifiedBy>Ольга Владимировна Чиркун</cp:lastModifiedBy>
  <cp:revision>177</cp:revision>
  <dcterms:created xsi:type="dcterms:W3CDTF">2013-10-29T05:22:32Z</dcterms:created>
  <dcterms:modified xsi:type="dcterms:W3CDTF">2018-06-01T06:32:00Z</dcterms:modified>
</cp:coreProperties>
</file>