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1" r:id="rId4"/>
    <p:sldId id="260" r:id="rId5"/>
    <p:sldId id="259" r:id="rId6"/>
    <p:sldId id="265" r:id="rId7"/>
    <p:sldId id="263" r:id="rId8"/>
    <p:sldId id="257" r:id="rId9"/>
    <p:sldId id="258" r:id="rId10"/>
    <p:sldId id="267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8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39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273D-ABAF-4F0F-A799-4DE9D55DA6C3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7D229EF-776F-4E70-AD2B-EFD784FAEC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328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273D-ABAF-4F0F-A799-4DE9D55DA6C3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7D229EF-776F-4E70-AD2B-EFD784FAEC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840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273D-ABAF-4F0F-A799-4DE9D55DA6C3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7D229EF-776F-4E70-AD2B-EFD784FAEC9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99061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273D-ABAF-4F0F-A799-4DE9D55DA6C3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7D229EF-776F-4E70-AD2B-EFD784FAEC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7832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273D-ABAF-4F0F-A799-4DE9D55DA6C3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7D229EF-776F-4E70-AD2B-EFD784FAEC9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58979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273D-ABAF-4F0F-A799-4DE9D55DA6C3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7D229EF-776F-4E70-AD2B-EFD784FAEC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54343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273D-ABAF-4F0F-A799-4DE9D55DA6C3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229EF-776F-4E70-AD2B-EFD784FAEC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0782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273D-ABAF-4F0F-A799-4DE9D55DA6C3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229EF-776F-4E70-AD2B-EFD784FAEC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907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273D-ABAF-4F0F-A799-4DE9D55DA6C3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229EF-776F-4E70-AD2B-EFD784FAEC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987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273D-ABAF-4F0F-A799-4DE9D55DA6C3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7D229EF-776F-4E70-AD2B-EFD784FAEC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4358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273D-ABAF-4F0F-A799-4DE9D55DA6C3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7D229EF-776F-4E70-AD2B-EFD784FAEC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83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273D-ABAF-4F0F-A799-4DE9D55DA6C3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7D229EF-776F-4E70-AD2B-EFD784FAEC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958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273D-ABAF-4F0F-A799-4DE9D55DA6C3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229EF-776F-4E70-AD2B-EFD784FAEC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2415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273D-ABAF-4F0F-A799-4DE9D55DA6C3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229EF-776F-4E70-AD2B-EFD784FAEC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93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273D-ABAF-4F0F-A799-4DE9D55DA6C3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229EF-776F-4E70-AD2B-EFD784FAEC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624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273D-ABAF-4F0F-A799-4DE9D55DA6C3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7D229EF-776F-4E70-AD2B-EFD784FAEC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400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E273D-ABAF-4F0F-A799-4DE9D55DA6C3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7D229EF-776F-4E70-AD2B-EFD784FAEC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581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1%D0%BE%D0%B3%D0%BE%D1%81%D0%BB%D0%BE%D0%B2%D0%B8%D0%B5" TargetMode="External"/><Relationship Id="rId3" Type="http://schemas.openxmlformats.org/officeDocument/2006/relationships/hyperlink" Target="https://ru.wikipedia.org/wiki/%D0%A1%D1%80%D0%B5%D0%B4%D0%BD%D0%B5%D0%B2%D0%B5%D0%BA%D0%BE%D0%B2%D0%B0%D1%8F_%D1%84%D0%B8%D0%BB%D0%BE%D1%81%D0%BE%D1%84%D0%B8%D1%8F" TargetMode="External"/><Relationship Id="rId7" Type="http://schemas.openxmlformats.org/officeDocument/2006/relationships/hyperlink" Target="https://ru.wikipedia.org/wiki/%D0%9A%D0%B0%D1%82%D0%BE%D0%BB%D0%B8%D1%86%D0%B8%D0%B7%D0%BC" TargetMode="External"/><Relationship Id="rId2" Type="http://schemas.openxmlformats.org/officeDocument/2006/relationships/hyperlink" Target="https://ru.wikipedia.org/wiki/%D0%93%D1%80%D0%B5%D1%87%D0%B5%D1%81%D0%BA%D0%B8%D0%B9_%D1%8F%D0%B7%D1%8B%D0%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5%D1%80%D0%B8%D1%81%D1%82%D0%B8%D0%B0%D0%BD%D1%81%D1%82%D0%B2%D0%BE" TargetMode="External"/><Relationship Id="rId5" Type="http://schemas.openxmlformats.org/officeDocument/2006/relationships/hyperlink" Target="https://ru.wikipedia.org/wiki/%D0%A1%D0%B8%D0%BD%D1%82%D0%B5%D0%B7" TargetMode="External"/><Relationship Id="rId10" Type="http://schemas.openxmlformats.org/officeDocument/2006/relationships/hyperlink" Target="https://ru.wikipedia.org/wiki/%D0%90%D1%80%D0%B8%D1%81%D1%82%D0%BE%D1%82%D0%B5%D0%BB%D1%8C" TargetMode="External"/><Relationship Id="rId4" Type="http://schemas.openxmlformats.org/officeDocument/2006/relationships/hyperlink" Target="https://ru.wikipedia.org/wiki/%D0%A3%D0%BD%D0%B8%D0%B2%D0%B5%D1%80%D1%81%D0%B8%D1%82%D0%B5%D1%82" TargetMode="External"/><Relationship Id="rId9" Type="http://schemas.openxmlformats.org/officeDocument/2006/relationships/hyperlink" Target="https://ru.wikipedia.org/wiki/%D0%9B%D0%BE%D0%B3%D0%B8%D0%BA%D0%B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idacts.ru/slovari/osnovy-duhovnoi-kultury-enciklopedicheskii-slovar-pedagoga-.html" TargetMode="External"/><Relationship Id="rId2" Type="http://schemas.openxmlformats.org/officeDocument/2006/relationships/hyperlink" Target="http://didacts.ru/slovari/sovremennyi-obrazovatelnyi-process-osnovnye-ponjatija-i-terminy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idacts.ru/slovari/professionalnoe-obrazovanie-slovar-klyuchevye-ponjatija-terminy-aktualnaja-leksika.html" TargetMode="External"/><Relationship Id="rId5" Type="http://schemas.openxmlformats.org/officeDocument/2006/relationships/hyperlink" Target="http://didacts.ru/slovari/pedagogicheskoe-rechevedenie-slovar-spravochnik.html" TargetMode="External"/><Relationship Id="rId4" Type="http://schemas.openxmlformats.org/officeDocument/2006/relationships/hyperlink" Target="http://didacts.ru/slovari/tezaurus-dlja-pedagogov-eksperimentatorov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05050" y="198913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sz="4400" b="1" dirty="0"/>
              <a:t>Мастер-класс 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«Дискуссионные формы организации педагогической деятельности: диспут</a:t>
            </a:r>
            <a:r>
              <a:rPr lang="ru-RU" b="1" dirty="0" smtClean="0"/>
              <a:t>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96000" y="4916488"/>
            <a:ext cx="4686300" cy="1655762"/>
          </a:xfrm>
        </p:spPr>
        <p:txBody>
          <a:bodyPr>
            <a:normAutofit/>
          </a:bodyPr>
          <a:lstStyle/>
          <a:p>
            <a:r>
              <a:rPr lang="ru-RU" dirty="0" smtClean="0"/>
              <a:t>Татьяна Дмитриевна Яковлева, </a:t>
            </a:r>
          </a:p>
          <a:p>
            <a:r>
              <a:rPr lang="ru-RU" dirty="0" smtClean="0"/>
              <a:t>доцент кафедры общей педагогики и психологии ГАУ ДПО ЯО ИРО </a:t>
            </a:r>
          </a:p>
          <a:p>
            <a:r>
              <a:rPr lang="ru-RU" dirty="0" smtClean="0"/>
              <a:t>Январь, 2018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5626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214535"/>
            <a:ext cx="8911687" cy="661765"/>
          </a:xfrm>
        </p:spPr>
        <p:txBody>
          <a:bodyPr/>
          <a:lstStyle/>
          <a:p>
            <a:r>
              <a:rPr lang="ru-RU" b="1" dirty="0" smtClean="0"/>
              <a:t>Методический анализ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91862" y="1181100"/>
            <a:ext cx="8809037" cy="5229225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ru-RU" sz="2400" dirty="0" smtClean="0"/>
              <a:t>Изучите текст </a:t>
            </a:r>
            <a:r>
              <a:rPr lang="ru-RU" sz="2400" b="1" dirty="0" smtClean="0"/>
              <a:t>«Методика </a:t>
            </a:r>
            <a:r>
              <a:rPr lang="ru-RU" sz="2400" b="1" dirty="0"/>
              <a:t>организации и проведения </a:t>
            </a:r>
            <a:r>
              <a:rPr lang="ru-RU" sz="2400" b="1" dirty="0" smtClean="0"/>
              <a:t>диспута» </a:t>
            </a:r>
            <a:r>
              <a:rPr lang="ru-RU" sz="2400" dirty="0" smtClean="0"/>
              <a:t>и выполните задания: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ru-RU" sz="2400" dirty="0" smtClean="0"/>
              <a:t>проанализируйте состоявшийся диспут, выделив методические аспекты его подготовки и проведения;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ru-RU" sz="2400" dirty="0" smtClean="0"/>
              <a:t>составьте алгоритм подготовки и проведения диспута с обучающимися, родителями, педагогами 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8822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450" y="481235"/>
            <a:ext cx="8911687" cy="1280890"/>
          </a:xfrm>
        </p:spPr>
        <p:txBody>
          <a:bodyPr/>
          <a:lstStyle/>
          <a:p>
            <a:pPr algn="ctr"/>
            <a:r>
              <a:rPr lang="ru-RU" b="1" dirty="0" smtClean="0"/>
              <a:t>Из истории понятия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46312" y="1471613"/>
            <a:ext cx="9763125" cy="50815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err="1"/>
              <a:t>Ди́спут</a:t>
            </a:r>
            <a:r>
              <a:rPr lang="ru-RU" sz="2400" dirty="0"/>
              <a:t> (лат. </a:t>
            </a:r>
            <a:r>
              <a:rPr lang="ru-RU" sz="2400" dirty="0" err="1"/>
              <a:t>disputatio</a:t>
            </a:r>
            <a:r>
              <a:rPr lang="ru-RU" sz="2400" dirty="0"/>
              <a:t>) — в схоластической системе образования средневековой Европы формальный способ ведения спора, проводимого с целью установления богословской или научной истины</a:t>
            </a:r>
            <a:r>
              <a:rPr lang="ru-RU" sz="2400" dirty="0" smtClean="0"/>
              <a:t>.</a:t>
            </a:r>
          </a:p>
          <a:p>
            <a:pPr marL="0" indent="0">
              <a:buNone/>
            </a:pPr>
            <a:r>
              <a:rPr lang="ru-RU" sz="2200" b="1" dirty="0" smtClean="0"/>
              <a:t>	</a:t>
            </a:r>
            <a:r>
              <a:rPr lang="ru-RU" b="1" dirty="0" smtClean="0"/>
              <a:t>Для справки: </a:t>
            </a:r>
            <a:r>
              <a:rPr lang="ru-RU" b="1" dirty="0" err="1" smtClean="0"/>
              <a:t>схола́стика</a:t>
            </a:r>
            <a:r>
              <a:rPr lang="ru-RU" dirty="0"/>
              <a:t> (</a:t>
            </a:r>
            <a:r>
              <a:rPr lang="ru-RU" dirty="0">
                <a:hlinkClick r:id="rId2" tooltip="Греческий язык"/>
              </a:rPr>
              <a:t>греч.</a:t>
            </a:r>
            <a:r>
              <a:rPr lang="ru-RU" dirty="0"/>
              <a:t> </a:t>
            </a:r>
            <a:r>
              <a:rPr lang="ru-RU" dirty="0" err="1"/>
              <a:t>σχολή</a:t>
            </a:r>
            <a:r>
              <a:rPr lang="ru-RU" dirty="0"/>
              <a:t> — «свободное время, досуг, школа» </a:t>
            </a:r>
            <a:r>
              <a:rPr lang="ru-RU" dirty="0">
                <a:hlinkClick r:id="rId2" tooltip="Греческий язык"/>
              </a:rPr>
              <a:t>греч.</a:t>
            </a:r>
            <a:r>
              <a:rPr lang="ru-RU" dirty="0"/>
              <a:t> </a:t>
            </a:r>
            <a:r>
              <a:rPr lang="ru-RU" dirty="0" err="1"/>
              <a:t>σχολ</a:t>
            </a:r>
            <a:r>
              <a:rPr lang="ru-RU" dirty="0"/>
              <a:t>αστικός — «учёный», </a:t>
            </a:r>
            <a:r>
              <a:rPr lang="ru-RU" i="1" dirty="0"/>
              <a:t>scholia</a:t>
            </a:r>
            <a:r>
              <a:rPr lang="ru-RU" dirty="0"/>
              <a:t> — «школа») — систематическая европейская </a:t>
            </a:r>
            <a:r>
              <a:rPr lang="ru-RU" dirty="0">
                <a:hlinkClick r:id="rId3" tooltip="Средневековая философия"/>
              </a:rPr>
              <a:t>средневековая философия</a:t>
            </a:r>
            <a:r>
              <a:rPr lang="ru-RU" dirty="0"/>
              <a:t>, сконцентрированная вокруг </a:t>
            </a:r>
            <a:r>
              <a:rPr lang="ru-RU" dirty="0">
                <a:hlinkClick r:id="rId4" tooltip="Университет"/>
              </a:rPr>
              <a:t>университетов</a:t>
            </a:r>
            <a:r>
              <a:rPr lang="ru-RU" dirty="0"/>
              <a:t> и представляющая собой </a:t>
            </a:r>
            <a:r>
              <a:rPr lang="ru-RU" dirty="0">
                <a:hlinkClick r:id="rId5" tooltip="Синтез"/>
              </a:rPr>
              <a:t>синтез</a:t>
            </a:r>
            <a:r>
              <a:rPr lang="ru-RU" dirty="0"/>
              <a:t> </a:t>
            </a:r>
            <a:r>
              <a:rPr lang="ru-RU" dirty="0">
                <a:hlinkClick r:id="rId6" tooltip="Христианство"/>
              </a:rPr>
              <a:t>христианского</a:t>
            </a:r>
            <a:r>
              <a:rPr lang="ru-RU" dirty="0"/>
              <a:t> (</a:t>
            </a:r>
            <a:r>
              <a:rPr lang="ru-RU" dirty="0">
                <a:hlinkClick r:id="rId7" tooltip="Католицизм"/>
              </a:rPr>
              <a:t>католического</a:t>
            </a:r>
            <a:r>
              <a:rPr lang="ru-RU" dirty="0"/>
              <a:t>) </a:t>
            </a:r>
            <a:r>
              <a:rPr lang="ru-RU" dirty="0">
                <a:hlinkClick r:id="rId8" tooltip="Богословие"/>
              </a:rPr>
              <a:t>богословия</a:t>
            </a:r>
            <a:r>
              <a:rPr lang="ru-RU" dirty="0"/>
              <a:t> и </a:t>
            </a:r>
            <a:r>
              <a:rPr lang="ru-RU" dirty="0">
                <a:hlinkClick r:id="rId9" tooltip="Логика"/>
              </a:rPr>
              <a:t>логики</a:t>
            </a:r>
            <a:r>
              <a:rPr lang="ru-RU" dirty="0"/>
              <a:t> </a:t>
            </a:r>
            <a:r>
              <a:rPr lang="ru-RU" dirty="0">
                <a:hlinkClick r:id="rId10" tooltip="Аристотель"/>
              </a:rPr>
              <a:t>Аристотеля</a:t>
            </a:r>
            <a:r>
              <a:rPr lang="ru-RU" dirty="0"/>
              <a:t>. </a:t>
            </a:r>
            <a:r>
              <a:rPr lang="ru-RU" dirty="0" smtClean="0"/>
              <a:t>	Схоластика </a:t>
            </a:r>
            <a:r>
              <a:rPr lang="ru-RU" dirty="0"/>
              <a:t>характеризуется соединением теолого-догматических предпосылок с рационалистической методикой и интересом к формально-логическим проблемам.</a:t>
            </a:r>
          </a:p>
          <a:p>
            <a:pPr marL="0" indent="0">
              <a:buNone/>
            </a:pPr>
            <a:r>
              <a:rPr lang="ru-RU" dirty="0" smtClean="0"/>
              <a:t>	В </a:t>
            </a:r>
            <a:r>
              <a:rPr lang="ru-RU" dirty="0"/>
              <a:t>повседневном общении схоластикой часто называют представления, оторванные от жизни, основывающиеся на отвлечённых рассуждениях, не проверяемых опытом.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9559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Толковый словарь Ожегова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43200" y="2133600"/>
            <a:ext cx="8761412" cy="3777622"/>
          </a:xfrm>
        </p:spPr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ru-RU" sz="2800" b="1" dirty="0" smtClean="0"/>
              <a:t>Диспут</a:t>
            </a:r>
            <a:r>
              <a:rPr lang="ru-RU" sz="2800" dirty="0" smtClean="0"/>
              <a:t>-а</a:t>
            </a:r>
            <a:r>
              <a:rPr lang="ru-RU" sz="2800" dirty="0"/>
              <a:t>, м. Публичный спор на научную или общественно важную тему. </a:t>
            </a:r>
            <a:endParaRPr lang="ru-RU" sz="2800" dirty="0" smtClean="0"/>
          </a:p>
          <a:p>
            <a:pPr marL="0" indent="0">
              <a:lnSpc>
                <a:spcPct val="200000"/>
              </a:lnSpc>
              <a:buNone/>
            </a:pPr>
            <a:r>
              <a:rPr lang="ru-RU" sz="2800" dirty="0" smtClean="0"/>
              <a:t>Д</a:t>
            </a:r>
            <a:r>
              <a:rPr lang="ru-RU" sz="2800" dirty="0"/>
              <a:t>. при защите диссертации. </a:t>
            </a:r>
            <a:endParaRPr lang="ru-RU" sz="2800" dirty="0" smtClean="0"/>
          </a:p>
          <a:p>
            <a:pPr marL="0" indent="0">
              <a:lnSpc>
                <a:spcPct val="200000"/>
              </a:lnSpc>
              <a:buNone/>
            </a:pPr>
            <a:r>
              <a:rPr lang="ru-RU" sz="2800" dirty="0" smtClean="0"/>
              <a:t>Литературный </a:t>
            </a:r>
            <a:r>
              <a:rPr lang="ru-RU" sz="2800" dirty="0"/>
              <a:t>д</a:t>
            </a:r>
            <a:r>
              <a:rPr lang="ru-RU" sz="2800" dirty="0" smtClean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7040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750" y="133351"/>
            <a:ext cx="11839575" cy="6848474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ru-RU" sz="5900" b="1" cap="all" dirty="0" smtClean="0"/>
              <a:t>СОВРЕМЕННЫЕ ТОЛКОВАНИЯ ПОНЯТИЯ</a:t>
            </a:r>
          </a:p>
          <a:p>
            <a:r>
              <a:rPr lang="ru-RU" sz="4200" b="1" cap="all" dirty="0" smtClean="0"/>
              <a:t>ДИСПУТ</a:t>
            </a:r>
            <a:r>
              <a:rPr lang="ru-RU" sz="4200" cap="all" dirty="0" smtClean="0"/>
              <a:t> - </a:t>
            </a:r>
            <a:r>
              <a:rPr lang="ru-RU" sz="4200" dirty="0" smtClean="0"/>
              <a:t>форма </a:t>
            </a:r>
            <a:r>
              <a:rPr lang="ru-RU" sz="4200" dirty="0"/>
              <a:t>организации подготовленной публичной речи на заданную тему, в процессе которой сталкиваются разнообразные (не только противоположные) точки </a:t>
            </a:r>
            <a:r>
              <a:rPr lang="ru-RU" sz="4200" dirty="0" smtClean="0"/>
              <a:t>зрения.</a:t>
            </a:r>
            <a:r>
              <a:rPr lang="ru-RU" sz="4200" i="1" dirty="0"/>
              <a:t> </a:t>
            </a:r>
            <a:r>
              <a:rPr lang="ru-RU" sz="4200" i="1" dirty="0">
                <a:hlinkClick r:id="rId2"/>
              </a:rPr>
              <a:t>Современный образовательный процесс, основные понятия и термины</a:t>
            </a:r>
            <a:endParaRPr lang="ru-RU" sz="4200" i="1" dirty="0"/>
          </a:p>
          <a:p>
            <a:r>
              <a:rPr lang="ru-RU" sz="4200" b="1" cap="all" dirty="0" smtClean="0"/>
              <a:t>ДИСПУТ</a:t>
            </a:r>
            <a:r>
              <a:rPr lang="ru-RU" sz="4200" cap="all" dirty="0" smtClean="0"/>
              <a:t> (</a:t>
            </a:r>
            <a:r>
              <a:rPr lang="ru-RU" sz="4200" dirty="0" smtClean="0"/>
              <a:t>лат</a:t>
            </a:r>
            <a:r>
              <a:rPr lang="ru-RU" sz="4200" dirty="0"/>
              <a:t>. – спорю) – форма организации учебно-воспитательного процесса в учебном заведении по разрешению спорной проблемы путем публичного спора. Диспут организуется как широкое обсуждение, выслушивание разных точек зрения на заслушанный доклад, излагающий видение проблемы и ее решение. На диспуты приглашаются специалисты высшего ранга и заинтересованные лица. Диспут – одна из форм публичной экспертизы каких-либо идей</a:t>
            </a:r>
            <a:r>
              <a:rPr lang="ru-RU" sz="4200" dirty="0" smtClean="0"/>
              <a:t>.</a:t>
            </a:r>
            <a:r>
              <a:rPr lang="ru-RU" sz="4200" i="1" dirty="0"/>
              <a:t> </a:t>
            </a:r>
            <a:r>
              <a:rPr lang="ru-RU" sz="4200" i="1" dirty="0">
                <a:hlinkClick r:id="rId3"/>
              </a:rPr>
              <a:t>Основы духовной культуры (энциклопедический словарь педагога)</a:t>
            </a:r>
            <a:endParaRPr lang="ru-RU" sz="4200" i="1" dirty="0"/>
          </a:p>
          <a:p>
            <a:r>
              <a:rPr lang="ru-RU" sz="4200" b="1" cap="all" dirty="0" smtClean="0"/>
              <a:t>ДИСПУТ</a:t>
            </a:r>
            <a:r>
              <a:rPr lang="ru-RU" sz="4200" cap="all" dirty="0" smtClean="0"/>
              <a:t> </a:t>
            </a:r>
            <a:r>
              <a:rPr lang="ru-RU" sz="4200" dirty="0" smtClean="0"/>
              <a:t>форма </a:t>
            </a:r>
            <a:r>
              <a:rPr lang="ru-RU" sz="4200" dirty="0"/>
              <a:t>воспитания, предусматривающая организацию педагогом обмен мнениями между детьми, детьми и взрослыми (педагогами, родителями), специфика которого состоит в предъявлении собеседникам подчас диаметрально противоположной точки зрения по весьма неоднозначным морально-этическим проблемам. Зрители являются и «слушателями», и в тоже время имеют право и выделенное ведущим время на высказывание собственной точки зрения по поводу происходящего</a:t>
            </a:r>
            <a:r>
              <a:rPr lang="ru-RU" sz="4200" dirty="0" smtClean="0"/>
              <a:t>.</a:t>
            </a:r>
            <a:r>
              <a:rPr lang="ru-RU" sz="4200" i="1" dirty="0"/>
              <a:t> </a:t>
            </a:r>
            <a:r>
              <a:rPr lang="ru-RU" sz="4200" i="1" dirty="0">
                <a:hlinkClick r:id="rId4"/>
              </a:rPr>
              <a:t>Тезаурус для педагогов-экспериментаторов</a:t>
            </a:r>
            <a:endParaRPr lang="ru-RU" sz="4200" i="1" dirty="0"/>
          </a:p>
          <a:p>
            <a:r>
              <a:rPr lang="ru-RU" sz="4200" b="1" cap="all" dirty="0" smtClean="0"/>
              <a:t>ДИСПУТ</a:t>
            </a:r>
            <a:r>
              <a:rPr lang="ru-RU" sz="4200" cap="all" dirty="0" smtClean="0"/>
              <a:t> (</a:t>
            </a:r>
            <a:r>
              <a:rPr lang="ru-RU" sz="4200" dirty="0"/>
              <a:t>от </a:t>
            </a:r>
            <a:r>
              <a:rPr lang="ru-RU" sz="4200" dirty="0" smtClean="0"/>
              <a:t>лат</a:t>
            </a:r>
            <a:r>
              <a:rPr lang="ru-RU" sz="4200" dirty="0"/>
              <a:t>. </a:t>
            </a:r>
            <a:r>
              <a:rPr lang="ru-RU" sz="4200" dirty="0" err="1"/>
              <a:t>disputo</a:t>
            </a:r>
            <a:r>
              <a:rPr lang="ru-RU" sz="4200" dirty="0"/>
              <a:t> — рассуждать, спорить) — форма организации подготовленной публичной речи на заданную тему (о прочитанной книге, просмотренном кинофильме или спектакле, на морально-этическую и другие темы), в процессе которой сталкиваются разнообразные (не только противоположные) точки зрения. Осуществляется Д. обычно под руководством ведущего. (О речевом поведении ведущего и его функциях см. дискуссия). </a:t>
            </a:r>
            <a:r>
              <a:rPr lang="ru-RU" sz="4200" i="1" dirty="0" smtClean="0">
                <a:hlinkClick r:id="rId5"/>
              </a:rPr>
              <a:t>Педагогическое </a:t>
            </a:r>
            <a:r>
              <a:rPr lang="ru-RU" sz="4200" i="1" dirty="0" err="1">
                <a:hlinkClick r:id="rId5"/>
              </a:rPr>
              <a:t>речеведение</a:t>
            </a:r>
            <a:r>
              <a:rPr lang="ru-RU" sz="4200" i="1" dirty="0">
                <a:hlinkClick r:id="rId5"/>
              </a:rPr>
              <a:t>. Словарь-справочник</a:t>
            </a:r>
            <a:endParaRPr lang="ru-RU" sz="4200" i="1" dirty="0"/>
          </a:p>
          <a:p>
            <a:r>
              <a:rPr lang="ru-RU" sz="4200" b="1" cap="all" dirty="0" smtClean="0"/>
              <a:t>ДИСПУТ</a:t>
            </a:r>
            <a:r>
              <a:rPr lang="ru-RU" sz="4200" cap="all" dirty="0" smtClean="0"/>
              <a:t> (</a:t>
            </a:r>
            <a:r>
              <a:rPr lang="ru-RU" sz="4200" dirty="0" smtClean="0"/>
              <a:t>от </a:t>
            </a:r>
            <a:r>
              <a:rPr lang="ru-RU" sz="4200" dirty="0"/>
              <a:t>лат. </a:t>
            </a:r>
            <a:r>
              <a:rPr lang="ru-RU" sz="4200" dirty="0" err="1"/>
              <a:t>disputare</a:t>
            </a:r>
            <a:r>
              <a:rPr lang="ru-RU" sz="4200" dirty="0"/>
              <a:t> — рассуждать, спорить) — коллективное публичное обсуждение актуальных научных тем или социальных проблем, так или иначе связанных с жизнедеятельностью обучаемых и их социальным опытом; один из активных методов обучения, практикуемых со взрослыми учащимися, способствует развитию логического мышления и формированию самостоятельности суждений. Диспут дает возможность применить имеющиеся знания и понимание жизни в осмыслении и разрешении конкретных практических </a:t>
            </a:r>
            <a:r>
              <a:rPr lang="ru-RU" sz="4200" dirty="0" smtClean="0"/>
              <a:t>проблем. </a:t>
            </a:r>
            <a:r>
              <a:rPr lang="ru-RU" sz="4200" i="1" dirty="0" smtClean="0">
                <a:hlinkClick r:id="rId6"/>
              </a:rPr>
              <a:t>Профессиональное </a:t>
            </a:r>
            <a:r>
              <a:rPr lang="ru-RU" sz="4200" i="1" dirty="0">
                <a:hlinkClick r:id="rId6"/>
              </a:rPr>
              <a:t>образование. Словарь. Ключевые понятия, термины, актуальная лексика</a:t>
            </a:r>
            <a:endParaRPr lang="ru-RU" sz="4200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9976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 освоению понятия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438275"/>
            <a:ext cx="8915400" cy="5353049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ru-RU" sz="2400" dirty="0" smtClean="0"/>
              <a:t>К каким сферам Вашей профессиональной деятельности относится ДИСПУТ? (место)</a:t>
            </a:r>
          </a:p>
          <a:p>
            <a:pPr>
              <a:lnSpc>
                <a:spcPct val="200000"/>
              </a:lnSpc>
            </a:pPr>
            <a:r>
              <a:rPr lang="ru-RU" sz="2400" dirty="0" smtClean="0"/>
              <a:t>Выделите ключевые словосочетания, отвечающие на вопрос, что такое ДИСПУТ (внешний контур)</a:t>
            </a:r>
          </a:p>
          <a:p>
            <a:pPr>
              <a:lnSpc>
                <a:spcPct val="200000"/>
              </a:lnSpc>
            </a:pPr>
            <a:r>
              <a:rPr lang="ru-RU" sz="2400" dirty="0" smtClean="0"/>
              <a:t>Составьте характеристику ДИСПУТА с помощью словосочетаний (внутреннее содержание)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1516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Вопросы для обсуждения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666875"/>
            <a:ext cx="8915400" cy="4667249"/>
          </a:xfrm>
        </p:spPr>
        <p:txBody>
          <a:bodyPr>
            <a:noAutofit/>
          </a:bodyPr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ru-RU" sz="2400" dirty="0" smtClean="0"/>
              <a:t>В чём схожи и отличны представленные точки зрения?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ru-RU" sz="2400" dirty="0" smtClean="0"/>
              <a:t>Чья точка зрения Вам ближе? Почему?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ru-RU" sz="2400" dirty="0" smtClean="0"/>
              <a:t>В чём Ваше принципиальное несогласие с оппонентом? Аргументируйте </a:t>
            </a:r>
            <a:r>
              <a:rPr lang="ru-RU" sz="2400" smtClean="0"/>
              <a:t>свой ответ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00553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Рефлексия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57424" y="1377950"/>
            <a:ext cx="9934576" cy="5403850"/>
          </a:xfrm>
        </p:spPr>
        <p:txBody>
          <a:bodyPr>
            <a:normAutofit fontScale="92500"/>
          </a:bodyPr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ru-RU" sz="2400" dirty="0"/>
              <a:t>П</a:t>
            </a:r>
            <a:r>
              <a:rPr lang="ru-RU" sz="2400" dirty="0" smtClean="0"/>
              <a:t>овлиял ли ДИСПУТ на Вашу точку зрения?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ru-RU" sz="2400" dirty="0" smtClean="0"/>
              <a:t>Что именно изменилось?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ru-RU" sz="2400" dirty="0" smtClean="0"/>
              <a:t>Что вы намерены с этим делать?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ru-RU" sz="2400" dirty="0" smtClean="0"/>
              <a:t>Как можно сформулировать основные правила ДИСПУТА?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ru-RU" sz="2400" dirty="0" smtClean="0"/>
              <a:t>Какой из предложенных ниже схем больше соответствует ДИСПУТ?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3795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Интерактивные технологии</a:t>
            </a:r>
            <a:endParaRPr lang="ru-RU" b="1" dirty="0"/>
          </a:p>
        </p:txBody>
      </p:sp>
      <p:sp>
        <p:nvSpPr>
          <p:cNvPr id="4" name="Овал 3"/>
          <p:cNvSpPr/>
          <p:nvPr/>
        </p:nvSpPr>
        <p:spPr>
          <a:xfrm>
            <a:off x="314324" y="3294402"/>
            <a:ext cx="2773680" cy="914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 </a:t>
            </a:r>
          </a:p>
          <a:p>
            <a:pPr algn="ctr"/>
            <a:r>
              <a:rPr lang="ru-RU" dirty="0" smtClean="0"/>
              <a:t> </a:t>
            </a:r>
          </a:p>
          <a:p>
            <a:pPr algn="ctr"/>
            <a:r>
              <a:rPr lang="ru-RU" dirty="0" smtClean="0"/>
              <a:t> </a:t>
            </a:r>
          </a:p>
          <a:p>
            <a:pPr algn="ctr"/>
            <a:r>
              <a:rPr lang="ru-RU" dirty="0" smtClean="0"/>
              <a:t> </a:t>
            </a:r>
          </a:p>
          <a:p>
            <a:pPr algn="ctr"/>
            <a:r>
              <a:rPr lang="ru-RU" dirty="0" smtClean="0"/>
              <a:t> </a:t>
            </a:r>
          </a:p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 Педагог</a:t>
            </a:r>
          </a:p>
          <a:p>
            <a:pPr algn="ctr"/>
            <a:r>
              <a:rPr lang="ru-RU" dirty="0" smtClean="0"/>
              <a:t> </a:t>
            </a:r>
          </a:p>
          <a:p>
            <a:pPr algn="ctr"/>
            <a:r>
              <a:rPr lang="ru-RU" dirty="0" smtClean="0"/>
              <a:t> </a:t>
            </a:r>
          </a:p>
          <a:p>
            <a:pPr algn="ctr"/>
            <a:r>
              <a:rPr lang="ru-RU" dirty="0" smtClean="0"/>
              <a:t> </a:t>
            </a:r>
          </a:p>
          <a:p>
            <a:pPr algn="ctr"/>
            <a:r>
              <a:rPr lang="ru-RU" dirty="0" smtClean="0"/>
              <a:t>Схема 1. Интерактивный метод обучения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095999" y="1809582"/>
            <a:ext cx="5876925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Обучающийся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096000" y="3439886"/>
            <a:ext cx="5876924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Обучающийся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96000" y="5258481"/>
            <a:ext cx="5876924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Обучающийся</a:t>
            </a:r>
            <a:r>
              <a:rPr lang="ru-RU" sz="4000" dirty="0" smtClean="0"/>
              <a:t> </a:t>
            </a:r>
            <a:endParaRPr lang="ru-RU" sz="4000" dirty="0"/>
          </a:p>
        </p:txBody>
      </p:sp>
      <p:sp>
        <p:nvSpPr>
          <p:cNvPr id="23" name="Двойная стрелка вверх/вниз 22"/>
          <p:cNvSpPr/>
          <p:nvPr/>
        </p:nvSpPr>
        <p:spPr>
          <a:xfrm rot="4361283">
            <a:off x="4164913" y="1106779"/>
            <a:ext cx="484632" cy="3266492"/>
          </a:xfrm>
          <a:prstGeom prst="up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Двойная стрелка вверх/вниз 23"/>
          <p:cNvSpPr/>
          <p:nvPr/>
        </p:nvSpPr>
        <p:spPr>
          <a:xfrm rot="6669400">
            <a:off x="4135017" y="3063596"/>
            <a:ext cx="484632" cy="3558777"/>
          </a:xfrm>
          <a:prstGeom prst="up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Двойная стрелка вверх/вниз 27"/>
          <p:cNvSpPr/>
          <p:nvPr/>
        </p:nvSpPr>
        <p:spPr>
          <a:xfrm rot="5400000">
            <a:off x="4367655" y="2359270"/>
            <a:ext cx="484632" cy="2857243"/>
          </a:xfrm>
          <a:prstGeom prst="up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Двойная стрелка вверх/вниз 28"/>
          <p:cNvSpPr/>
          <p:nvPr/>
        </p:nvSpPr>
        <p:spPr>
          <a:xfrm>
            <a:off x="8647606" y="2785142"/>
            <a:ext cx="484632" cy="577183"/>
          </a:xfrm>
          <a:prstGeom prst="up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Двойная стрелка вверх/вниз 30"/>
          <p:cNvSpPr/>
          <p:nvPr/>
        </p:nvSpPr>
        <p:spPr>
          <a:xfrm>
            <a:off x="8647606" y="4431847"/>
            <a:ext cx="484632" cy="730703"/>
          </a:xfrm>
          <a:prstGeom prst="up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63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http://900igr.net/datas/psikhologija/Obschenie-kak-obmen-informatsiej/0009-009-Skhema-dialog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675" y="114301"/>
            <a:ext cx="10515600" cy="653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661650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271</TotalTime>
  <Words>241</Words>
  <Application>Microsoft Office PowerPoint</Application>
  <PresentationFormat>Широкоэкранный</PresentationFormat>
  <Paragraphs>51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Wingdings</vt:lpstr>
      <vt:lpstr>Wingdings 3</vt:lpstr>
      <vt:lpstr>Легкий дым</vt:lpstr>
      <vt:lpstr>Мастер-класс  «Дискуссионные формы организации педагогической деятельности: диспут»</vt:lpstr>
      <vt:lpstr>Из истории понятия</vt:lpstr>
      <vt:lpstr>Толковый словарь Ожегова </vt:lpstr>
      <vt:lpstr>Презентация PowerPoint</vt:lpstr>
      <vt:lpstr>К освоению понятия</vt:lpstr>
      <vt:lpstr>Вопросы для обсуждения</vt:lpstr>
      <vt:lpstr>Рефлексия</vt:lpstr>
      <vt:lpstr>Интерактивные технологии</vt:lpstr>
      <vt:lpstr>Презентация PowerPoint</vt:lpstr>
      <vt:lpstr>Методический анализ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14</cp:revision>
  <dcterms:created xsi:type="dcterms:W3CDTF">2017-12-27T08:14:23Z</dcterms:created>
  <dcterms:modified xsi:type="dcterms:W3CDTF">2018-02-01T10:08:51Z</dcterms:modified>
</cp:coreProperties>
</file>