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9" r:id="rId4"/>
    <p:sldId id="273" r:id="rId5"/>
    <p:sldId id="271" r:id="rId6"/>
    <p:sldId id="257" r:id="rId7"/>
    <p:sldId id="260" r:id="rId8"/>
    <p:sldId id="258" r:id="rId9"/>
    <p:sldId id="270" r:id="rId10"/>
    <p:sldId id="263" r:id="rId11"/>
    <p:sldId id="266" r:id="rId12"/>
    <p:sldId id="268" r:id="rId13"/>
    <p:sldId id="274" r:id="rId14"/>
    <p:sldId id="275" r:id="rId15"/>
    <p:sldId id="264" r:id="rId16"/>
    <p:sldId id="265" r:id="rId17"/>
    <p:sldId id="267" r:id="rId18"/>
    <p:sldId id="276" r:id="rId19"/>
    <p:sldId id="277" r:id="rId20"/>
    <p:sldId id="261" r:id="rId21"/>
    <p:sldId id="27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710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index.php?id=2298" TargetMode="External"/><Relationship Id="rId2" Type="http://schemas.openxmlformats.org/officeDocument/2006/relationships/hyperlink" Target="http://www.iro.yar.ru/index.php?id=180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u114.rybadm.ru/p78aa1.html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76308s001.edusite.ru/p99aa1.html" TargetMode="External"/><Relationship Id="rId2" Type="http://schemas.openxmlformats.org/officeDocument/2006/relationships/hyperlink" Target="http://www.rpcollege.ru/static/regional_innovation_platfor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ioc.rybadm.ru/innov/rip.php" TargetMode="External"/><Relationship Id="rId7" Type="http://schemas.openxmlformats.org/officeDocument/2006/relationships/hyperlink" Target="http://ioctut.edu.yar.ru/sayt_detskiy_tehnopark.html" TargetMode="External"/><Relationship Id="rId2" Type="http://schemas.openxmlformats.org/officeDocument/2006/relationships/hyperlink" Target="http://www.iro.yar.ru/index.php?id=254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ostov-pc.edu.yar.ru/innovatsionnaya_deyatelnost/regionalnaya_innovatsionnaya_programma/regionalnaya_innovatsionnaya_ploshchadka.html" TargetMode="External"/><Relationship Id="rId5" Type="http://schemas.openxmlformats.org/officeDocument/2006/relationships/hyperlink" Target="http://www.iro.yar.ru/index.php?id=2565" TargetMode="External"/><Relationship Id="rId4" Type="http://schemas.openxmlformats.org/officeDocument/2006/relationships/hyperlink" Target="http://ioc.rybadm.ru/project/proekt2.php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yaki87ryb@yandex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269508"/>
            <a:ext cx="8904757" cy="2530136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err="1" smtClean="0"/>
              <a:t>Инноватика</a:t>
            </a:r>
            <a:r>
              <a:rPr lang="ru-RU" sz="4000" b="1" dirty="0" smtClean="0"/>
              <a:t> </a:t>
            </a:r>
            <a:r>
              <a:rPr lang="ru-RU" sz="4000" b="1" dirty="0"/>
              <a:t>в деятельности педагога: аспекты </a:t>
            </a:r>
            <a:r>
              <a:rPr lang="ru-RU" sz="4000" b="1" dirty="0" smtClean="0"/>
              <a:t>изменений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38151" y="4346897"/>
            <a:ext cx="4016302" cy="1086237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Т.Д.Яковлева</a:t>
            </a:r>
            <a:r>
              <a:rPr lang="ru-RU" dirty="0" smtClean="0"/>
              <a:t>, доцент кафедры общей педагогики и психологии ГАУ ДПО ЯО ИРО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994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900" y="773189"/>
            <a:ext cx="9486900" cy="779016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Инновационные направления и подходы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2800" y="2466974"/>
            <a:ext cx="7619999" cy="340042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/>
              <a:t>Проектный </a:t>
            </a:r>
            <a:r>
              <a:rPr lang="ru-RU" sz="2400" dirty="0" smtClean="0"/>
              <a:t>подход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ru-RU" sz="2400" dirty="0" smtClean="0"/>
              <a:t>Учение </a:t>
            </a:r>
            <a:r>
              <a:rPr lang="ru-RU" sz="2400" dirty="0"/>
              <a:t>как </a:t>
            </a:r>
            <a:r>
              <a:rPr lang="ru-RU" sz="2400" dirty="0" smtClean="0"/>
              <a:t>исследование</a:t>
            </a:r>
            <a:r>
              <a:rPr lang="ru-RU" sz="2400" dirty="0"/>
              <a:t> 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ru-RU" sz="2400" dirty="0" smtClean="0"/>
              <a:t>Общение</a:t>
            </a:r>
            <a:r>
              <a:rPr lang="ru-RU" sz="2400" dirty="0"/>
              <a:t> 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ru-RU" sz="2400" dirty="0" smtClean="0"/>
              <a:t>Игровая </a:t>
            </a:r>
            <a:r>
              <a:rPr lang="ru-RU" sz="2400" dirty="0" smtClean="0"/>
              <a:t>модель</a:t>
            </a:r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93887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250" y="600075"/>
            <a:ext cx="9601200" cy="1095375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Характеристики инновационной сущности</a:t>
            </a:r>
            <a:br>
              <a:rPr lang="ru-RU" sz="3600" b="1" dirty="0" smtClean="0"/>
            </a:br>
            <a:r>
              <a:rPr lang="ru-RU" sz="3600" b="1" dirty="0" smtClean="0"/>
              <a:t>педагога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05050" y="2286000"/>
            <a:ext cx="8667750" cy="3581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400" dirty="0"/>
              <a:t>Т</a:t>
            </a:r>
            <a:r>
              <a:rPr lang="ru-RU" sz="2400" dirty="0" smtClean="0"/>
              <a:t>ворческая </a:t>
            </a:r>
            <a:r>
              <a:rPr lang="ru-RU" sz="2400" dirty="0"/>
              <a:t>способность генерировать и </a:t>
            </a:r>
            <a:r>
              <a:rPr lang="ru-RU" sz="2400" dirty="0" smtClean="0"/>
              <a:t>продуцировать</a:t>
            </a:r>
            <a:endParaRPr lang="ru-RU" sz="2400" dirty="0"/>
          </a:p>
          <a:p>
            <a:pPr>
              <a:lnSpc>
                <a:spcPct val="150000"/>
              </a:lnSpc>
            </a:pPr>
            <a:r>
              <a:rPr lang="ru-RU" sz="2400" dirty="0"/>
              <a:t>О</a:t>
            </a:r>
            <a:r>
              <a:rPr lang="ru-RU" sz="2400" dirty="0" smtClean="0"/>
              <a:t>ткрытость новому</a:t>
            </a:r>
            <a:endParaRPr lang="ru-RU" sz="2400" dirty="0"/>
          </a:p>
          <a:p>
            <a:pPr>
              <a:lnSpc>
                <a:spcPct val="150000"/>
              </a:lnSpc>
            </a:pPr>
            <a:r>
              <a:rPr lang="ru-RU" sz="2400" dirty="0"/>
              <a:t>К</a:t>
            </a:r>
            <a:r>
              <a:rPr lang="ru-RU" sz="2400" dirty="0" smtClean="0"/>
              <a:t>ультурно-эстетическая </a:t>
            </a:r>
            <a:r>
              <a:rPr lang="ru-RU" sz="2400" dirty="0"/>
              <a:t>развитость и </a:t>
            </a:r>
            <a:r>
              <a:rPr lang="ru-RU" sz="2400" dirty="0" smtClean="0"/>
              <a:t>образованность</a:t>
            </a:r>
            <a:endParaRPr lang="ru-RU" sz="2400" dirty="0"/>
          </a:p>
          <a:p>
            <a:pPr>
              <a:lnSpc>
                <a:spcPct val="150000"/>
              </a:lnSpc>
            </a:pPr>
            <a:r>
              <a:rPr lang="ru-RU" sz="2400" dirty="0"/>
              <a:t>Г</a:t>
            </a:r>
            <a:r>
              <a:rPr lang="ru-RU" sz="2400" dirty="0" smtClean="0"/>
              <a:t>отовность </a:t>
            </a:r>
            <a:r>
              <a:rPr lang="ru-RU" sz="2400" dirty="0"/>
              <a:t>совершенствовать свою </a:t>
            </a:r>
            <a:r>
              <a:rPr lang="ru-RU" sz="2400" dirty="0" smtClean="0"/>
              <a:t>деятельность</a:t>
            </a:r>
            <a:endParaRPr lang="ru-RU" sz="2400" dirty="0"/>
          </a:p>
          <a:p>
            <a:pPr>
              <a:lnSpc>
                <a:spcPct val="150000"/>
              </a:lnSpc>
            </a:pPr>
            <a:r>
              <a:rPr lang="ru-RU" sz="2400" dirty="0"/>
              <a:t>Р</a:t>
            </a:r>
            <a:r>
              <a:rPr lang="ru-RU" sz="2400" dirty="0" smtClean="0"/>
              <a:t>азвитое </a:t>
            </a:r>
            <a:r>
              <a:rPr lang="ru-RU" sz="2400" dirty="0"/>
              <a:t>инновационное </a:t>
            </a:r>
            <a:r>
              <a:rPr lang="ru-RU" sz="2400" dirty="0" smtClean="0"/>
              <a:t>сознание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5211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250" y="685800"/>
            <a:ext cx="9353550" cy="14859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Инновационные подходы </a:t>
            </a:r>
            <a:r>
              <a:rPr lang="ru-RU" sz="3600" b="1" dirty="0"/>
              <a:t>к организации обучения</a:t>
            </a:r>
            <a:r>
              <a:rPr lang="ru-RU" sz="3600" b="1" dirty="0" smtClean="0"/>
              <a:t>: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5550" y="2286000"/>
            <a:ext cx="8477250" cy="3581400"/>
          </a:xfrm>
        </p:spPr>
        <p:txBody>
          <a:bodyPr>
            <a:normAutofit/>
          </a:bodyPr>
          <a:lstStyle/>
          <a:p>
            <a:r>
              <a:rPr lang="ru-RU" sz="2400" i="1" dirty="0" smtClean="0"/>
              <a:t>личностно-ориентированный;</a:t>
            </a:r>
            <a:endParaRPr lang="ru-RU" sz="2400" dirty="0" smtClean="0"/>
          </a:p>
          <a:p>
            <a:r>
              <a:rPr lang="ru-RU" sz="2400" i="1" dirty="0"/>
              <a:t>с</a:t>
            </a:r>
            <a:r>
              <a:rPr lang="ru-RU" sz="2400" i="1" dirty="0" smtClean="0"/>
              <a:t>ущностный; </a:t>
            </a:r>
            <a:endParaRPr lang="ru-RU" sz="2400" dirty="0" smtClean="0"/>
          </a:p>
          <a:p>
            <a:r>
              <a:rPr lang="ru-RU" sz="2400" i="1" dirty="0" smtClean="0"/>
              <a:t>операционно-</a:t>
            </a:r>
            <a:r>
              <a:rPr lang="ru-RU" sz="2400" i="1" dirty="0" err="1" smtClean="0"/>
              <a:t>деятельностный</a:t>
            </a:r>
            <a:r>
              <a:rPr lang="ru-RU" sz="2400" i="1" dirty="0" smtClean="0"/>
              <a:t>; </a:t>
            </a:r>
            <a:endParaRPr lang="ru-RU" sz="2400" dirty="0" smtClean="0"/>
          </a:p>
          <a:p>
            <a:r>
              <a:rPr lang="ru-RU" sz="2400" i="1" dirty="0" smtClean="0"/>
              <a:t>профессионально </a:t>
            </a:r>
            <a:r>
              <a:rPr lang="ru-RU" sz="2400" i="1" dirty="0"/>
              <a:t>ориентированный (</a:t>
            </a:r>
            <a:r>
              <a:rPr lang="ru-RU" sz="2400" i="1" dirty="0" err="1"/>
              <a:t>компетентностный</a:t>
            </a:r>
            <a:r>
              <a:rPr lang="ru-RU" sz="2400" i="1" dirty="0" smtClean="0"/>
              <a:t>); </a:t>
            </a:r>
            <a:endParaRPr lang="ru-RU" sz="2400" dirty="0" smtClean="0"/>
          </a:p>
          <a:p>
            <a:r>
              <a:rPr lang="ru-RU" sz="2400" i="1" dirty="0" err="1"/>
              <a:t>а</a:t>
            </a:r>
            <a:r>
              <a:rPr lang="ru-RU" sz="2400" i="1" dirty="0" err="1" smtClean="0"/>
              <a:t>кмеологический</a:t>
            </a:r>
            <a:r>
              <a:rPr lang="ru-RU" sz="2400" i="1" dirty="0" smtClean="0"/>
              <a:t>; </a:t>
            </a:r>
            <a:endParaRPr lang="ru-RU" sz="2400" dirty="0" smtClean="0"/>
          </a:p>
          <a:p>
            <a:r>
              <a:rPr lang="ru-RU" sz="2400" i="1" dirty="0" smtClean="0"/>
              <a:t>креативно-развивающийся; </a:t>
            </a:r>
            <a:endParaRPr lang="ru-RU" sz="2400" i="1" dirty="0" smtClean="0"/>
          </a:p>
          <a:p>
            <a:r>
              <a:rPr lang="ru-RU" sz="2400" i="1" dirty="0" smtClean="0"/>
              <a:t>Контекстный.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50972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2575" y="247650"/>
            <a:ext cx="9601200" cy="828675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Виды инновационных уроков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71750" y="1114425"/>
            <a:ext cx="8401050" cy="5534025"/>
          </a:xfr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400" dirty="0" smtClean="0"/>
              <a:t>Исследовательские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 smtClean="0"/>
              <a:t>2</a:t>
            </a:r>
            <a:r>
              <a:rPr lang="ru-RU" sz="2400" dirty="0"/>
              <a:t>. </a:t>
            </a:r>
            <a:r>
              <a:rPr lang="ru-RU" sz="2400" dirty="0" smtClean="0"/>
              <a:t>   На </a:t>
            </a:r>
            <a:r>
              <a:rPr lang="ru-RU" sz="2400" dirty="0"/>
              <a:t>основе групповой </a:t>
            </a:r>
            <a:r>
              <a:rPr lang="ru-RU" sz="2400" dirty="0" smtClean="0"/>
              <a:t>технологии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 smtClean="0"/>
              <a:t>3</a:t>
            </a:r>
            <a:r>
              <a:rPr lang="ru-RU" sz="2400" dirty="0"/>
              <a:t>. </a:t>
            </a:r>
            <a:r>
              <a:rPr lang="ru-RU" sz="2400" dirty="0" smtClean="0"/>
              <a:t>   Дифференцированного обучения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 smtClean="0"/>
              <a:t>4</a:t>
            </a:r>
            <a:r>
              <a:rPr lang="ru-RU" sz="2400" dirty="0"/>
              <a:t>. </a:t>
            </a:r>
            <a:r>
              <a:rPr lang="ru-RU" sz="2400" dirty="0" smtClean="0"/>
              <a:t>   Проблемные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 smtClean="0"/>
              <a:t>5</a:t>
            </a:r>
            <a:r>
              <a:rPr lang="ru-RU" sz="2400" dirty="0"/>
              <a:t>. </a:t>
            </a:r>
            <a:r>
              <a:rPr lang="ru-RU" sz="2400" dirty="0" smtClean="0"/>
              <a:t>   На </a:t>
            </a:r>
            <a:r>
              <a:rPr lang="ru-RU" sz="2400" dirty="0"/>
              <a:t>основе проектной </a:t>
            </a:r>
            <a:r>
              <a:rPr lang="ru-RU" sz="2400" dirty="0" smtClean="0"/>
              <a:t>деятельности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 smtClean="0"/>
              <a:t>6</a:t>
            </a:r>
            <a:r>
              <a:rPr lang="ru-RU" sz="2400" dirty="0"/>
              <a:t>. </a:t>
            </a:r>
            <a:r>
              <a:rPr lang="ru-RU" sz="2400" dirty="0" smtClean="0"/>
              <a:t>   Уроки </a:t>
            </a:r>
            <a:r>
              <a:rPr lang="ru-RU" sz="2400" dirty="0"/>
              <a:t>самостоятельной </a:t>
            </a:r>
            <a:r>
              <a:rPr lang="ru-RU" sz="2400" dirty="0" smtClean="0"/>
              <a:t>деятельности </a:t>
            </a:r>
          </a:p>
          <a:p>
            <a:pPr marL="457200" indent="-457200">
              <a:lnSpc>
                <a:spcPct val="150000"/>
              </a:lnSpc>
              <a:buAutoNum type="arabicPeriod" startAt="7"/>
            </a:pPr>
            <a:r>
              <a:rPr lang="ru-RU" sz="2400" dirty="0"/>
              <a:t>У</a:t>
            </a:r>
            <a:r>
              <a:rPr lang="ru-RU" sz="2400" dirty="0" smtClean="0"/>
              <a:t>роки-тренинги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 smtClean="0"/>
              <a:t>8</a:t>
            </a:r>
            <a:r>
              <a:rPr lang="ru-RU" sz="2400" dirty="0"/>
              <a:t>. </a:t>
            </a:r>
            <a:r>
              <a:rPr lang="ru-RU" sz="2400" dirty="0" smtClean="0"/>
              <a:t>   Уроки </a:t>
            </a:r>
            <a:r>
              <a:rPr lang="ru-RU" sz="2400" dirty="0"/>
              <a:t>с использованием игровых ситуаций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23224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900" y="219075"/>
            <a:ext cx="9601200" cy="752475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Инновационные воспитательные технологии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991678"/>
              </p:ext>
            </p:extLst>
          </p:nvPr>
        </p:nvGraphicFramePr>
        <p:xfrm>
          <a:off x="1200150" y="895350"/>
          <a:ext cx="1055370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6850"/>
                <a:gridCol w="5276850"/>
              </a:tblGrid>
              <a:tr h="5552651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/>
                        <a:t>коллективное творческое дело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/>
                        <a:t>информационно – коммуникативные (создание сайтов, банка идей, видеосюжеты, Интернет, </a:t>
                      </a:r>
                      <a:r>
                        <a:rPr lang="ru-RU" sz="2200" dirty="0" err="1" smtClean="0"/>
                        <a:t>медиотека</a:t>
                      </a:r>
                      <a:r>
                        <a:rPr lang="ru-RU" sz="2200" dirty="0" smtClean="0"/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/>
                        <a:t>нестандартные технологии (импровизация, дни науки и культуры, интеллектуальный марафон)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/>
                        <a:t>социальное проектирование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/>
                        <a:t>организационно-</a:t>
                      </a:r>
                      <a:r>
                        <a:rPr lang="ru-RU" sz="2200" dirty="0" err="1" smtClean="0"/>
                        <a:t>деятельностные</a:t>
                      </a:r>
                      <a:r>
                        <a:rPr lang="ru-RU" sz="2200" dirty="0" smtClean="0"/>
                        <a:t> игры (ОДИ)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/>
                        <a:t>технология исследовательской деятельности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/>
                        <a:t>технология проектов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/>
                        <a:t>технология дидактической игры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err="1" smtClean="0"/>
                        <a:t>здоровьесберегающая</a:t>
                      </a:r>
                      <a:r>
                        <a:rPr lang="ru-RU" sz="2200" dirty="0" smtClean="0"/>
                        <a:t> технология</a:t>
                      </a:r>
                    </a:p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/>
                        <a:t>личностно- ориентированная технология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err="1" smtClean="0"/>
                        <a:t>экологообразовательные</a:t>
                      </a:r>
                      <a:endParaRPr lang="ru-RU" sz="2200" dirty="0" smtClean="0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/>
                        <a:t>кейс – технологии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/>
                        <a:t>арт-технологии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/>
                        <a:t> шоу- технологии (организация публичных конкурсов, соревнований, КВН)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/>
                        <a:t>групповая проблемная работа (разработка проектов)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/>
                        <a:t>диалоговые технологии (диспуты, дискуссии, дебаты)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/>
                        <a:t>диалог «педагог- воспитанник»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/>
                        <a:t>тренинг общения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/>
                        <a:t>«информационное зеркало» (различные формы настенных объявлений, стенды)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668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367017"/>
              </p:ext>
            </p:extLst>
          </p:nvPr>
        </p:nvGraphicFramePr>
        <p:xfrm>
          <a:off x="1485900" y="1119622"/>
          <a:ext cx="9486900" cy="4823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6900"/>
              </a:tblGrid>
              <a:tr h="7704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rgbClr val="46445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</a:t>
                      </a:r>
                      <a:r>
                        <a:rPr lang="ru-RU" sz="3600" b="1" dirty="0" smtClean="0">
                          <a:solidFill>
                            <a:srgbClr val="46445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РИП-2015</a:t>
                      </a:r>
                      <a:endParaRPr lang="ru-RU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1332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B7484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Проект «Формирование гражданской идентичности ярославских школьников  в социально-образовательной среде средствами гуманитарных дисциплин»</a:t>
                      </a:r>
                      <a:endParaRPr lang="ru-RU" sz="2400" u="none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90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B7484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Проект «Компетентная система дошкольного регионального образования: ребенок, родитель, педагог»</a:t>
                      </a:r>
                      <a:endParaRPr lang="ru-RU" sz="2400" u="none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1820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B7484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Проект «Инклюзивное образование детей с СДВГ в условиях преемственности дошкольного, начального и дополнительного образования»</a:t>
                      </a:r>
                      <a:endParaRPr lang="ru-RU" sz="2400" u="none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3162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3618225"/>
              </p:ext>
            </p:extLst>
          </p:nvPr>
        </p:nvGraphicFramePr>
        <p:xfrm>
          <a:off x="1828800" y="1590675"/>
          <a:ext cx="8972550" cy="3600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2550"/>
              </a:tblGrid>
              <a:tr h="7884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rgbClr val="46445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</a:t>
                      </a:r>
                      <a:r>
                        <a:rPr lang="ru-RU" sz="3600" b="1" dirty="0" smtClean="0">
                          <a:solidFill>
                            <a:srgbClr val="46445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РИП-2016</a:t>
                      </a:r>
                      <a:endParaRPr lang="ru-RU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12784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B7484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Проект «Разработка </a:t>
                      </a:r>
                      <a:r>
                        <a:rPr lang="ru-RU" sz="2400" u="sng" strike="noStrike" dirty="0" err="1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B7484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ингеграционно</a:t>
                      </a:r>
                      <a:r>
                        <a:rPr lang="ru-RU" sz="2400" u="sng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B7484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-контекстной модели управления деятельностью образовательного учреждения по формированию профессиональных компетенций обучающихся»</a:t>
                      </a:r>
                      <a:endParaRPr lang="ru-RU" sz="2400" u="sng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8057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B7484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Проект «Повышение мотивации к учению и познанию посредством применения технологии формирующего оценивания»</a:t>
                      </a:r>
                      <a:endParaRPr lang="ru-RU" sz="2400" u="sng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123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419747"/>
              </p:ext>
            </p:extLst>
          </p:nvPr>
        </p:nvGraphicFramePr>
        <p:xfrm>
          <a:off x="752475" y="0"/>
          <a:ext cx="11334749" cy="6727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4749"/>
              </a:tblGrid>
              <a:tr h="5268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</a:t>
                      </a:r>
                      <a:r>
                        <a:rPr lang="ru-RU" sz="36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РИП-2017</a:t>
                      </a:r>
                      <a:endParaRPr lang="ru-RU" sz="3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6874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Модернизация содержания и технологий общего образования на основе со-</a:t>
                      </a:r>
                      <a:r>
                        <a:rPr lang="ru-RU" sz="2200" u="none" strike="noStrike" dirty="0" err="1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бытийности</a:t>
                      </a:r>
                      <a:r>
                        <a:rPr lang="ru-RU" sz="220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 » (программа)</a:t>
                      </a:r>
                      <a:endParaRPr lang="ru-RU" sz="2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1031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«Освоение механизмов использования ресурсов открытого информационно-образовательного пространства в деятельности информационно-библиотечных центров в муниципальной системе образования» (программа)</a:t>
                      </a:r>
                      <a:endParaRPr lang="ru-RU" sz="2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785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Освоение и развитие социокультурных практик как ресурса достижения обучающимися новых образовательных результатов с учетом требований ФГОС (проект)</a:t>
                      </a:r>
                      <a:endParaRPr lang="ru-RU" sz="2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1031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Программа распространения педагогический практик реализации субъектно-ориентированного типа педагогического процесса в условиях реализации ФГОС (программа)</a:t>
                      </a:r>
                      <a:endParaRPr lang="ru-RU" sz="2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7049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Формирование ИКТ-компетенций выпускников профессиональных образовательных организаций в соответствии с профессиональными стандартами (программа)</a:t>
                      </a:r>
                      <a:endParaRPr lang="ru-RU" sz="220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11029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Образовательная сеть «Детский технопарк» как ресурс формирования и развития инженерно-технических, исследовательских и изобретательских компетенций обучающихся (проект)</a:t>
                      </a:r>
                      <a:endParaRPr lang="ru-RU" sz="220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663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8299" y="685800"/>
            <a:ext cx="9334500" cy="1114424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Компоненты инновационной </a:t>
            </a:r>
            <a:r>
              <a:rPr lang="ru-RU" sz="3600" b="1" dirty="0"/>
              <a:t>компетенции педагога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43374" y="2400300"/>
            <a:ext cx="6829425" cy="42481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400" dirty="0" smtClean="0"/>
              <a:t>Проективный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Когнитивный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Технологический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Креативный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Регулятивный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4387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4974" y="685800"/>
            <a:ext cx="9267825" cy="14859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Уровни </a:t>
            </a:r>
            <a:r>
              <a:rPr lang="ru-RU" sz="3600" b="1" dirty="0" err="1" smtClean="0"/>
              <a:t>сформированности</a:t>
            </a:r>
            <a:r>
              <a:rPr lang="ru-RU" sz="3600" b="1" dirty="0" smtClean="0"/>
              <a:t> инновационной компетенции: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14750" y="2486025"/>
            <a:ext cx="7258050" cy="3581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/>
              <a:t>репродуктивный 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поисковый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технологический </a:t>
            </a:r>
            <a:endParaRPr lang="ru-RU" sz="2400" dirty="0"/>
          </a:p>
          <a:p>
            <a:pPr>
              <a:lnSpc>
                <a:spcPct val="150000"/>
              </a:lnSpc>
            </a:pPr>
            <a:r>
              <a:rPr lang="ru-RU" sz="2400" dirty="0" smtClean="0"/>
              <a:t>преобразующий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1764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8889" y="155359"/>
            <a:ext cx="10706100" cy="530441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Из ПОСЛАНИЯ ПРЕЗИДЕНТА РФ ФЕДЕРАЛЬНОМУ </a:t>
            </a:r>
            <a:r>
              <a:rPr lang="ru-RU" sz="2800" b="1" dirty="0"/>
              <a:t>СОБРАНИЮ </a:t>
            </a:r>
            <a:r>
              <a:rPr lang="ru-RU" sz="2000" b="1" dirty="0"/>
              <a:t> </a:t>
            </a:r>
            <a:br>
              <a:rPr lang="ru-RU" sz="2000" b="1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8889" y="861134"/>
            <a:ext cx="11168109" cy="5996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 smtClean="0"/>
              <a:t>Уважаемые коллеги! </a:t>
            </a:r>
          </a:p>
          <a:p>
            <a:pPr marL="0" indent="0">
              <a:buNone/>
            </a:pPr>
            <a:r>
              <a:rPr lang="ru-RU" sz="1400" dirty="0" smtClean="0"/>
              <a:t>Наши дети мечтают о России, устремленной в будущее. В школьных сочинениях на эту тему много искренних, я бы сказал, проникновенных слов. Смелые мечты всегда работают на большую цель, и мы должны раскрыть талант, который есть у каждого ребенка, помочь ему реализовать свои устремления. В классах формируется будущее России. </a:t>
            </a:r>
            <a:r>
              <a:rPr lang="ru-RU" sz="1400" b="1" dirty="0" smtClean="0"/>
              <a:t>Школа должна отвечать на вызовы времени</a:t>
            </a:r>
            <a:r>
              <a:rPr lang="ru-RU" sz="1400" dirty="0" smtClean="0"/>
              <a:t>, тогда и страна будет готова на них ответить.</a:t>
            </a:r>
          </a:p>
          <a:p>
            <a:pPr marL="0" indent="0">
              <a:buNone/>
            </a:pPr>
            <a:r>
              <a:rPr lang="ru-RU" sz="1400" dirty="0" smtClean="0"/>
              <a:t>Международные эксперты признают, что наша начальная школа уже одна из самых сильных в мире. Мы продолжим и активную работу по развитию нашего общего образования, причем на всех уровнях. При этом подчеркну: </a:t>
            </a:r>
            <a:r>
              <a:rPr lang="ru-RU" sz="1400" b="1" dirty="0" smtClean="0"/>
              <a:t>современное, качественное образование должно быть доступно для каждого ребенка. </a:t>
            </a:r>
            <a:r>
              <a:rPr lang="ru-RU" sz="1400" dirty="0" smtClean="0"/>
              <a:t>Равные образовательные возможности - мощный ресурс для развития страны и обеспечения социальной справедливости.</a:t>
            </a:r>
          </a:p>
          <a:p>
            <a:pPr marL="0" indent="0">
              <a:buNone/>
            </a:pPr>
            <a:r>
              <a:rPr lang="ru-RU" sz="1400" b="1" dirty="0" smtClean="0"/>
              <a:t>Нужно переходить и к принципиально новым, в том числе индивидуальным технологиям обучения, уже с ранних лет прививать готовность к изменениям, к творческому поиску, учить работе в команде, что очень важно в современном мире, навыкам жизни в цифровую эпоху. </a:t>
            </a:r>
            <a:r>
              <a:rPr lang="ru-RU" sz="1400" dirty="0" smtClean="0"/>
              <a:t>Обязательно будем поддерживать талантливых, нацеленных на постоянный профессиональный рост учителей. И конечно, нам нужно выстроить открытую, современную систему отбора и подготовки управленческих кадров, директоров школ. От них во многом зависит формирование сильных педагогических коллективов, атмосфера в школе.</a:t>
            </a:r>
          </a:p>
          <a:p>
            <a:pPr marL="0" indent="0">
              <a:buNone/>
            </a:pPr>
            <a:r>
              <a:rPr lang="ru-RU" sz="1400" dirty="0" smtClean="0"/>
              <a:t>Мы продолжим </a:t>
            </a:r>
            <a:r>
              <a:rPr lang="ru-RU" sz="1400" b="1" dirty="0" smtClean="0"/>
              <a:t>укрепление целостной системы поддержки и развития творческих способностей и талантов наших детей</a:t>
            </a:r>
            <a:r>
              <a:rPr lang="ru-RU" sz="1400" dirty="0" smtClean="0"/>
              <a:t>. Такая система должна охватить всю территорию страны, интегрировать возможности таких площадок, как "Сириус", "</a:t>
            </a:r>
            <a:r>
              <a:rPr lang="ru-RU" sz="1400" dirty="0" err="1" smtClean="0"/>
              <a:t>Кванториумы</a:t>
            </a:r>
            <a:r>
              <a:rPr lang="ru-RU" sz="1400" dirty="0" smtClean="0"/>
              <a:t>", центры дополнительного образования и детского творчества во всех регионах России.</a:t>
            </a:r>
          </a:p>
          <a:p>
            <a:pPr marL="0" indent="0">
              <a:buNone/>
            </a:pPr>
            <a:r>
              <a:rPr lang="ru-RU" sz="1400" dirty="0" smtClean="0"/>
              <a:t>Нам нужно </a:t>
            </a:r>
            <a:r>
              <a:rPr lang="ru-RU" sz="1400" b="1" dirty="0" smtClean="0"/>
              <a:t>выстроить современную профориентацию</a:t>
            </a:r>
            <a:r>
              <a:rPr lang="ru-RU" sz="1400" dirty="0" smtClean="0"/>
              <a:t>. Здесь партнерами школ должны стать университеты, научные коллективы, успешные компании. Предлагаю с нового учебного года запустить проект ранней профориентации школьников "Билет в будущее". Он позволит ребятам попробовать себя в деле, в будущей профессии в ведущих компаниях страны. Уже в этом году выделяем на эту инициативу 1 миллиард рублей.</a:t>
            </a:r>
          </a:p>
          <a:p>
            <a:pPr marL="0" indent="0">
              <a:buNone/>
            </a:pPr>
            <a:r>
              <a:rPr lang="ru-RU" sz="1400" dirty="0" smtClean="0"/>
              <a:t>Значимой задачей считаю </a:t>
            </a:r>
            <a:r>
              <a:rPr lang="ru-RU" sz="1400" b="1" dirty="0" smtClean="0"/>
              <a:t>развитие движения наставничества</a:t>
            </a:r>
            <a:r>
              <a:rPr lang="ru-RU" sz="1400" dirty="0" smtClean="0"/>
              <a:t>. Только так, объединив передовые знания и нравственные основы, обеспечив подлинное партнерство и взаимопонимание поколений, мы сможем быть сильными.</a:t>
            </a:r>
          </a:p>
          <a:p>
            <a:pPr marL="0" indent="0" algn="r">
              <a:buNone/>
            </a:pPr>
            <a:r>
              <a:rPr lang="ru-RU" sz="1400" dirty="0"/>
              <a:t>Москва, </a:t>
            </a:r>
            <a:r>
              <a:rPr lang="ru-RU" sz="1400" dirty="0" smtClean="0"/>
              <a:t>Кремль. 1 </a:t>
            </a:r>
            <a:r>
              <a:rPr lang="ru-RU" sz="1400" dirty="0"/>
              <a:t>марта 2018 года</a:t>
            </a:r>
          </a:p>
          <a:p>
            <a:pPr marL="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24932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8300" y="685800"/>
            <a:ext cx="9334500" cy="5962650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chemeClr val="tx1"/>
                </a:solidFill>
              </a:rPr>
              <a:t>Кто постигает новое, лелея старое, тот может </a:t>
            </a:r>
            <a:r>
              <a:rPr lang="ru-RU" sz="2800" i="1" dirty="0" smtClean="0">
                <a:solidFill>
                  <a:schemeClr val="tx1"/>
                </a:solidFill>
              </a:rPr>
              <a:t>быть учителем.</a:t>
            </a:r>
            <a:r>
              <a:rPr lang="ru-RU" sz="2800" i="1" dirty="0">
                <a:solidFill>
                  <a:schemeClr val="tx1"/>
                </a:solidFill>
              </a:rPr>
              <a:t>  </a:t>
            </a:r>
            <a:r>
              <a:rPr lang="ru-RU" sz="2800" i="1" dirty="0" smtClean="0">
                <a:solidFill>
                  <a:schemeClr val="tx1"/>
                </a:solidFill>
              </a:rPr>
              <a:t>Конфуций</a:t>
            </a:r>
            <a:endParaRPr lang="ru-RU" sz="2800" i="1" dirty="0">
              <a:solidFill>
                <a:schemeClr val="tx1"/>
              </a:solidFill>
            </a:endParaRPr>
          </a:p>
          <a:p>
            <a:r>
              <a:rPr lang="ru-RU" sz="2800" i="1" dirty="0" smtClean="0">
                <a:solidFill>
                  <a:schemeClr val="tx1"/>
                </a:solidFill>
              </a:rPr>
              <a:t>Если</a:t>
            </a:r>
            <a:r>
              <a:rPr lang="ru-RU" sz="2800" i="1" dirty="0">
                <a:solidFill>
                  <a:schemeClr val="tx1"/>
                </a:solidFill>
              </a:rPr>
              <a:t> учитель имеет только любовь к делу, он будет хороший учитель. Если учитель имеет только любовь к ученику, как отец, мать, — он будет лучше того учителя, который прочел все книги, но не имеет любви ни к делу, ни к ученикам. Если учитель соединяет в себе любовь к делу и к ученикам, он — совершенный учитель</a:t>
            </a:r>
            <a:r>
              <a:rPr lang="ru-RU" sz="2800" i="1" dirty="0" smtClean="0">
                <a:solidFill>
                  <a:schemeClr val="tx1"/>
                </a:solidFill>
              </a:rPr>
              <a:t>.            Л.Н</a:t>
            </a:r>
            <a:r>
              <a:rPr lang="ru-RU" sz="2800" i="1" dirty="0">
                <a:solidFill>
                  <a:schemeClr val="tx1"/>
                </a:solidFill>
              </a:rPr>
              <a:t>. </a:t>
            </a:r>
            <a:r>
              <a:rPr lang="ru-RU" sz="2800" i="1" dirty="0" smtClean="0">
                <a:solidFill>
                  <a:schemeClr val="tx1"/>
                </a:solidFill>
              </a:rPr>
              <a:t>Толстой</a:t>
            </a:r>
          </a:p>
          <a:p>
            <a:r>
              <a:rPr lang="ru-RU" sz="2800" i="1" dirty="0" smtClean="0">
                <a:solidFill>
                  <a:schemeClr val="tx1"/>
                </a:solidFill>
              </a:rPr>
              <a:t>Ни </a:t>
            </a:r>
            <a:r>
              <a:rPr lang="ru-RU" sz="2800" i="1" dirty="0">
                <a:solidFill>
                  <a:schemeClr val="tx1"/>
                </a:solidFill>
              </a:rPr>
              <a:t>одна книга не должна и не может заменить духа </a:t>
            </a:r>
            <a:r>
              <a:rPr lang="ru-RU" sz="2800" i="1" dirty="0" smtClean="0">
                <a:solidFill>
                  <a:schemeClr val="tx1"/>
                </a:solidFill>
              </a:rPr>
              <a:t>учителя.  А</a:t>
            </a:r>
            <a:r>
              <a:rPr lang="ru-RU" sz="2800" i="1" dirty="0">
                <a:solidFill>
                  <a:schemeClr val="tx1"/>
                </a:solidFill>
              </a:rPr>
              <a:t>. </a:t>
            </a:r>
            <a:r>
              <a:rPr lang="ru-RU" sz="2800" i="1" dirty="0" err="1">
                <a:solidFill>
                  <a:schemeClr val="tx1"/>
                </a:solidFill>
              </a:rPr>
              <a:t>Дистервег</a:t>
            </a:r>
            <a:endParaRPr lang="ru-RU" sz="2800" i="1" dirty="0">
              <a:solidFill>
                <a:schemeClr val="tx1"/>
              </a:solidFill>
            </a:endParaRPr>
          </a:p>
          <a:p>
            <a:r>
              <a:rPr lang="ru-RU" sz="2800" i="1" dirty="0">
                <a:solidFill>
                  <a:schemeClr val="tx1"/>
                </a:solidFill>
              </a:rPr>
              <a:t>«Уча других, мы учимся сами</a:t>
            </a:r>
            <a:r>
              <a:rPr lang="ru-RU" sz="2800" i="1" dirty="0" smtClean="0">
                <a:solidFill>
                  <a:schemeClr val="tx1"/>
                </a:solidFill>
              </a:rPr>
              <a:t>...»  Л</a:t>
            </a:r>
            <a:r>
              <a:rPr lang="ru-RU" sz="2800" i="1" dirty="0">
                <a:solidFill>
                  <a:schemeClr val="tx1"/>
                </a:solidFill>
              </a:rPr>
              <a:t>. </a:t>
            </a:r>
            <a:r>
              <a:rPr lang="ru-RU" sz="2800" i="1" dirty="0" smtClean="0">
                <a:solidFill>
                  <a:schemeClr val="tx1"/>
                </a:solidFill>
              </a:rPr>
              <a:t>Сенека</a:t>
            </a:r>
            <a:endParaRPr lang="ru-RU" sz="2800" i="1" dirty="0">
              <a:solidFill>
                <a:schemeClr val="tx1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4211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95350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/>
              <a:t>Приглашаем к сотрудничеству</a:t>
            </a:r>
            <a:endParaRPr lang="ru-RU" sz="36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4276725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20000"/>
              </a:spcBef>
              <a:spcAft>
                <a:spcPts val="0"/>
              </a:spcAft>
              <a:buNone/>
              <a:defRPr/>
            </a:pPr>
            <a:r>
              <a:rPr lang="ru-RU" sz="2800" b="1" dirty="0">
                <a:cs typeface="Arial" pitchFamily="34" charset="0"/>
              </a:rPr>
              <a:t>Контакты</a:t>
            </a:r>
          </a:p>
          <a:p>
            <a:pPr marL="0" indent="0" algn="ctr">
              <a:spcBef>
                <a:spcPct val="20000"/>
              </a:spcBef>
              <a:spcAft>
                <a:spcPts val="0"/>
              </a:spcAft>
              <a:buNone/>
              <a:defRPr/>
            </a:pPr>
            <a:r>
              <a:rPr lang="ru-RU" sz="2800" b="1" dirty="0">
                <a:cs typeface="Arial" pitchFamily="34" charset="0"/>
              </a:rPr>
              <a:t>Кафедра общей педагогики и психологии </a:t>
            </a:r>
          </a:p>
          <a:p>
            <a:pPr marL="0" indent="0" algn="ctr">
              <a:spcBef>
                <a:spcPct val="20000"/>
              </a:spcBef>
              <a:spcAft>
                <a:spcPts val="0"/>
              </a:spcAft>
              <a:buNone/>
              <a:defRPr/>
            </a:pPr>
            <a:r>
              <a:rPr lang="ru-RU" sz="2800" dirty="0">
                <a:cs typeface="Arial" pitchFamily="34" charset="0"/>
              </a:rPr>
              <a:t>ГАУ ДПО ЯО ИРО</a:t>
            </a:r>
          </a:p>
          <a:p>
            <a:pPr marL="0" indent="0" algn="ctr">
              <a:spcBef>
                <a:spcPct val="20000"/>
              </a:spcBef>
              <a:spcAft>
                <a:spcPts val="0"/>
              </a:spcAft>
              <a:buNone/>
              <a:defRPr/>
            </a:pPr>
            <a:r>
              <a:rPr lang="ru-RU" sz="2800" dirty="0">
                <a:cs typeface="Arial" pitchFamily="34" charset="0"/>
              </a:rPr>
              <a:t>Ярославль, </a:t>
            </a:r>
            <a:r>
              <a:rPr lang="ru-RU" sz="2800" dirty="0" err="1">
                <a:cs typeface="Arial" pitchFamily="34" charset="0"/>
              </a:rPr>
              <a:t>ул.Богдановича</a:t>
            </a:r>
            <a:r>
              <a:rPr lang="ru-RU" sz="2800" dirty="0">
                <a:cs typeface="Arial" pitchFamily="34" charset="0"/>
              </a:rPr>
              <a:t>, 16, ауд.304, 405</a:t>
            </a:r>
          </a:p>
          <a:p>
            <a:pPr marL="0" indent="0" algn="ctr">
              <a:spcBef>
                <a:spcPct val="20000"/>
              </a:spcBef>
              <a:spcAft>
                <a:spcPts val="0"/>
              </a:spcAft>
              <a:buNone/>
              <a:defRPr/>
            </a:pPr>
            <a:r>
              <a:rPr lang="ru-RU" sz="2800" dirty="0">
                <a:cs typeface="Arial" pitchFamily="34" charset="0"/>
              </a:rPr>
              <a:t>Тел.: (4852) </a:t>
            </a:r>
            <a:r>
              <a:rPr lang="ru-RU" sz="2800" dirty="0" smtClean="0"/>
              <a:t>23-08-14</a:t>
            </a:r>
          </a:p>
          <a:p>
            <a:pPr marL="0" indent="0" algn="ctr">
              <a:spcBef>
                <a:spcPct val="20000"/>
              </a:spcBef>
              <a:spcAft>
                <a:spcPts val="0"/>
              </a:spcAft>
              <a:buNone/>
              <a:defRPr/>
            </a:pPr>
            <a:r>
              <a:rPr lang="ru-RU" sz="2800" b="1" dirty="0" smtClean="0">
                <a:cs typeface="Arial" pitchFamily="34" charset="0"/>
              </a:rPr>
              <a:t>Татьяна </a:t>
            </a:r>
            <a:r>
              <a:rPr lang="ru-RU" sz="2800" b="1" dirty="0">
                <a:cs typeface="Arial" pitchFamily="34" charset="0"/>
              </a:rPr>
              <a:t>Дмитриевна Яковлева, доцент</a:t>
            </a:r>
          </a:p>
          <a:p>
            <a:pPr marL="0" indent="0" algn="ctr">
              <a:spcBef>
                <a:spcPct val="20000"/>
              </a:spcBef>
              <a:spcAft>
                <a:spcPts val="0"/>
              </a:spcAft>
              <a:buNone/>
              <a:defRPr/>
            </a:pPr>
            <a:r>
              <a:rPr lang="en-US" sz="2800" dirty="0">
                <a:cs typeface="Arial" pitchFamily="34" charset="0"/>
                <a:hlinkClick r:id="rId2"/>
              </a:rPr>
              <a:t>yaki87ryb@yandex.ru</a:t>
            </a:r>
            <a:endParaRPr lang="en-US" sz="2800" dirty="0">
              <a:cs typeface="Arial" pitchFamily="34" charset="0"/>
            </a:endParaRPr>
          </a:p>
          <a:p>
            <a:pPr marL="0" indent="0" algn="ctr">
              <a:spcBef>
                <a:spcPct val="20000"/>
              </a:spcBef>
              <a:spcAft>
                <a:spcPts val="0"/>
              </a:spcAft>
              <a:buNone/>
              <a:defRPr/>
            </a:pPr>
            <a:r>
              <a:rPr lang="en-US" sz="2800" dirty="0">
                <a:cs typeface="Arial" pitchFamily="34" charset="0"/>
              </a:rPr>
              <a:t>8-906-638-97-99</a:t>
            </a:r>
            <a:endParaRPr lang="ru-RU" sz="2800" dirty="0"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355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900" y="28575"/>
            <a:ext cx="9601200" cy="657225"/>
          </a:xfrm>
        </p:spPr>
        <p:txBody>
          <a:bodyPr>
            <a:normAutofit/>
          </a:bodyPr>
          <a:lstStyle/>
          <a:p>
            <a:r>
              <a:rPr lang="ru-RU" sz="3600" b="1" dirty="0"/>
              <a:t>Сущность </a:t>
            </a:r>
            <a:r>
              <a:rPr lang="ru-RU" sz="3600" b="1" dirty="0" smtClean="0"/>
              <a:t>понятий </a:t>
            </a:r>
            <a:r>
              <a:rPr lang="ru-RU" sz="3600" b="1" dirty="0"/>
              <a:t>«новация» и «инновация» 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095915"/>
              </p:ext>
            </p:extLst>
          </p:nvPr>
        </p:nvGraphicFramePr>
        <p:xfrm>
          <a:off x="962025" y="685800"/>
          <a:ext cx="11134725" cy="5870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725"/>
                <a:gridCol w="4191000"/>
                <a:gridCol w="4953000"/>
              </a:tblGrid>
              <a:tr h="3612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Новация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Инновация</a:t>
                      </a:r>
                    </a:p>
                  </a:txBody>
                  <a:tcPr marL="68580" marR="68580" marT="0" marB="0"/>
                </a:tc>
              </a:tr>
              <a:tr h="361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Масштаб целей и задач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Частный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Системный</a:t>
                      </a:r>
                    </a:p>
                  </a:txBody>
                  <a:tcPr marL="68580" marR="68580" marT="0" marB="0"/>
                </a:tc>
              </a:tr>
              <a:tr h="361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Методологическое обеспечение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рамках существующих теорий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Выходит за рамки существующих теорий</a:t>
                      </a:r>
                    </a:p>
                  </a:txBody>
                  <a:tcPr marL="68580" marR="68580" marT="0" marB="0"/>
                </a:tc>
              </a:tr>
              <a:tr h="7197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Научный контекст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Относительно легко вписывается в существующие «нормы» понимания и объяснения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Может вызвать ситуацию непонимания, разрыва и конфликта, поскольку противоречит принятым «нормам» науки </a:t>
                      </a:r>
                    </a:p>
                  </a:txBody>
                  <a:tcPr marL="68580" marR="68580" marT="0" marB="0"/>
                </a:tc>
              </a:tr>
              <a:tr h="4798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 действий (качество)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Экспериментальный (апробирование частных нововведений)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Целенаправленный поиск и максимально полное стремление получить новый результат </a:t>
                      </a:r>
                    </a:p>
                  </a:txBody>
                  <a:tcPr marL="68580" marR="68580" marT="0" marB="0"/>
                </a:tc>
              </a:tr>
              <a:tr h="4798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 действий (количество)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Ограниченный по масштабу и времени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Целостный, продолжительный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524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Тип действий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Информирование субъектов практики, передача «из рук в руки» локального новшества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Проектирование новой системы деятельности в данной практике </a:t>
                      </a:r>
                    </a:p>
                  </a:txBody>
                  <a:tcPr marL="68580" marR="68580" marT="0" marB="0"/>
                </a:tc>
              </a:tr>
              <a:tr h="7197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Реализация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Апробация, внедрение как управленческий ход (сверху или по договорённости с администрацией)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Проращивание, культивирование (изнутри), организация условий и пространства для соответствующей деятельности </a:t>
                      </a:r>
                    </a:p>
                  </a:txBody>
                  <a:tcPr marL="68580" marR="68580" marT="0" marB="0"/>
                </a:tc>
              </a:tr>
              <a:tr h="524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Результат, продукт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Изменение отдельных элементов в существующей системе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Полное обновление позиции субъектов практики, преобразование связей в системе и самой системы </a:t>
                      </a:r>
                    </a:p>
                  </a:txBody>
                  <a:tcPr marL="68580" marR="68580" marT="0" marB="0"/>
                </a:tc>
              </a:tr>
              <a:tr h="7197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Новизна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Инициатива в действиях, рационализация, обновление методик, изобретение новой методики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Открытие новых направлений деятельности, создание новых технологий, обретение нового качества результатов деятельности </a:t>
                      </a:r>
                    </a:p>
                  </a:txBody>
                  <a:tcPr marL="68580" marR="68580" marT="0" marB="0"/>
                </a:tc>
              </a:tr>
              <a:tr h="524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Последствия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Усовершенствование прежней системы, рационализация её функциональных связей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Возможно рождение новой практики или новой парадигмы исследований и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разработок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417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9601200" cy="14859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Инновационный процесс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685801"/>
            <a:ext cx="9601200" cy="6000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smtClean="0"/>
              <a:t>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20200"/>
              </p:ext>
            </p:extLst>
          </p:nvPr>
        </p:nvGraphicFramePr>
        <p:xfrm>
          <a:off x="1485900" y="1000126"/>
          <a:ext cx="9486900" cy="5343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3450"/>
                <a:gridCol w="4743450"/>
              </a:tblGrid>
              <a:tr h="153068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Аспекты: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</a:rPr>
                        <a:t>• социально-экономический;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</a:rPr>
                        <a:t>• психолого-педагогический;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</a:rPr>
                        <a:t>• организационно-управленческий</a:t>
                      </a:r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Составляющие: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ru-RU" sz="2200" b="0" dirty="0" smtClean="0">
                          <a:solidFill>
                            <a:schemeClr val="tx1"/>
                          </a:solidFill>
                        </a:rPr>
                        <a:t>создание новшеств;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</a:rPr>
                        <a:t>• освоение новшеств;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</a:rPr>
                        <a:t>• применение новшеств</a:t>
                      </a:r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1283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200" b="1" dirty="0" smtClean="0"/>
                        <a:t>Этапы: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200" dirty="0" smtClean="0"/>
                        <a:t>• инновационный замысел;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200" dirty="0" smtClean="0"/>
                        <a:t>• проект;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200" dirty="0" smtClean="0"/>
                        <a:t>• план;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200" dirty="0" smtClean="0"/>
                        <a:t>• эксперимент и внедрение;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200" dirty="0" smtClean="0"/>
                        <a:t>• оценка. </a:t>
                      </a:r>
                    </a:p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200" b="1" dirty="0" smtClean="0"/>
                        <a:t>Компоненты: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200" dirty="0" smtClean="0"/>
                        <a:t>• Результат аналитической работы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200" dirty="0" smtClean="0"/>
                        <a:t>• Разработка способов решения проблем – проектирование новшеств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200" dirty="0" smtClean="0"/>
                        <a:t>• Экспериментальная апробация новшества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200" dirty="0" smtClean="0"/>
                        <a:t>• Экспертиза новшества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200" dirty="0" smtClean="0"/>
                        <a:t>• Распространение новшества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200" dirty="0" smtClean="0"/>
                        <a:t>• Внедрение, оценка, </a:t>
                      </a:r>
                      <a:r>
                        <a:rPr lang="ru-RU" sz="2200" dirty="0" err="1" smtClean="0"/>
                        <a:t>институализация</a:t>
                      </a:r>
                      <a:endParaRPr lang="ru-RU" sz="22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004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900" y="361950"/>
            <a:ext cx="9601200" cy="838200"/>
          </a:xfrm>
        </p:spPr>
        <p:txBody>
          <a:bodyPr>
            <a:normAutofit/>
          </a:bodyPr>
          <a:lstStyle/>
          <a:p>
            <a:r>
              <a:rPr lang="ru-RU" sz="3600" b="1" dirty="0"/>
              <a:t>Инновационная </a:t>
            </a:r>
            <a:r>
              <a:rPr lang="ru-RU" sz="3600" b="1" dirty="0" smtClean="0"/>
              <a:t>деятельность – это…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381125"/>
            <a:ext cx="9601200" cy="5076825"/>
          </a:xfrm>
        </p:spPr>
        <p:txBody>
          <a:bodyPr/>
          <a:lstStyle/>
          <a:p>
            <a:r>
              <a:rPr lang="ru-RU" sz="2400" dirty="0"/>
              <a:t>Современный словарь по педагогике </a:t>
            </a:r>
            <a:r>
              <a:rPr lang="ru-RU" sz="2400" dirty="0" smtClean="0"/>
              <a:t>: </a:t>
            </a:r>
            <a:r>
              <a:rPr lang="ru-RU" sz="2400" dirty="0"/>
              <a:t>«Педагогическая инновация - нововведение в педагогическую деятельность, </a:t>
            </a:r>
            <a:r>
              <a:rPr lang="ru-RU" sz="2400" i="1" dirty="0"/>
              <a:t>изменение в содержании и технологии</a:t>
            </a:r>
            <a:r>
              <a:rPr lang="ru-RU" sz="2400" dirty="0"/>
              <a:t> обучения и воспитания, имеющие целью повышение их эффективности».</a:t>
            </a:r>
          </a:p>
          <a:p>
            <a:r>
              <a:rPr lang="ru-RU" sz="2400" dirty="0" smtClean="0"/>
              <a:t>М.В</a:t>
            </a:r>
            <a:r>
              <a:rPr lang="ru-RU" sz="2400" dirty="0"/>
              <a:t>. </a:t>
            </a:r>
            <a:r>
              <a:rPr lang="ru-RU" sz="2400" dirty="0" smtClean="0"/>
              <a:t>Кларин: «Инновация </a:t>
            </a:r>
            <a:r>
              <a:rPr lang="ru-RU" sz="2400" dirty="0"/>
              <a:t>относится не только к созданию и распространению новшеств, но и </a:t>
            </a:r>
            <a:r>
              <a:rPr lang="ru-RU" sz="2400" i="1" dirty="0"/>
              <a:t>к преобразованиям, изменениям в образе деятельности, стиле мышления</a:t>
            </a:r>
            <a:r>
              <a:rPr lang="ru-RU" sz="2400" dirty="0"/>
              <a:t>, который с этими новшествами связан».</a:t>
            </a:r>
          </a:p>
          <a:p>
            <a:r>
              <a:rPr lang="ru-RU" sz="2400" dirty="0" smtClean="0"/>
              <a:t>М.С</a:t>
            </a:r>
            <a:r>
              <a:rPr lang="ru-RU" sz="2400" dirty="0"/>
              <a:t>. </a:t>
            </a:r>
            <a:r>
              <a:rPr lang="ru-RU" sz="2400" dirty="0" err="1"/>
              <a:t>Бургин</a:t>
            </a:r>
            <a:r>
              <a:rPr lang="ru-RU" sz="2400" dirty="0"/>
              <a:t>, В.И. </a:t>
            </a:r>
            <a:r>
              <a:rPr lang="ru-RU" sz="2400" dirty="0" err="1"/>
              <a:t>Загвязинский</a:t>
            </a:r>
            <a:r>
              <a:rPr lang="ru-RU" sz="2400" dirty="0"/>
              <a:t>, С.Д. Поляков, В.М. Полонский, М.М. Поташник, Н.Р. </a:t>
            </a:r>
            <a:r>
              <a:rPr lang="ru-RU" sz="2400" dirty="0" err="1"/>
              <a:t>Юсуфбекова</a:t>
            </a:r>
            <a:r>
              <a:rPr lang="ru-RU" sz="2400" dirty="0"/>
              <a:t> и другие понятие «новое в педагогике» соотносят с такими характеристиками, как </a:t>
            </a:r>
            <a:r>
              <a:rPr lang="ru-RU" sz="2400" i="1" dirty="0"/>
              <a:t>полезное, прогрессивное, положительное, современное, передовое.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0235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900" y="138714"/>
            <a:ext cx="9601200" cy="134718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/>
              <a:t>Виды инноваций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dirty="0"/>
              <a:t/>
            </a:r>
            <a:br>
              <a:rPr lang="ru-RU" dirty="0"/>
            </a:br>
            <a:r>
              <a:rPr lang="ru-RU" sz="3100" b="1" i="1" dirty="0" smtClean="0"/>
              <a:t>Модернизация</a:t>
            </a:r>
            <a:r>
              <a:rPr lang="ru-RU" sz="3100" dirty="0"/>
              <a:t> – это усовершенствованный процесс </a:t>
            </a:r>
            <a:br>
              <a:rPr lang="ru-RU" sz="3100" dirty="0"/>
            </a:br>
            <a:r>
              <a:rPr lang="ru-RU" sz="3100" b="1" i="1" dirty="0" smtClean="0"/>
              <a:t>Трансформация</a:t>
            </a:r>
            <a:r>
              <a:rPr lang="ru-RU" sz="3100" dirty="0"/>
              <a:t> </a:t>
            </a:r>
            <a:r>
              <a:rPr lang="ru-RU" sz="3100" dirty="0" smtClean="0"/>
              <a:t>- понятие, подчеркивающее </a:t>
            </a:r>
            <a:r>
              <a:rPr lang="ru-RU" sz="3100" dirty="0"/>
              <a:t>кардинальное изменение привычных, 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традиционных форм</a:t>
            </a:r>
            <a:endParaRPr lang="ru-RU" sz="31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787360"/>
              </p:ext>
            </p:extLst>
          </p:nvPr>
        </p:nvGraphicFramePr>
        <p:xfrm>
          <a:off x="6085551" y="3829051"/>
          <a:ext cx="5563524" cy="2624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3524"/>
              </a:tblGrid>
              <a:tr h="262491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Педагогика – древняя наука, и в ней уже многое создано. Поэтому маловероятны появления каких-то прорывов, порождения абсолютно новой педагогической идеи. Возникает чувство, что все, что сегодня маркируется как инновационный педагогический продукт, по сути дела, уже когда-то было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955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900" y="685800"/>
            <a:ext cx="9486900" cy="9144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Признаки инновации: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7351" y="1314451"/>
            <a:ext cx="9315450" cy="5476874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ru-RU" sz="2400" dirty="0" smtClean="0"/>
              <a:t>системные </a:t>
            </a:r>
            <a:r>
              <a:rPr lang="ru-RU" sz="2400" dirty="0"/>
              <a:t>изменения;</a:t>
            </a:r>
          </a:p>
          <a:p>
            <a:pPr lvl="0">
              <a:lnSpc>
                <a:spcPct val="150000"/>
              </a:lnSpc>
            </a:pPr>
            <a:r>
              <a:rPr lang="ru-RU" sz="2400" dirty="0" smtClean="0"/>
              <a:t>педагогические объекты;</a:t>
            </a:r>
            <a:endParaRPr lang="ru-RU" sz="2400" dirty="0"/>
          </a:p>
          <a:p>
            <a:pPr lvl="0">
              <a:lnSpc>
                <a:spcPct val="150000"/>
              </a:lnSpc>
            </a:pPr>
            <a:r>
              <a:rPr lang="ru-RU" sz="2400" dirty="0" smtClean="0"/>
              <a:t>соответствие </a:t>
            </a:r>
            <a:r>
              <a:rPr lang="ru-RU" sz="2400" dirty="0"/>
              <a:t>прогрессивным образовательным тенденциям;</a:t>
            </a:r>
          </a:p>
          <a:p>
            <a:pPr lvl="0">
              <a:lnSpc>
                <a:spcPct val="150000"/>
              </a:lnSpc>
            </a:pPr>
            <a:r>
              <a:rPr lang="ru-RU" sz="2400" dirty="0" smtClean="0"/>
              <a:t>направленность </a:t>
            </a:r>
            <a:r>
              <a:rPr lang="ru-RU" sz="2400" dirty="0"/>
              <a:t>на разрешение актуальных педагогических проблем;</a:t>
            </a:r>
          </a:p>
          <a:p>
            <a:pPr lvl="0">
              <a:lnSpc>
                <a:spcPct val="150000"/>
              </a:lnSpc>
            </a:pPr>
            <a:r>
              <a:rPr lang="ru-RU" sz="2400" dirty="0" smtClean="0"/>
              <a:t>общественное признание;</a:t>
            </a:r>
            <a:endParaRPr lang="ru-RU" sz="2400" dirty="0"/>
          </a:p>
          <a:p>
            <a:pPr lvl="0">
              <a:lnSpc>
                <a:spcPct val="150000"/>
              </a:lnSpc>
            </a:pPr>
            <a:r>
              <a:rPr lang="ru-RU" sz="2400" dirty="0" smtClean="0"/>
              <a:t>новое качество;</a:t>
            </a:r>
            <a:endParaRPr lang="ru-RU" sz="2400" dirty="0"/>
          </a:p>
          <a:p>
            <a:pPr lvl="0">
              <a:lnSpc>
                <a:spcPct val="150000"/>
              </a:lnSpc>
            </a:pPr>
            <a:r>
              <a:rPr lang="ru-RU" sz="2400" dirty="0" smtClean="0"/>
              <a:t>готовность </a:t>
            </a:r>
            <a:r>
              <a:rPr lang="ru-RU" sz="2400" dirty="0"/>
              <a:t>к внедрению.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088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400050"/>
            <a:ext cx="9601200" cy="796771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Основные образовательные </a:t>
            </a:r>
            <a:r>
              <a:rPr lang="ru-RU" sz="4000" b="1" dirty="0" smtClean="0"/>
              <a:t>тенденции: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5074" y="2286000"/>
            <a:ext cx="8467725" cy="3581400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ru-RU" sz="2400" dirty="0" smtClean="0"/>
              <a:t>информатизация </a:t>
            </a:r>
            <a:r>
              <a:rPr lang="ru-RU" sz="2400" dirty="0"/>
              <a:t>(</a:t>
            </a:r>
            <a:r>
              <a:rPr lang="ru-RU" sz="2400" dirty="0" err="1"/>
              <a:t>медиаграмотность</a:t>
            </a:r>
            <a:r>
              <a:rPr lang="ru-RU" sz="2400" dirty="0" smtClean="0"/>
              <a:t>);</a:t>
            </a:r>
          </a:p>
          <a:p>
            <a:pPr lvl="0">
              <a:lnSpc>
                <a:spcPct val="150000"/>
              </a:lnSpc>
            </a:pPr>
            <a:r>
              <a:rPr lang="ru-RU" sz="2400" dirty="0" err="1"/>
              <a:t>п</a:t>
            </a:r>
            <a:r>
              <a:rPr lang="ru-RU" sz="2400" dirty="0" err="1" smtClean="0"/>
              <a:t>рофилизация</a:t>
            </a:r>
            <a:r>
              <a:rPr lang="ru-RU" sz="2400" dirty="0" smtClean="0"/>
              <a:t>;</a:t>
            </a:r>
            <a:r>
              <a:rPr lang="ru-RU" sz="2400" dirty="0"/>
              <a:t> </a:t>
            </a:r>
            <a:endParaRPr lang="ru-RU" sz="2400" dirty="0" smtClean="0"/>
          </a:p>
          <a:p>
            <a:pPr lvl="0">
              <a:lnSpc>
                <a:spcPct val="150000"/>
              </a:lnSpc>
            </a:pPr>
            <a:r>
              <a:rPr lang="ru-RU" sz="2400" dirty="0" err="1" smtClean="0"/>
              <a:t>здоровьесберегающий</a:t>
            </a:r>
            <a:r>
              <a:rPr lang="ru-RU" sz="2400" dirty="0" smtClean="0"/>
              <a:t> потенциал;</a:t>
            </a:r>
            <a:endParaRPr lang="ru-RU" sz="2400" dirty="0"/>
          </a:p>
          <a:p>
            <a:pPr lvl="0">
              <a:lnSpc>
                <a:spcPct val="150000"/>
              </a:lnSpc>
            </a:pPr>
            <a:r>
              <a:rPr lang="ru-RU" sz="2400" dirty="0" smtClean="0"/>
              <a:t>демократизация;</a:t>
            </a:r>
            <a:endParaRPr lang="ru-RU" sz="2400" dirty="0"/>
          </a:p>
          <a:p>
            <a:pPr lvl="0">
              <a:lnSpc>
                <a:spcPct val="150000"/>
              </a:lnSpc>
            </a:pPr>
            <a:r>
              <a:rPr lang="ru-RU" sz="2400" dirty="0" err="1" smtClean="0"/>
              <a:t>гуманизация</a:t>
            </a:r>
            <a:r>
              <a:rPr lang="ru-RU" sz="2400" dirty="0" smtClean="0"/>
              <a:t>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855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Типы (варианты) инноваций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0374" y="2286000"/>
            <a:ext cx="7972425" cy="3581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/>
              <a:t>Инновация-адаптация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Инновация-реновация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Инновация-интеграция</a:t>
            </a:r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1883681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TM10001105[[fn=Урожай]]</Template>
  <TotalTime>444</TotalTime>
  <Words>1230</Words>
  <Application>Microsoft Office PowerPoint</Application>
  <PresentationFormat>Широкоэкранный</PresentationFormat>
  <Paragraphs>184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Franklin Gothic Book</vt:lpstr>
      <vt:lpstr>Tahoma</vt:lpstr>
      <vt:lpstr>Times New Roman</vt:lpstr>
      <vt:lpstr>Crop</vt:lpstr>
      <vt:lpstr> Инноватика в деятельности педагога: аспекты изменений</vt:lpstr>
      <vt:lpstr>Из ПОСЛАНИЯ ПРЕЗИДЕНТА РФ ФЕДЕРАЛЬНОМУ СОБРАНИЮ   </vt:lpstr>
      <vt:lpstr>Сущность понятий «новация» и «инновация»  </vt:lpstr>
      <vt:lpstr>Инновационный процесс</vt:lpstr>
      <vt:lpstr>Инновационная деятельность – это…</vt:lpstr>
      <vt:lpstr>Виды инноваций  Модернизация – это усовершенствованный процесс  Трансформация - понятие, подчеркивающее кардинальное изменение привычных,  традиционных форм</vt:lpstr>
      <vt:lpstr>Признаки инновации:</vt:lpstr>
      <vt:lpstr>Основные образовательные тенденции: </vt:lpstr>
      <vt:lpstr>Типы (варианты) инноваций</vt:lpstr>
      <vt:lpstr>Инновационные направления и подходы </vt:lpstr>
      <vt:lpstr>Характеристики инновационной сущности педагога</vt:lpstr>
      <vt:lpstr>Инновационные подходы к организации обучения:</vt:lpstr>
      <vt:lpstr>Виды инновационных уроков </vt:lpstr>
      <vt:lpstr>Инновационные воспитательные технологии</vt:lpstr>
      <vt:lpstr>Презентация PowerPoint</vt:lpstr>
      <vt:lpstr>Презентация PowerPoint</vt:lpstr>
      <vt:lpstr>Презентация PowerPoint</vt:lpstr>
      <vt:lpstr>Компоненты инновационной компетенции педагога</vt:lpstr>
      <vt:lpstr>Уровни сформированности инновационной компетенции: </vt:lpstr>
      <vt:lpstr>Презентация PowerPoint</vt:lpstr>
      <vt:lpstr>Приглашаем к сотрудничеству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Пользователь Windows</dc:creator>
  <cp:lastModifiedBy>Пользователь Windows</cp:lastModifiedBy>
  <cp:revision>29</cp:revision>
  <dcterms:created xsi:type="dcterms:W3CDTF">2018-04-05T09:00:01Z</dcterms:created>
  <dcterms:modified xsi:type="dcterms:W3CDTF">2018-04-11T16:12:20Z</dcterms:modified>
</cp:coreProperties>
</file>