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63" r:id="rId3"/>
    <p:sldId id="264" r:id="rId4"/>
    <p:sldId id="261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58" r:id="rId13"/>
    <p:sldId id="265" r:id="rId14"/>
    <p:sldId id="26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9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43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0131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09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47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097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266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45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3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46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59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21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33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23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77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44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CEECB-3469-4D4C-9EFC-9A5525D8EE89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8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yaki87ryb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tsitaty.com/%D1%86%D0%B8%D1%82%D0%B0%D1%82%D0%B0/11915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94625" y="1214438"/>
            <a:ext cx="9349032" cy="23876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знаниями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формировании 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метапредметных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компетенций на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примере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А.А.Ухтомского-Г.К.Селевко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0" y="4394447"/>
            <a:ext cx="5408612" cy="150921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Татьяна Дмитриевна Яковлева,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доцент ГАУ ДПО ЯО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«Институт развития образования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5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175674" y="215737"/>
            <a:ext cx="8911687" cy="128089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Акценты целей технологии</a:t>
            </a:r>
            <a:endParaRPr lang="ru-RU" alt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2516717" y="949334"/>
            <a:ext cx="8229600" cy="51642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200000"/>
              </a:lnSpc>
            </a:pPr>
            <a:r>
              <a:rPr lang="ru-RU" altLang="ru-RU" sz="2200" dirty="0"/>
              <a:t>Формирование человека самосовершенствующегося (</a:t>
            </a:r>
            <a:r>
              <a:rPr lang="en-US" altLang="ru-RU" sz="2200" dirty="0"/>
              <a:t>homo self</a:t>
            </a:r>
            <a:r>
              <a:rPr lang="ru-RU" altLang="ru-RU" sz="2200" dirty="0"/>
              <a:t>-</a:t>
            </a:r>
            <a:r>
              <a:rPr lang="en-US" altLang="ru-RU" sz="2200" dirty="0" err="1"/>
              <a:t>studius</a:t>
            </a:r>
            <a:r>
              <a:rPr lang="ru-RU" altLang="ru-RU" sz="2200" dirty="0"/>
              <a:t>, </a:t>
            </a:r>
            <a:r>
              <a:rPr lang="en-US" altLang="ru-RU" sz="2200" dirty="0"/>
              <a:t>self</a:t>
            </a:r>
            <a:r>
              <a:rPr lang="ru-RU" altLang="ru-RU" sz="2200" dirty="0"/>
              <a:t>-</a:t>
            </a:r>
            <a:r>
              <a:rPr lang="en-US" altLang="ru-RU" sz="2200" dirty="0"/>
              <a:t>made men</a:t>
            </a:r>
            <a:r>
              <a:rPr lang="ru-RU" altLang="ru-RU" sz="2200" dirty="0"/>
              <a:t>)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200" dirty="0"/>
              <a:t>Формирование СУМ - самоуправляющих механизмов личности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200" dirty="0"/>
              <a:t>Воспитание доминанты самосовершенствования, саморазвития личности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200" dirty="0"/>
              <a:t>Формирование индивидуального стиля учебной деятельности</a:t>
            </a:r>
          </a:p>
          <a:p>
            <a:pPr eaLnBrk="1" hangingPunct="1">
              <a:lnSpc>
                <a:spcPct val="200000"/>
              </a:lnSpc>
            </a:pPr>
            <a:endParaRPr lang="ru-RU" altLang="ru-RU" dirty="0" smtClean="0"/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5601810" y="5665226"/>
            <a:ext cx="6258757" cy="896733"/>
          </a:xfrm>
          <a:prstGeom prst="wedgeRoundRectCallout">
            <a:avLst>
              <a:gd name="adj1" fmla="val 45976"/>
              <a:gd name="adj2" fmla="val -4523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Ум</a:t>
            </a:r>
            <a:r>
              <a:rPr lang="ru-RU" sz="1600" dirty="0"/>
              <a:t>, однажды расширенный новой идеей, никогда не примет своих исходных </a:t>
            </a:r>
            <a:r>
              <a:rPr lang="ru-RU" sz="1600" dirty="0" smtClean="0"/>
              <a:t>размеров. </a:t>
            </a:r>
            <a:r>
              <a:rPr lang="ru-RU" sz="1600" dirty="0"/>
              <a:t>Оливер </a:t>
            </a:r>
            <a:r>
              <a:rPr lang="ru-RU" sz="1600" dirty="0" err="1"/>
              <a:t>Вендел</a:t>
            </a:r>
            <a:r>
              <a:rPr lang="ru-RU" sz="1600" dirty="0"/>
              <a:t> Холмс</a:t>
            </a:r>
          </a:p>
        </p:txBody>
      </p:sp>
    </p:spTree>
    <p:extLst>
      <p:ext uri="{BB962C8B-B14F-4D97-AF65-F5344CB8AC3E}">
        <p14:creationId xmlns:p14="http://schemas.microsoft.com/office/powerpoint/2010/main" val="288708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992313" y="385948"/>
            <a:ext cx="6516688" cy="11430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Подсистемы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саморазвивающего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обучения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А.А.Ухтомского-Г.К.Селевко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992313" y="2455864"/>
            <a:ext cx="8229600" cy="4116387"/>
          </a:xfrm>
        </p:spPr>
        <p:txBody>
          <a:bodyPr rtlCol="0"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r>
              <a:rPr lang="ru-RU" sz="2400" b="1" dirty="0"/>
              <a:t>1.«Теория» </a:t>
            </a:r>
            <a:r>
              <a:rPr lang="ru-RU" sz="2400" dirty="0"/>
              <a:t>- освоение </a:t>
            </a:r>
            <a:r>
              <a:rPr lang="ru-RU" sz="2400" b="1" dirty="0"/>
              <a:t>теоретических основ самосовершенствования</a:t>
            </a:r>
            <a:r>
              <a:rPr lang="ru-RU" sz="2400" dirty="0"/>
              <a:t>. В учебный план школы вводится существенная, принципиально важная компонента -курс «Самосовершенствование личности»    с I по XI </a:t>
            </a:r>
            <a:r>
              <a:rPr lang="ru-RU" sz="2400" dirty="0" smtClean="0"/>
              <a:t>класс</a:t>
            </a:r>
          </a:p>
          <a:p>
            <a:pPr marL="0" indent="0" algn="just">
              <a:buNone/>
              <a:defRPr/>
            </a:pPr>
            <a:endParaRPr lang="ru-RU" sz="2400" dirty="0" smtClean="0"/>
          </a:p>
          <a:p>
            <a:pPr algn="just">
              <a:lnSpc>
                <a:spcPct val="110000"/>
              </a:lnSpc>
              <a:buNone/>
              <a:defRPr/>
            </a:pPr>
            <a:r>
              <a:rPr lang="ru-RU" sz="2400" b="1" dirty="0" smtClean="0"/>
              <a:t>2</a:t>
            </a:r>
            <a:r>
              <a:rPr lang="ru-RU" sz="2400" b="1" dirty="0"/>
              <a:t>.«Практика» </a:t>
            </a:r>
            <a:r>
              <a:rPr lang="ru-RU" sz="2400" dirty="0"/>
              <a:t>- формирование </a:t>
            </a:r>
            <a:r>
              <a:rPr lang="ru-RU" sz="2400" b="1" dirty="0"/>
              <a:t>опыта деятельности по                          самосовершенствованию</a:t>
            </a:r>
            <a:r>
              <a:rPr lang="ru-RU" sz="2400" dirty="0"/>
              <a:t>. Эта деятельность представляет внеурочные занятия ребенка во второй поло вине </a:t>
            </a:r>
            <a:r>
              <a:rPr lang="ru-RU" sz="2400" dirty="0" smtClean="0"/>
              <a:t>дня</a:t>
            </a:r>
          </a:p>
          <a:p>
            <a:pPr algn="just">
              <a:buNone/>
              <a:defRPr/>
            </a:pPr>
            <a:endParaRPr lang="ru-RU" sz="2400" dirty="0" smtClean="0"/>
          </a:p>
          <a:p>
            <a:pPr algn="just">
              <a:lnSpc>
                <a:spcPct val="110000"/>
              </a:lnSpc>
              <a:buNone/>
              <a:defRPr/>
            </a:pPr>
            <a:r>
              <a:rPr lang="ru-RU" sz="2400" b="1" dirty="0" smtClean="0"/>
              <a:t>3</a:t>
            </a:r>
            <a:r>
              <a:rPr lang="ru-RU" sz="2400" dirty="0"/>
              <a:t>.</a:t>
            </a:r>
            <a:r>
              <a:rPr lang="ru-RU" sz="2400" b="1" dirty="0"/>
              <a:t>«Методика» </a:t>
            </a:r>
            <a:r>
              <a:rPr lang="ru-RU" sz="2400" dirty="0"/>
              <a:t>- реализация </a:t>
            </a:r>
            <a:r>
              <a:rPr lang="ru-RU" sz="2400" b="1" dirty="0"/>
              <a:t>форм и методов </a:t>
            </a:r>
            <a:r>
              <a:rPr lang="ru-RU" sz="2400" dirty="0" err="1"/>
              <a:t>саморазвивающего</a:t>
            </a:r>
            <a:r>
              <a:rPr lang="ru-RU" sz="2400" dirty="0"/>
              <a:t> обучения в преподавании основ наук</a:t>
            </a:r>
          </a:p>
          <a:p>
            <a:pPr>
              <a:defRPr/>
            </a:pPr>
            <a:endParaRPr lang="ru-RU" dirty="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488" y="319089"/>
            <a:ext cx="2482850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327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998" y="289619"/>
            <a:ext cx="8243887" cy="8778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и организация технологии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255729"/>
              </p:ext>
            </p:extLst>
          </p:nvPr>
        </p:nvGraphicFramePr>
        <p:xfrm>
          <a:off x="2229775" y="1223192"/>
          <a:ext cx="8556594" cy="463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089"/>
                <a:gridCol w="4172505"/>
              </a:tblGrid>
              <a:tr h="64017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Условия А.А. Ухтомского для формирования доминант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Подсистемы технологии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 саморазвития личности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</a:tr>
              <a:tr h="91452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1.Осознаение личностью целей, задач</a:t>
                      </a:r>
                      <a:r>
                        <a:rPr lang="ru-RU" sz="2000" baseline="0" dirty="0" smtClean="0"/>
                        <a:t> и возможностей своего развития и саморазвития</a:t>
                      </a:r>
                      <a:endParaRPr lang="ru-RU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 Подсистема</a:t>
                      </a:r>
                      <a:r>
                        <a:rPr lang="ru-RU" sz="2000" baseline="0" dirty="0" smtClean="0"/>
                        <a:t> «Теория», теоретический учебный курс</a:t>
                      </a:r>
                      <a:endParaRPr lang="ru-RU" sz="2000" dirty="0"/>
                    </a:p>
                  </a:txBody>
                  <a:tcPr marT="45726" marB="45726"/>
                </a:tc>
              </a:tr>
              <a:tr h="132570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2.Участие личности в самостоятельной, творческой деятельности, опыт успеха</a:t>
                      </a:r>
                      <a:r>
                        <a:rPr lang="ru-RU" sz="2000" baseline="0" dirty="0" smtClean="0"/>
                        <a:t> и тренинг достижений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 Подсистема «Практика»-разнообразная внеурочная деятельность,</a:t>
                      </a:r>
                      <a:r>
                        <a:rPr lang="ru-RU" sz="2000" baseline="0" dirty="0" smtClean="0"/>
                        <a:t> дающая возможность удовлетворить потребности саморазвития</a:t>
                      </a:r>
                    </a:p>
                  </a:txBody>
                  <a:tcPr marT="45726" marB="45726"/>
                </a:tc>
              </a:tr>
              <a:tr h="370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/>
                        <a:t>3.Адекватный стиль и методы внешних воздействий: условия обучения и воспитания, а также уклад жизнедеятельности</a:t>
                      </a:r>
                      <a:endParaRPr lang="ru-RU" sz="2000" dirty="0" smtClean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/>
                        <a:t>3. Подсистема «Методика»-стиль жизнедеятельности детей, складывающийся в </a:t>
                      </a:r>
                      <a:r>
                        <a:rPr lang="ru-RU" sz="2000" baseline="0" smtClean="0"/>
                        <a:t>учебной деятельности</a:t>
                      </a:r>
                      <a:endParaRPr lang="ru-RU" sz="2000" dirty="0" smtClean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3" name="Скругленная прямоугольная выноска 2"/>
          <p:cNvSpPr/>
          <p:nvPr/>
        </p:nvSpPr>
        <p:spPr>
          <a:xfrm>
            <a:off x="7696940" y="6001304"/>
            <a:ext cx="4323426" cy="612648"/>
          </a:xfrm>
          <a:prstGeom prst="wedgeRoundRectCallout">
            <a:avLst>
              <a:gd name="adj1" fmla="val 43992"/>
              <a:gd name="adj2" fmla="val -3359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Знания - </a:t>
            </a:r>
            <a:r>
              <a:rPr lang="ru-RU" sz="1600" dirty="0"/>
              <a:t>это информация, нашедшая хорошее </a:t>
            </a:r>
            <a:r>
              <a:rPr lang="ru-RU" sz="1600" dirty="0" smtClean="0"/>
              <a:t>применение. </a:t>
            </a:r>
            <a:r>
              <a:rPr lang="ru-RU" sz="1600" dirty="0"/>
              <a:t>Джим Боткин</a:t>
            </a:r>
          </a:p>
        </p:txBody>
      </p:sp>
    </p:spTree>
    <p:extLst>
      <p:ext uri="{BB962C8B-B14F-4D97-AF65-F5344CB8AC3E}">
        <p14:creationId xmlns:p14="http://schemas.microsoft.com/office/powerpoint/2010/main" val="1653421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66795" y="1334323"/>
            <a:ext cx="3541545" cy="12808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технологии саморазвития личности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 descr="Г.К. Селевко Современные образовательные технологи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3133" y="0"/>
            <a:ext cx="624100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987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248" y="115409"/>
            <a:ext cx="11524202" cy="88776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 smtClean="0"/>
              <a:t>Метапредметные</a:t>
            </a:r>
            <a:r>
              <a:rPr lang="ru-RU" sz="2400" b="1" dirty="0" smtClean="0"/>
              <a:t> результаты освоения основной образовательной программы основного общего образования </a:t>
            </a:r>
            <a:r>
              <a:rPr lang="ru-RU" sz="2400" dirty="0" smtClean="0"/>
              <a:t>должны отражать: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9204" y="1083076"/>
            <a:ext cx="10682795" cy="5774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  умение </a:t>
            </a:r>
            <a:r>
              <a:rPr lang="ru-RU" b="1" dirty="0">
                <a:solidFill>
                  <a:schemeClr val="tx1"/>
                </a:solidFill>
              </a:rPr>
              <a:t>само</a:t>
            </a:r>
            <a:r>
              <a:rPr lang="ru-RU" dirty="0"/>
              <a:t>стоятельно определять цели </a:t>
            </a:r>
            <a:r>
              <a:rPr lang="ru-RU" b="1" dirty="0" smtClean="0"/>
              <a:t>своего</a:t>
            </a:r>
            <a:r>
              <a:rPr lang="ru-RU" dirty="0" smtClean="0"/>
              <a:t> </a:t>
            </a:r>
            <a:r>
              <a:rPr lang="ru-RU" dirty="0"/>
              <a:t>обучения, ставить и формулировать </a:t>
            </a:r>
            <a:r>
              <a:rPr lang="ru-RU" b="1" dirty="0"/>
              <a:t>для себя </a:t>
            </a:r>
            <a:r>
              <a:rPr lang="ru-RU" dirty="0"/>
              <a:t>новые задачи в учёбе и познавательной деятельности, </a:t>
            </a:r>
            <a:r>
              <a:rPr lang="ru-RU" dirty="0" smtClean="0"/>
              <a:t>…;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 умение </a:t>
            </a:r>
            <a:r>
              <a:rPr lang="ru-RU" b="1" dirty="0"/>
              <a:t>само</a:t>
            </a:r>
            <a:r>
              <a:rPr lang="ru-RU" dirty="0"/>
              <a:t>стоятельно планировать пути  достижения целей,  </a:t>
            </a:r>
            <a:r>
              <a:rPr lang="ru-RU" dirty="0" smtClean="0"/>
              <a:t>…;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3) умение </a:t>
            </a:r>
            <a:r>
              <a:rPr lang="ru-RU" b="1" dirty="0"/>
              <a:t>со</a:t>
            </a:r>
            <a:r>
              <a:rPr lang="ru-RU" dirty="0"/>
              <a:t>относить </a:t>
            </a:r>
            <a:r>
              <a:rPr lang="ru-RU" b="1" dirty="0"/>
              <a:t>свои</a:t>
            </a:r>
            <a:r>
              <a:rPr lang="ru-RU" dirty="0"/>
              <a:t> действия с планируемыми результатами, осуществлять контроль </a:t>
            </a:r>
            <a:r>
              <a:rPr lang="ru-RU" b="1" dirty="0"/>
              <a:t>своей</a:t>
            </a:r>
            <a:r>
              <a:rPr lang="ru-RU" dirty="0"/>
              <a:t> деятельности в процессе достижения результата, </a:t>
            </a:r>
            <a:r>
              <a:rPr lang="ru-RU" dirty="0" smtClean="0"/>
              <a:t>…;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 умение оценивать правильность выполнения учебной задачи,  </a:t>
            </a:r>
            <a:r>
              <a:rPr lang="ru-RU" b="1" dirty="0"/>
              <a:t>собственные</a:t>
            </a:r>
            <a:r>
              <a:rPr lang="ru-RU" dirty="0"/>
              <a:t> возможности её решения;</a:t>
            </a:r>
          </a:p>
          <a:p>
            <a:pPr marL="0" indent="0">
              <a:buNone/>
            </a:pPr>
            <a:r>
              <a:rPr lang="ru-RU" dirty="0"/>
              <a:t>5) владение основами </a:t>
            </a:r>
            <a:r>
              <a:rPr lang="ru-RU" b="1" dirty="0"/>
              <a:t>само</a:t>
            </a:r>
            <a:r>
              <a:rPr lang="ru-RU" dirty="0"/>
              <a:t>контроля, </a:t>
            </a:r>
            <a:r>
              <a:rPr lang="ru-RU" b="1" dirty="0"/>
              <a:t>само</a:t>
            </a:r>
            <a:r>
              <a:rPr lang="ru-RU" dirty="0"/>
              <a:t>оценки, принятия решений и осуществления осознанного выбора в учебной и познавательной деятельности; </a:t>
            </a: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9</a:t>
            </a:r>
            <a:r>
              <a:rPr lang="ru-RU" dirty="0"/>
              <a:t>) умение организовывать  учебное </a:t>
            </a:r>
            <a:r>
              <a:rPr lang="ru-RU" b="1" dirty="0"/>
              <a:t>со</a:t>
            </a:r>
            <a:r>
              <a:rPr lang="ru-RU" dirty="0"/>
              <a:t>трудничество и </a:t>
            </a:r>
            <a:r>
              <a:rPr lang="ru-RU" b="1" dirty="0"/>
              <a:t>со</a:t>
            </a:r>
            <a:r>
              <a:rPr lang="ru-RU" dirty="0"/>
              <a:t>вместную деятельность с учителем и сверстниками;   работать индивидуально и в группе: находить общее решение и разрешать конфликты на основе </a:t>
            </a:r>
            <a:r>
              <a:rPr lang="ru-RU" b="1" dirty="0"/>
              <a:t>со</a:t>
            </a:r>
            <a:r>
              <a:rPr lang="ru-RU" dirty="0"/>
              <a:t>гласования позиций и учёта интересов;  формулировать, аргументировать и отстаивать </a:t>
            </a:r>
            <a:r>
              <a:rPr lang="ru-RU" b="1" dirty="0"/>
              <a:t>своё</a:t>
            </a:r>
            <a:r>
              <a:rPr lang="ru-RU" dirty="0"/>
              <a:t> </a:t>
            </a:r>
            <a:r>
              <a:rPr lang="ru-RU" dirty="0" smtClean="0"/>
              <a:t>мнение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096000" y="5495278"/>
            <a:ext cx="5948038" cy="949999"/>
          </a:xfrm>
          <a:prstGeom prst="wedgeRoundRectCallout">
            <a:avLst>
              <a:gd name="adj1" fmla="val -74467"/>
              <a:gd name="adj2" fmla="val 78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В </a:t>
            </a:r>
            <a:r>
              <a:rPr lang="ru-RU" sz="1600" dirty="0"/>
              <a:t>то самое время, когда технология создает взаимоотношения, она же и сокращает стоимость их </a:t>
            </a:r>
            <a:r>
              <a:rPr lang="ru-RU" sz="1600" dirty="0" smtClean="0"/>
              <a:t>эксплуатации. </a:t>
            </a:r>
            <a:r>
              <a:rPr lang="ru-RU" sz="1600" dirty="0"/>
              <a:t>Майкл </a:t>
            </a:r>
            <a:r>
              <a:rPr lang="ru-RU" sz="1600" dirty="0" smtClean="0"/>
              <a:t>Портер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99384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181225" y="798513"/>
            <a:ext cx="7869238" cy="47117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dirty="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3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Приглашаем </a:t>
            </a:r>
            <a:r>
              <a:rPr lang="ru-RU" alt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сотрудничеству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онтакты: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16,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«Институт развития образования»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(+7) 906-638-97-99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yaki87ryb@yandex.ru</a:t>
            </a:r>
            <a:r>
              <a:rPr lang="en-US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4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156" y="257907"/>
            <a:ext cx="8911687" cy="68312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управлении знаниями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0156" y="1056442"/>
            <a:ext cx="10280341" cy="59302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Менеджмент знаний</a:t>
            </a:r>
            <a:r>
              <a:rPr lang="ru-RU" sz="2000" dirty="0" smtClean="0"/>
              <a:t> - это систематические процессы, благодаря которым создаются, сохраняются, распределяются и применяются основные элементы интеллектуального капитала, необходимые для успеха организации; стратегия, трансформирующая все виды интеллектуальных активов в более высокую производительность, эффективность и новую стоимость</a:t>
            </a:r>
            <a:r>
              <a:rPr lang="ru-RU" sz="2400" dirty="0" smtClean="0"/>
              <a:t> </a:t>
            </a:r>
            <a:r>
              <a:rPr lang="ru-RU" sz="1200" dirty="0" smtClean="0"/>
              <a:t>Википедия </a:t>
            </a:r>
          </a:p>
          <a:p>
            <a:pPr marL="0" indent="0">
              <a:buNone/>
            </a:pPr>
            <a:r>
              <a:rPr lang="ru-RU" sz="2000" b="1" dirty="0" smtClean="0"/>
              <a:t>Управление знаниями </a:t>
            </a:r>
            <a:r>
              <a:rPr lang="ru-RU" sz="2000" dirty="0" smtClean="0"/>
              <a:t>- процесс </a:t>
            </a:r>
            <a:r>
              <a:rPr lang="ru-RU" sz="2000" dirty="0"/>
              <a:t>создания условий для выявления, сохранения и эффективного использования знаний и информации в сообществе. Стратегия, направленная на предоставление знаний в нужное время тем членам сообщества, которым эти знания необходимы, для того, чтобы повысить эффективность деятельности сообщества </a:t>
            </a:r>
            <a:r>
              <a:rPr lang="ru-RU" sz="1200" dirty="0" smtClean="0"/>
              <a:t>http</a:t>
            </a:r>
            <a:r>
              <a:rPr lang="ru-RU" sz="1200" dirty="0"/>
              <a:t>://</a:t>
            </a:r>
            <a:r>
              <a:rPr lang="ru-RU" sz="1200" dirty="0" smtClean="0"/>
              <a:t>msk.treko.ru/show_dict_390</a:t>
            </a:r>
          </a:p>
          <a:p>
            <a:pPr marL="0" indent="0">
              <a:buNone/>
            </a:pPr>
            <a:r>
              <a:rPr lang="ru-RU" sz="2000" b="1" dirty="0" smtClean="0"/>
              <a:t>Управление знаниями</a:t>
            </a:r>
            <a:r>
              <a:rPr lang="ru-RU" sz="2000" dirty="0" smtClean="0"/>
              <a:t> - активизация                                                          использования коллективной                                                                          мудрости для развития реакции и                                                          способностей к новаторству  </a:t>
            </a:r>
          </a:p>
          <a:p>
            <a:pPr marL="0" indent="0">
              <a:buNone/>
            </a:pPr>
            <a:r>
              <a:rPr lang="ru-RU" sz="1200" dirty="0" smtClean="0"/>
              <a:t>Управление знаниями - что это такое.                                                                                                                                                              Томас </a:t>
            </a:r>
            <a:r>
              <a:rPr lang="ru-RU" sz="1200" dirty="0" err="1" smtClean="0"/>
              <a:t>Кулопулос</a:t>
            </a:r>
            <a:r>
              <a:rPr lang="ru-RU" sz="1200" dirty="0" smtClean="0"/>
              <a:t>, Карл </a:t>
            </a:r>
            <a:r>
              <a:rPr lang="ru-RU" sz="1200" dirty="0" err="1" smtClean="0"/>
              <a:t>Фраппаоло</a:t>
            </a:r>
            <a:endParaRPr lang="ru-RU" sz="1200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780325" y="4820575"/>
            <a:ext cx="4751767" cy="1553593"/>
          </a:xfrm>
          <a:prstGeom prst="wedgeRoundRectCallout">
            <a:avLst>
              <a:gd name="adj1" fmla="val 8175"/>
              <a:gd name="adj2" fmla="val 742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Познания </a:t>
            </a:r>
            <a:r>
              <a:rPr lang="ru-RU" sz="1600" dirty="0"/>
              <a:t>каждого из нас гораздо больше, чем мы себе представляем. Однако это лишь познания, а не понимание, которое может оказывать влияние на </a:t>
            </a:r>
            <a:r>
              <a:rPr lang="ru-RU" sz="1600" dirty="0" smtClean="0"/>
              <a:t>поведение. Маршал </a:t>
            </a:r>
            <a:r>
              <a:rPr lang="ru-RU" sz="1600" dirty="0" err="1"/>
              <a:t>Маклухан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9482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1286" y="587144"/>
            <a:ext cx="8911687" cy="76080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знаний: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0323" y="1448367"/>
            <a:ext cx="8915400" cy="444640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создание</a:t>
            </a:r>
            <a:r>
              <a:rPr lang="ru-RU" sz="2400" dirty="0" smtClean="0"/>
              <a:t> </a:t>
            </a:r>
            <a:r>
              <a:rPr lang="ru-RU" sz="2400" dirty="0"/>
              <a:t>новых </a:t>
            </a:r>
            <a:r>
              <a:rPr lang="ru-RU" sz="2400" dirty="0" smtClean="0"/>
              <a:t>знаний;</a:t>
            </a:r>
            <a:endParaRPr lang="ru-RU" sz="2400" dirty="0"/>
          </a:p>
          <a:p>
            <a:r>
              <a:rPr lang="ru-RU" sz="2400" b="1" dirty="0"/>
              <a:t>использование</a:t>
            </a:r>
            <a:r>
              <a:rPr lang="ru-RU" sz="2400" dirty="0"/>
              <a:t> имеющихся знаний при принятии решений;</a:t>
            </a:r>
          </a:p>
          <a:p>
            <a:r>
              <a:rPr lang="ru-RU" sz="2400" b="1" dirty="0"/>
              <a:t>воплощение</a:t>
            </a:r>
            <a:r>
              <a:rPr lang="ru-RU" sz="2400" dirty="0"/>
              <a:t> знаний в продуктах и услугах;</a:t>
            </a:r>
          </a:p>
          <a:p>
            <a:r>
              <a:rPr lang="ru-RU" sz="2400" b="1" dirty="0"/>
              <a:t>передача </a:t>
            </a:r>
            <a:r>
              <a:rPr lang="ru-RU" sz="2400" dirty="0"/>
              <a:t>существующих знаний из одной части организации в другую;</a:t>
            </a:r>
          </a:p>
          <a:p>
            <a:r>
              <a:rPr lang="ru-RU" sz="2400" b="1" dirty="0" smtClean="0"/>
              <a:t>поддержание </a:t>
            </a:r>
            <a:r>
              <a:rPr lang="ru-RU" sz="2400" b="1" dirty="0"/>
              <a:t>целостности </a:t>
            </a:r>
            <a:r>
              <a:rPr lang="ru-RU" sz="2400" dirty="0"/>
              <a:t>знаний, защита знаний от внешних и внутренних угроз;</a:t>
            </a:r>
          </a:p>
          <a:p>
            <a:r>
              <a:rPr lang="ru-RU" sz="2400" b="1" dirty="0"/>
              <a:t>структуризация, кодификация </a:t>
            </a:r>
            <a:r>
              <a:rPr lang="ru-RU" sz="2400" b="1" dirty="0" smtClean="0"/>
              <a:t>                                       </a:t>
            </a:r>
            <a:r>
              <a:rPr lang="ru-RU" sz="2400" dirty="0" smtClean="0"/>
              <a:t>и</a:t>
            </a:r>
            <a:r>
              <a:rPr lang="ru-RU" sz="2400" b="1" dirty="0" smtClean="0"/>
              <a:t> </a:t>
            </a:r>
            <a:r>
              <a:rPr lang="ru-RU" sz="2400" b="1" dirty="0"/>
              <a:t>идентификация </a:t>
            </a:r>
            <a:r>
              <a:rPr lang="ru-RU" sz="2400" dirty="0"/>
              <a:t>знаний</a:t>
            </a:r>
            <a:r>
              <a:rPr lang="ru-RU" sz="2400" dirty="0" smtClean="0"/>
              <a:t>.	</a:t>
            </a:r>
            <a:r>
              <a:rPr lang="ru-RU" sz="2000" dirty="0" smtClean="0"/>
              <a:t>	</a:t>
            </a:r>
            <a:endParaRPr lang="ru-RU" sz="2000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8300622" y="4900473"/>
            <a:ext cx="3292768" cy="1347774"/>
          </a:xfrm>
          <a:prstGeom prst="wedgeRoundRectCallout">
            <a:avLst>
              <a:gd name="adj1" fmla="val -152133"/>
              <a:gd name="adj2" fmla="val 664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Часто</a:t>
            </a:r>
            <a:r>
              <a:rPr lang="ru-RU" sz="1600" dirty="0"/>
              <a:t>, прежде чем начинать чему-то учиться, нужно забыть то, чему учился </a:t>
            </a:r>
            <a:r>
              <a:rPr lang="ru-RU" sz="1600" dirty="0" smtClean="0"/>
              <a:t>раньше. </a:t>
            </a:r>
            <a:r>
              <a:rPr lang="ru-RU" sz="1600" dirty="0"/>
              <a:t>Гари Хамел, </a:t>
            </a:r>
          </a:p>
        </p:txBody>
      </p:sp>
    </p:spTree>
    <p:extLst>
      <p:ext uri="{BB962C8B-B14F-4D97-AF65-F5344CB8AC3E}">
        <p14:creationId xmlns:p14="http://schemas.microsoft.com/office/powerpoint/2010/main" val="348461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156" y="375535"/>
            <a:ext cx="8911687" cy="75192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технологии в педагогике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9305"/>
            <a:ext cx="10515600" cy="51490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Педагогическая </a:t>
            </a:r>
            <a:r>
              <a:rPr lang="ru-RU" dirty="0"/>
              <a:t>технология - есть область исследования </a:t>
            </a:r>
            <a:r>
              <a:rPr lang="ru-RU" b="1" dirty="0"/>
              <a:t>теории и </a:t>
            </a:r>
            <a:r>
              <a:rPr lang="ru-RU" b="1" dirty="0" smtClean="0"/>
              <a:t>практики </a:t>
            </a:r>
            <a:r>
              <a:rPr lang="ru-RU" dirty="0" smtClean="0"/>
              <a:t>(в рамках системы образования), </a:t>
            </a:r>
            <a:r>
              <a:rPr lang="ru-RU" dirty="0"/>
              <a:t>имеющая связи со всеми сторонами организации педагогической системы для достижения </a:t>
            </a:r>
            <a:r>
              <a:rPr lang="ru-RU" b="1" dirty="0"/>
              <a:t>специфических и потенциально воспроизводимых педагогических</a:t>
            </a:r>
            <a:r>
              <a:rPr lang="ru-RU" dirty="0"/>
              <a:t> </a:t>
            </a:r>
            <a:r>
              <a:rPr lang="ru-RU" b="1" dirty="0"/>
              <a:t>результатов</a:t>
            </a:r>
            <a:r>
              <a:rPr lang="ru-RU" dirty="0"/>
              <a:t> </a:t>
            </a:r>
            <a:r>
              <a:rPr lang="ru-RU" sz="1300" dirty="0"/>
              <a:t>(П. Митчелл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/>
              <a:t>Педагогическая технология - </a:t>
            </a:r>
            <a:r>
              <a:rPr lang="ru-RU" b="1" dirty="0"/>
              <a:t>совокупность</a:t>
            </a:r>
            <a:r>
              <a:rPr lang="ru-RU" dirty="0"/>
              <a:t> психолого-педагогических </a:t>
            </a:r>
            <a:r>
              <a:rPr lang="ru-RU" b="1" dirty="0"/>
              <a:t>установок</a:t>
            </a:r>
            <a:r>
              <a:rPr lang="ru-RU" dirty="0"/>
              <a:t>, определяющих специальный набор и компоновку форм, способов, приемов обучения, воспитательных средств; она есть организационно-методический  </a:t>
            </a:r>
            <a:r>
              <a:rPr lang="ru-RU" b="1" dirty="0"/>
              <a:t>инструментарий  педагогического   процесса  </a:t>
            </a:r>
            <a:r>
              <a:rPr lang="ru-RU" sz="1300" dirty="0"/>
              <a:t>(Б.Т. Лихачев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/>
              <a:t>Педагогическая технология - </a:t>
            </a:r>
            <a:r>
              <a:rPr lang="ru-RU" dirty="0" smtClean="0"/>
              <a:t>это </a:t>
            </a:r>
            <a:r>
              <a:rPr lang="ru-RU" dirty="0"/>
              <a:t>системный </a:t>
            </a:r>
            <a:r>
              <a:rPr lang="ru-RU" dirty="0" smtClean="0"/>
              <a:t>                                                                              метод </a:t>
            </a:r>
            <a:r>
              <a:rPr lang="ru-RU" dirty="0"/>
              <a:t>создания, применения и определения </a:t>
            </a:r>
            <a:r>
              <a:rPr lang="ru-RU" dirty="0" smtClean="0"/>
              <a:t>                                                                         всего </a:t>
            </a:r>
            <a:r>
              <a:rPr lang="ru-RU" dirty="0"/>
              <a:t>процесса преподавания и усвоения </a:t>
            </a:r>
            <a:r>
              <a:rPr lang="ru-RU" dirty="0" smtClean="0"/>
              <a:t>знаний                                                                         </a:t>
            </a:r>
            <a:r>
              <a:rPr lang="ru-RU" dirty="0"/>
              <a:t>с учетом </a:t>
            </a:r>
            <a:r>
              <a:rPr lang="ru-RU" b="1" dirty="0"/>
              <a:t>технических и человеческих ресурсов </a:t>
            </a:r>
            <a:r>
              <a:rPr lang="ru-RU" b="1" dirty="0" smtClean="0"/>
              <a:t>                                                                          </a:t>
            </a:r>
            <a:r>
              <a:rPr lang="ru-RU" dirty="0" smtClean="0"/>
              <a:t>и </a:t>
            </a:r>
            <a:r>
              <a:rPr lang="ru-RU" dirty="0"/>
              <a:t>их </a:t>
            </a:r>
            <a:r>
              <a:rPr lang="ru-RU" b="1" dirty="0"/>
              <a:t>взаимодействия</a:t>
            </a:r>
            <a:r>
              <a:rPr lang="ru-RU" dirty="0"/>
              <a:t>, ставящий своей задачей </a:t>
            </a:r>
            <a:r>
              <a:rPr lang="ru-RU" dirty="0" smtClean="0"/>
              <a:t>                                                                 оптимизацию </a:t>
            </a:r>
            <a:r>
              <a:rPr lang="ru-RU" dirty="0"/>
              <a:t>форм образования </a:t>
            </a:r>
            <a:r>
              <a:rPr lang="ru-RU" sz="1300" dirty="0"/>
              <a:t>(ЮНЕСКО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 smtClean="0"/>
              <a:t>Педагогическая </a:t>
            </a:r>
            <a:r>
              <a:rPr lang="ru-RU" dirty="0"/>
              <a:t>технология - это </a:t>
            </a:r>
            <a:r>
              <a:rPr lang="ru-RU" b="1" dirty="0"/>
              <a:t>содержательная </a:t>
            </a:r>
            <a:r>
              <a:rPr lang="ru-RU" b="1" dirty="0" smtClean="0"/>
              <a:t>часть </a:t>
            </a:r>
            <a:r>
              <a:rPr lang="ru-RU" dirty="0" smtClean="0"/>
              <a:t>учебного </a:t>
            </a:r>
            <a:r>
              <a:rPr lang="ru-RU" dirty="0"/>
              <a:t>процесса </a:t>
            </a:r>
            <a:r>
              <a:rPr lang="ru-RU" sz="1300" dirty="0"/>
              <a:t>(</a:t>
            </a:r>
            <a:r>
              <a:rPr lang="ru-RU" sz="1300" dirty="0" err="1"/>
              <a:t>В.П.Беспалько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 smtClean="0"/>
              <a:t>Педагогическая </a:t>
            </a:r>
            <a:r>
              <a:rPr lang="ru-RU" dirty="0"/>
              <a:t>технология означает системную </a:t>
            </a:r>
            <a:r>
              <a:rPr lang="ru-RU" b="1" dirty="0"/>
              <a:t>совокупность и порядок функционирования всех личностных, инструментальных и методологических средств</a:t>
            </a:r>
            <a:r>
              <a:rPr lang="ru-RU" dirty="0"/>
              <a:t>, используемых для достижения педагогических целей </a:t>
            </a:r>
            <a:r>
              <a:rPr lang="ru-RU" sz="1300" dirty="0"/>
              <a:t>(</a:t>
            </a:r>
            <a:r>
              <a:rPr lang="ru-RU" sz="1300" dirty="0" err="1"/>
              <a:t>М.В.Кларин</a:t>
            </a:r>
            <a:r>
              <a:rPr lang="ru-RU" sz="1300" dirty="0" smtClean="0"/>
              <a:t>)</a:t>
            </a:r>
          </a:p>
          <a:p>
            <a:r>
              <a:rPr lang="ru-RU" b="1" dirty="0"/>
              <a:t>Педагогическая технология - это описание процесса достижения регулируемых результатов обучения </a:t>
            </a:r>
            <a:r>
              <a:rPr lang="ru-RU" sz="1300" b="1" dirty="0"/>
              <a:t>(И.П. Волков</a:t>
            </a:r>
            <a:r>
              <a:rPr lang="ru-RU" sz="1300" b="1" dirty="0" smtClean="0"/>
              <a:t>)</a:t>
            </a:r>
            <a:endParaRPr lang="ru-RU" sz="1300" b="1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951215" y="3222595"/>
            <a:ext cx="4953741" cy="1260629"/>
          </a:xfrm>
          <a:prstGeom prst="wedgeRoundRectCallout">
            <a:avLst>
              <a:gd name="adj1" fmla="val 42451"/>
              <a:gd name="adj2" fmla="val 782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Наш век стал беспокойным по большей части оттого, что мы пытаемся делать сегодняшнюю работу вчерашними </a:t>
            </a:r>
            <a:r>
              <a:rPr lang="ru-RU" sz="1600" dirty="0" smtClean="0"/>
              <a:t>инструментами. Маршал </a:t>
            </a:r>
            <a:r>
              <a:rPr lang="ru-RU" sz="1600" dirty="0" err="1"/>
              <a:t>Маклухан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8499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079625" y="188914"/>
            <a:ext cx="6122988" cy="15843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А.А.Ухтомский</a:t>
            </a:r>
            <a:r>
              <a:rPr lang="ru-RU" altLang="ru-RU" sz="3600" i="1" dirty="0"/>
              <a:t/>
            </a:r>
            <a:br>
              <a:rPr lang="ru-RU" altLang="ru-RU" sz="3600" i="1" dirty="0"/>
            </a:br>
            <a:r>
              <a:rPr lang="ru-RU" altLang="ru-RU" sz="3600" b="1" dirty="0"/>
              <a:t> </a:t>
            </a:r>
            <a:r>
              <a:rPr lang="ru-RU" altLang="ru-RU" sz="1800" b="1" dirty="0"/>
              <a:t>(13.06.1875-31.08-1942) – российский физиолог, </a:t>
            </a:r>
            <a:r>
              <a:rPr lang="ru-RU" altLang="ru-RU" sz="1800" i="1" dirty="0"/>
              <a:t/>
            </a:r>
            <a:br>
              <a:rPr lang="ru-RU" altLang="ru-RU" sz="1800" i="1" dirty="0"/>
            </a:br>
            <a:r>
              <a:rPr lang="ru-RU" altLang="ru-RU" sz="1800" b="1" dirty="0"/>
              <a:t>академик АКАДЕМИИ НАУК СССР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782764" y="1638300"/>
            <a:ext cx="8461375" cy="50228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altLang="ru-RU" sz="2000" i="1" dirty="0"/>
              <a:t>Каждый </a:t>
            </a:r>
            <a:r>
              <a:rPr lang="ru-RU" altLang="ru-RU" sz="2000" b="1" i="1" dirty="0"/>
              <a:t>видит</a:t>
            </a:r>
            <a:r>
              <a:rPr lang="ru-RU" altLang="ru-RU" sz="2000" i="1" dirty="0"/>
              <a:t> в мире и людях </a:t>
            </a:r>
            <a:r>
              <a:rPr lang="ru-RU" altLang="ru-RU" sz="2000" b="1" i="1" dirty="0"/>
              <a:t>то, чего искал и чего                    заслужил</a:t>
            </a:r>
            <a:r>
              <a:rPr lang="ru-RU" altLang="ru-RU" sz="2000" i="1" dirty="0"/>
              <a:t>. И каждому мир и люди поворачиваются так,                          как он того заслужил. Это, можно сказать, «закон                  заслуженного собеседника»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i="1" dirty="0"/>
              <a:t>Человек </a:t>
            </a:r>
            <a:r>
              <a:rPr lang="ru-RU" altLang="ru-RU" sz="2000" b="1" i="1" dirty="0"/>
              <a:t>видит реальность такою, каковы его доминанты</a:t>
            </a:r>
            <a:r>
              <a:rPr lang="ru-RU" altLang="ru-RU" sz="2000" i="1" dirty="0"/>
              <a:t>, т.е. главенствующие направления его деятельности. Человек видит в мире и в людях предопределённое своею деятельностью, т.е. так или иначе самого себя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i="1" dirty="0"/>
              <a:t>Надо </a:t>
            </a:r>
            <a:r>
              <a:rPr lang="ru-RU" altLang="ru-RU" sz="2000" b="1" i="1" dirty="0"/>
              <a:t>преодолеть себя</a:t>
            </a:r>
            <a:r>
              <a:rPr lang="ru-RU" altLang="ru-RU" sz="2000" i="1" dirty="0"/>
              <a:t>, стать выше себя! Иначе и саму истину будешь низводить до себя, строить ее по себе, и тогда уже не будет выхода из порочного круга самоутверждения 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i="1" dirty="0"/>
              <a:t>Сущность нравственной борьбы в пределах личности – в </a:t>
            </a:r>
            <a:r>
              <a:rPr lang="ru-RU" altLang="ru-RU" sz="2000" b="1" i="1" dirty="0"/>
              <a:t>преодолении «естественного» и данного как низшего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2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2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dirty="0" smtClean="0">
              <a:hlinkClick r:id="rId2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538" y="280522"/>
            <a:ext cx="2008912" cy="271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465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2160589" y="282576"/>
            <a:ext cx="7839075" cy="13366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Педагогические идеи </a:t>
            </a:r>
            <a:r>
              <a:rPr lang="ru-RU" alt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А.А.Ухтомского</a:t>
            </a:r>
            <a:endParaRPr lang="ru-RU" alt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Содержимое 3"/>
          <p:cNvSpPr>
            <a:spLocks noGrp="1"/>
          </p:cNvSpPr>
          <p:nvPr>
            <p:ph idx="1"/>
          </p:nvPr>
        </p:nvSpPr>
        <p:spPr>
          <a:xfrm>
            <a:off x="2160589" y="1396015"/>
            <a:ext cx="8785578" cy="473902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200000"/>
              </a:lnSpc>
            </a:pPr>
            <a:r>
              <a:rPr lang="ru-RU" altLang="ru-RU" sz="2400" dirty="0"/>
              <a:t>Ценность человека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400" dirty="0"/>
              <a:t>Диалоговая основа межличностной коммуникации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400" dirty="0" err="1"/>
              <a:t>Культуротворческая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функция </a:t>
            </a:r>
            <a:r>
              <a:rPr lang="ru-RU" altLang="ru-RU" sz="2400" dirty="0"/>
              <a:t>образования</a:t>
            </a:r>
          </a:p>
          <a:p>
            <a:pPr eaLnBrk="1" hangingPunct="1">
              <a:lnSpc>
                <a:spcPct val="200000"/>
              </a:lnSpc>
            </a:pPr>
            <a:r>
              <a:rPr lang="ru-RU" altLang="ru-RU" sz="2400" dirty="0"/>
              <a:t>Профессиональное </a:t>
            </a:r>
            <a:r>
              <a:rPr lang="ru-RU" altLang="ru-RU" sz="2400" dirty="0" smtClean="0"/>
              <a:t>                              самообразование                                               педагога</a:t>
            </a:r>
            <a:endParaRPr lang="ru-RU" altLang="ru-RU" sz="2400" dirty="0"/>
          </a:p>
          <a:p>
            <a:pPr eaLnBrk="1" hangingPunct="1"/>
            <a:endParaRPr lang="ru-RU" altLang="ru-RU" dirty="0" smtClean="0"/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7261933" y="4634143"/>
            <a:ext cx="4213935" cy="1420427"/>
          </a:xfrm>
          <a:prstGeom prst="wedgeRoundRectCallout">
            <a:avLst>
              <a:gd name="adj1" fmla="val -85518"/>
              <a:gd name="adj2" fmla="val -231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Сложнее </a:t>
            </a:r>
            <a:r>
              <a:rPr lang="ru-RU" sz="1600" dirty="0"/>
              <a:t>всего не убедить людей принять новые идеи, а заставить их отказаться от </a:t>
            </a:r>
            <a:r>
              <a:rPr lang="ru-RU" sz="1600" dirty="0" smtClean="0"/>
              <a:t>старых. Джон </a:t>
            </a:r>
            <a:r>
              <a:rPr lang="ru-RU" sz="1600" dirty="0" err="1"/>
              <a:t>Майнард</a:t>
            </a:r>
            <a:r>
              <a:rPr lang="ru-RU" sz="1600" dirty="0"/>
              <a:t> </a:t>
            </a:r>
            <a:r>
              <a:rPr lang="ru-RU" sz="1600" dirty="0" err="1"/>
              <a:t>Кинис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7623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3739" y="1"/>
            <a:ext cx="7839075" cy="106997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проблемах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современнного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5951" y="1181100"/>
            <a:ext cx="8393113" cy="517048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2400" dirty="0" smtClean="0"/>
              <a:t>  Проблема </a:t>
            </a:r>
            <a:r>
              <a:rPr lang="ru-RU" sz="2400" dirty="0"/>
              <a:t>1: как </a:t>
            </a:r>
            <a:r>
              <a:rPr lang="ru-RU" sz="2400" b="1" dirty="0"/>
              <a:t>сохранить мотивацию </a:t>
            </a:r>
            <a:r>
              <a:rPr lang="ru-RU" sz="2400" dirty="0"/>
              <a:t>к учебе?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2: как </a:t>
            </a:r>
            <a:r>
              <a:rPr lang="ru-RU" sz="2400" b="1" dirty="0"/>
              <a:t>удовлетворить потребности </a:t>
            </a:r>
            <a:r>
              <a:rPr lang="ru-RU" sz="2400" dirty="0"/>
              <a:t>детей, являющиеся основой саморазвития и главным мотивационным фактором поведения?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3: как (и возможно ли) </a:t>
            </a:r>
            <a:r>
              <a:rPr lang="ru-RU" sz="2400" b="1" dirty="0"/>
              <a:t>повлиять на </a:t>
            </a:r>
            <a:r>
              <a:rPr lang="ru-RU" sz="2400" dirty="0"/>
              <a:t>эти внутренние </a:t>
            </a:r>
            <a:r>
              <a:rPr lang="ru-RU" sz="2400" b="1" dirty="0"/>
              <a:t>процессы саморазвития и самосовершенствования</a:t>
            </a:r>
            <a:r>
              <a:rPr lang="ru-RU" sz="2400" dirty="0"/>
              <a:t>, задавая им определенное педагогически целесообразное направление?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4: как </a:t>
            </a:r>
            <a:r>
              <a:rPr lang="ru-RU" sz="2400" b="1" dirty="0"/>
              <a:t>создать и поддерживать положительную Я-концепцию </a:t>
            </a:r>
            <a:r>
              <a:rPr lang="ru-RU" sz="2400" dirty="0"/>
              <a:t>у учащихся?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5: можно ли </a:t>
            </a:r>
            <a:r>
              <a:rPr lang="ru-RU" sz="2400" b="1" dirty="0"/>
              <a:t>извне влиять на механизм </a:t>
            </a:r>
            <a:r>
              <a:rPr lang="ru-RU" sz="2400" b="1" dirty="0" err="1"/>
              <a:t>доминантности</a:t>
            </a:r>
            <a:r>
              <a:rPr lang="ru-RU" sz="2400" dirty="0"/>
              <a:t>, задавая ему необходимую направленность и силу?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10102788" y="2017443"/>
            <a:ext cx="1953088" cy="2210539"/>
          </a:xfrm>
          <a:prstGeom prst="wedgeRoundRectCallout">
            <a:avLst>
              <a:gd name="adj1" fmla="val 9622"/>
              <a:gd name="adj2" fmla="val 1545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Мы </a:t>
            </a:r>
            <a:r>
              <a:rPr lang="ru-RU" sz="1600" dirty="0"/>
              <a:t>тонули в информации, но испытывали острый недостаток </a:t>
            </a:r>
            <a:r>
              <a:rPr lang="ru-RU" sz="1600" dirty="0" smtClean="0"/>
              <a:t>знаний.      Джон </a:t>
            </a:r>
            <a:r>
              <a:rPr lang="ru-RU" sz="1600" dirty="0" err="1"/>
              <a:t>Нейсбит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40253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224032" y="682196"/>
            <a:ext cx="6059487" cy="12239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Технологический подход в образовании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05849" y="2222437"/>
            <a:ext cx="8744505" cy="3921125"/>
          </a:xfrm>
        </p:spPr>
        <p:txBody>
          <a:bodyPr rtlCol="0">
            <a:normAutofit fontScale="92500"/>
          </a:bodyPr>
          <a:lstStyle/>
          <a:p>
            <a:pPr>
              <a:buNone/>
              <a:defRPr/>
            </a:pPr>
            <a:r>
              <a:rPr lang="ru-RU" b="1" i="1" dirty="0" smtClean="0"/>
              <a:t>	</a:t>
            </a:r>
          </a:p>
          <a:p>
            <a:pPr algn="just">
              <a:lnSpc>
                <a:spcPct val="150000"/>
              </a:lnSpc>
              <a:buNone/>
              <a:defRPr/>
            </a:pPr>
            <a:r>
              <a:rPr lang="ru-RU" b="1" i="1" dirty="0" smtClean="0"/>
              <a:t>					          </a:t>
            </a:r>
            <a:r>
              <a:rPr lang="ru-RU" sz="2400" dirty="0" smtClean="0"/>
              <a:t>Педагогическая </a:t>
            </a:r>
            <a:r>
              <a:rPr lang="ru-RU" sz="2400" dirty="0"/>
              <a:t>(образовательная) технология — это система функционирования всех компонентов педагогического процесса, построенная </a:t>
            </a:r>
            <a:r>
              <a:rPr lang="ru-RU" sz="2400" b="1" dirty="0"/>
              <a:t>на научной основе, запрограммированная во времени и в пространстве и приводящая к намеченным </a:t>
            </a:r>
            <a:r>
              <a:rPr lang="ru-RU" sz="2400" b="1" dirty="0" smtClean="0"/>
              <a:t>результатам </a:t>
            </a:r>
            <a:r>
              <a:rPr lang="ru-RU" sz="2400" dirty="0" smtClean="0"/>
              <a:t>(</a:t>
            </a:r>
            <a:r>
              <a:rPr lang="ru-RU" sz="2400" dirty="0" err="1" smtClean="0"/>
              <a:t>Г.К.Селевко</a:t>
            </a:r>
            <a:r>
              <a:rPr lang="ru-RU" sz="2400" dirty="0"/>
              <a:t>)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464" y="214674"/>
            <a:ext cx="1762940" cy="2425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ая прямоугольная выноска 1"/>
          <p:cNvSpPr/>
          <p:nvPr/>
        </p:nvSpPr>
        <p:spPr>
          <a:xfrm>
            <a:off x="7071064" y="5606418"/>
            <a:ext cx="3426780" cy="612648"/>
          </a:xfrm>
          <a:prstGeom prst="wedgeRoundRectCallout">
            <a:avLst>
              <a:gd name="adj1" fmla="val 80464"/>
              <a:gd name="adj2" fmla="val 929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Измеряемо </a:t>
            </a:r>
            <a:r>
              <a:rPr lang="ru-RU" sz="1600" dirty="0"/>
              <a:t>то, что </a:t>
            </a:r>
            <a:r>
              <a:rPr lang="ru-RU" sz="1600" dirty="0" smtClean="0"/>
              <a:t>сделано. 		         </a:t>
            </a:r>
            <a:r>
              <a:rPr lang="ru-RU" sz="1600" dirty="0" err="1" smtClean="0"/>
              <a:t>Анон</a:t>
            </a:r>
            <a:endParaRPr lang="ru-RU" sz="1600" dirty="0"/>
          </a:p>
        </p:txBody>
      </p:sp>
      <p:pic>
        <p:nvPicPr>
          <p:cNvPr id="1026" name="Picture 2" descr="http://www.knigisosklada.ru/images/books/2304/big/23048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083" y="1313733"/>
            <a:ext cx="1273449" cy="166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958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6462" y="226381"/>
            <a:ext cx="7839075" cy="736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Концептуальные положения технологии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1794335" y="962981"/>
            <a:ext cx="10243783" cy="589501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altLang="ru-RU" sz="2400" dirty="0"/>
              <a:t>Технология саморазвития личности — это педагогическая </a:t>
            </a:r>
            <a:r>
              <a:rPr lang="ru-RU" altLang="ru-RU" sz="2400" b="1" dirty="0" err="1"/>
              <a:t>политехнология</a:t>
            </a:r>
            <a:r>
              <a:rPr lang="ru-RU" altLang="ru-RU" sz="2400" dirty="0"/>
              <a:t>, основанная на использовании мотивов саморазвития и самосовершенствования личности</a:t>
            </a:r>
          </a:p>
          <a:p>
            <a:pPr algn="just">
              <a:lnSpc>
                <a:spcPct val="100000"/>
              </a:lnSpc>
            </a:pPr>
            <a:r>
              <a:rPr lang="ru-RU" altLang="ru-RU" sz="2400" b="1" dirty="0"/>
              <a:t>Максимальное удовлетворение всех потребностей духовного саморазвития ребенка</a:t>
            </a:r>
            <a:r>
              <a:rPr lang="ru-RU" altLang="ru-RU" sz="2400" dirty="0"/>
              <a:t>: в самопознании, в самовоспитании, в самоутверждении, в самоопределении, в самообразовании, в </a:t>
            </a:r>
            <a:r>
              <a:rPr lang="ru-RU" altLang="ru-RU" sz="2400" dirty="0" err="1"/>
              <a:t>саморегуляции</a:t>
            </a:r>
            <a:r>
              <a:rPr lang="ru-RU" altLang="ru-RU" sz="2400" dirty="0"/>
              <a:t>, в самореализации</a:t>
            </a:r>
          </a:p>
          <a:p>
            <a:pPr algn="just"/>
            <a:r>
              <a:rPr lang="ru-RU" altLang="ru-RU" sz="2400" b="1" dirty="0"/>
              <a:t>Использование потребностей самосовершенствования </a:t>
            </a:r>
            <a:r>
              <a:rPr lang="ru-RU" altLang="ru-RU" sz="2400" dirty="0"/>
              <a:t>для мотивации учебной деятельности детей как огромного резерва повышения качества школьного образования</a:t>
            </a:r>
          </a:p>
          <a:p>
            <a:r>
              <a:rPr lang="ru-RU" altLang="ru-RU" sz="2400" b="1" dirty="0"/>
              <a:t>Формирование доминанты самосовершенствования </a:t>
            </a:r>
            <a:r>
              <a:rPr lang="ru-RU" altLang="ru-RU" sz="2400" b="1" dirty="0" smtClean="0"/>
              <a:t>                                            </a:t>
            </a:r>
            <a:r>
              <a:rPr lang="ru-RU" altLang="ru-RU" sz="2400" dirty="0" smtClean="0"/>
              <a:t>- мотивация </a:t>
            </a:r>
            <a:r>
              <a:rPr lang="ru-RU" altLang="ru-RU" sz="2400" dirty="0"/>
              <a:t>на осознанное и </a:t>
            </a:r>
            <a:r>
              <a:rPr lang="ru-RU" altLang="ru-RU" sz="2400" dirty="0" smtClean="0"/>
              <a:t>                                                               целенаправленное </a:t>
            </a:r>
            <a:r>
              <a:rPr lang="ru-RU" altLang="ru-RU" sz="2400" dirty="0"/>
              <a:t>улучшение </a:t>
            </a:r>
            <a:r>
              <a:rPr lang="ru-RU" altLang="ru-RU" sz="2400" dirty="0" smtClean="0"/>
              <a:t>                                                                      личностью </a:t>
            </a:r>
            <a:r>
              <a:rPr lang="ru-RU" altLang="ru-RU" sz="2400" dirty="0"/>
              <a:t>самой себя, переход </a:t>
            </a:r>
            <a:r>
              <a:rPr lang="ru-RU" altLang="ru-RU" sz="2400" dirty="0" smtClean="0"/>
              <a:t>                                                                                  от </a:t>
            </a:r>
            <a:r>
              <a:rPr lang="ru-RU" altLang="ru-RU" sz="2400" dirty="0"/>
              <a:t>воспитания к </a:t>
            </a:r>
            <a:r>
              <a:rPr lang="ru-RU" altLang="ru-RU" sz="2400" dirty="0" smtClean="0"/>
              <a:t>самовоспитанию </a:t>
            </a:r>
            <a:endParaRPr lang="ru-RU" altLang="ru-RU" sz="2400" dirty="0"/>
          </a:p>
          <a:p>
            <a:pPr algn="just"/>
            <a:r>
              <a:rPr lang="ru-RU" altLang="ru-RU" sz="2400" b="1" dirty="0"/>
              <a:t>Внутренние процессы саморазвития личности </a:t>
            </a:r>
            <a:r>
              <a:rPr lang="ru-RU" altLang="ru-RU" sz="2400" dirty="0"/>
              <a:t>определяются организацией внешней части педагогического процесса, в которой должны быть предусмотрены</a:t>
            </a:r>
          </a:p>
          <a:p>
            <a:pPr algn="just"/>
            <a:r>
              <a:rPr lang="ru-RU" altLang="ru-RU" sz="2400" b="1" dirty="0"/>
              <a:t>Отношения участников педагогического процесса </a:t>
            </a:r>
            <a:r>
              <a:rPr lang="ru-RU" altLang="ru-RU" sz="2400" dirty="0"/>
              <a:t>определяются гуманно-личностным подходом, педагогикой сотрудничества</a:t>
            </a:r>
          </a:p>
          <a:p>
            <a:endParaRPr lang="ru-RU" altLang="ru-RU" dirty="0" smtClean="0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6916226" y="4110362"/>
            <a:ext cx="4927107" cy="887767"/>
          </a:xfrm>
          <a:prstGeom prst="wedgeRoundRectCallout">
            <a:avLst>
              <a:gd name="adj1" fmla="val 33041"/>
              <a:gd name="adj2" fmla="val -1143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Скорость </a:t>
            </a:r>
            <a:r>
              <a:rPr lang="ru-RU" sz="1600" dirty="0"/>
              <a:t>и характер изменений таков, что всем придется учиться целую </a:t>
            </a:r>
            <a:r>
              <a:rPr lang="ru-RU" sz="1600" dirty="0" smtClean="0"/>
              <a:t>жизнь. </a:t>
            </a:r>
            <a:r>
              <a:rPr lang="ru-RU" sz="1600" dirty="0"/>
              <a:t>Герольд </a:t>
            </a:r>
            <a:r>
              <a:rPr lang="ru-RU" sz="1600" dirty="0" smtClean="0"/>
              <a:t>Гофман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1557533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545</TotalTime>
  <Words>911</Words>
  <Application>Microsoft Office PowerPoint</Application>
  <PresentationFormat>Широкоэкранный</PresentationFormat>
  <Paragraphs>98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Легкий дым</vt:lpstr>
      <vt:lpstr>Управление знаниями  при формировании метапредметных компетенций на примере технологии А.А.Ухтомского-Г.К.Селевко</vt:lpstr>
      <vt:lpstr>Об управлении знаниями</vt:lpstr>
      <vt:lpstr>Модель знаний: </vt:lpstr>
      <vt:lpstr>О технологии в педагогике</vt:lpstr>
      <vt:lpstr>А.А.Ухтомский  (13.06.1875-31.08-1942) – российский физиолог,  академик АКАДЕМИИ НАУК СССР</vt:lpstr>
      <vt:lpstr>Педагогические идеи А.А.Ухтомского</vt:lpstr>
      <vt:lpstr>О проблемах современнного образования</vt:lpstr>
      <vt:lpstr>Технологический подход в образовании</vt:lpstr>
      <vt:lpstr>Концептуальные положения технологии</vt:lpstr>
      <vt:lpstr>Акценты целей технологии</vt:lpstr>
      <vt:lpstr>Подсистемы технологии саморазвивающего обучения А.А.Ухтомского-Г.К.Селевко</vt:lpstr>
      <vt:lpstr>Условия и организация технологии</vt:lpstr>
      <vt:lpstr>Структура технологии саморазвития личности </vt:lpstr>
      <vt:lpstr>Метапредметные результаты освоения основной образовательной программы основного общего образования должны отражать: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знаниями  при формировании метапредметных компетенций на основе технологии А.А.Ухтомского-Г.К.Селевко</dc:title>
  <dc:creator>Пользователь Windows</dc:creator>
  <cp:lastModifiedBy>Пользователь Windows</cp:lastModifiedBy>
  <cp:revision>24</cp:revision>
  <dcterms:created xsi:type="dcterms:W3CDTF">2017-10-23T12:27:20Z</dcterms:created>
  <dcterms:modified xsi:type="dcterms:W3CDTF">2018-02-15T19:55:11Z</dcterms:modified>
</cp:coreProperties>
</file>