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-108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13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5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68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56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100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494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991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65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46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45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8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21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93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42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74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92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37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C5D1A56-0F29-43EC-9734-FD1944DD23A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275FB43-2066-42A2-905E-9418CE927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01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723330"/>
            <a:ext cx="10586919" cy="24341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«Школа психологического саморазвития»</a:t>
            </a:r>
            <a:br>
              <a:rPr lang="ru-RU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психолого-педагогического сопровождения                        обучающихся с ОВЗ  1-4 и 5-9 общеобразовательных классов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специальных индивидуальных (групповых) коррекционных занятий 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44286" y="3457684"/>
            <a:ext cx="7197726" cy="30386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Педагог-психолог                                                                                                    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Колычева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Жанна Владимировна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МОУ </a:t>
            </a:r>
            <a:r>
              <a:rPr lang="ru-RU" sz="1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Ломовская</a:t>
            </a:r>
            <a:r>
              <a:rPr lang="ru-RU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СОШ, Рыбинский МР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ru-RU" sz="1800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конкурс программ ППС УОО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Кафедра общей педагогики и психологии ГАУ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дпо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яо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иро</a:t>
            </a: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2018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ru-RU" sz="180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93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 algn="ctr">
              <a:lnSpc>
                <a:spcPct val="115000"/>
              </a:lnSpc>
              <a:spcBef>
                <a:spcPts val="1000"/>
              </a:spcBef>
            </a:pP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</a:t>
            </a:r>
            <a:r>
              <a:rPr lang="ru-RU" sz="27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</a:t>
            </a:r>
            <a:r>
              <a:rPr lang="ru-RU" sz="27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sz="27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развивающей работы</a:t>
            </a:r>
            <a:r>
              <a:rPr lang="ru-RU" sz="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1760561"/>
            <a:ext cx="10131425" cy="4653887"/>
          </a:xfrm>
        </p:spPr>
        <p:txBody>
          <a:bodyPr>
            <a:normAutofit fontScale="325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5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Личностными результатами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начала изучения курса являются воспитание и развитие социально значимых личностных качеств, индивидуально-личностных позиций, ценностных установок, раскрывающих отношение к труду, систему норм и правил межличностного общения, обеспечивающую успешность в совместной деятельности. </a:t>
            </a:r>
            <a:endParaRPr lang="ru-RU" sz="56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Самоопределение;  </a:t>
            </a:r>
            <a:r>
              <a:rPr lang="ru-RU" sz="56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Смыслообразование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Нравственно-этическая ориентации</a:t>
            </a:r>
            <a:endParaRPr lang="ru-RU" sz="56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56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Метапредметными</a:t>
            </a:r>
            <a:r>
              <a:rPr lang="ru-RU" sz="5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результатами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изучения курса является освоение учащимися проектных умений минимального уровня сложности, универсальных способов деятельности, применяемых как в рамках образовательного процесса, так и в реальных жизненных ситуациях. </a:t>
            </a:r>
            <a:endParaRPr lang="ru-RU" sz="56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5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Регулятивные универсальные учебные действия: </a:t>
            </a:r>
            <a:endParaRPr lang="ru-RU" sz="56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Целеполагание; 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Осуществление учебных действий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и самоконтроль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Коррекция; </a:t>
            </a:r>
            <a:r>
              <a:rPr lang="ru-RU" sz="56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Оценка;Саморегуляция</a:t>
            </a:r>
            <a:endParaRPr lang="ru-RU" sz="5600" i="1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5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Познавательные универсальные учебные действия</a:t>
            </a:r>
            <a:r>
              <a:rPr lang="ru-RU" sz="5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56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Общеучебные</a:t>
            </a:r>
            <a:r>
              <a:rPr lang="ru-RU" sz="560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Знаково-символические;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Информационные;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Логические;</a:t>
            </a:r>
            <a:endParaRPr lang="ru-RU" sz="56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5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Коммуникативные универсальные учебные действия</a:t>
            </a:r>
            <a:r>
              <a:rPr lang="ru-RU" sz="5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56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Инициативное сотрудничество</a:t>
            </a:r>
            <a:r>
              <a:rPr lang="ru-RU" sz="5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учебного сотрудничества</a:t>
            </a:r>
            <a:r>
              <a:rPr lang="ru-RU" sz="5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</a:t>
            </a:r>
            <a:r>
              <a:rPr lang="ru-RU" sz="5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коммуникацией</a:t>
            </a:r>
            <a:r>
              <a:rPr lang="ru-RU" sz="5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Речевые средства и средства информационных и коммуникативных технологий</a:t>
            </a:r>
            <a:r>
              <a:rPr lang="ru-RU" sz="5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Смысловое чтение</a:t>
            </a:r>
            <a:r>
              <a:rPr lang="ru-RU" sz="5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56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Различные способы поиска и использования информации</a:t>
            </a:r>
            <a:endParaRPr lang="ru-RU" sz="5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5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918949"/>
          </a:xfrm>
        </p:spPr>
        <p:txBody>
          <a:bodyPr>
            <a:normAutofit fontScale="90000"/>
          </a:bodyPr>
          <a:lstStyle/>
          <a:p>
            <a:pPr marL="228600" lvl="0" indent="449580" algn="ctr">
              <a:lnSpc>
                <a:spcPct val="115000"/>
              </a:lnSpc>
              <a:spcBef>
                <a:spcPts val="1000"/>
              </a:spcBef>
            </a:pP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 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научатся</a:t>
            </a:r>
            <a:r>
              <a:rPr lang="ru-RU" sz="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268610"/>
            <a:ext cx="10131425" cy="522772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осуществлять поиск необходимой информации для выполнения учебных заданий с использованием справочной и учебной литературы;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использовать знаково-символические средства, в том числе модели и схемы для решения задач;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строить речевое высказывание в устной и письменной формах;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выделять существенную информацию из текстов разных видов;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осуществлять анализ объектов с выделением существенных и несущественных признаков;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осуществлять синтез как составление целого из частей;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проводить сравнение,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сериацию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классификацию по заданным критериям;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устанавливать причинно-следственные связи;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строить рассуждения в форме связи простых суждений об объекте, его строении, свойствах и отношениях;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обобщать, то есть осуществлять генерализацию и выведение общности для целого ряда или класса единичных связей на основе выделения сущностной связи;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устанавливать аналогии;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планировать свое действие в соответствии с поставленной задачей и условиями ее реализации, в том числе во внутреннем плане;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допускать возможность существования у людей различных точек зрения, в том числе не совпадающих с его собственной, и ориентироваться на позицию партнера в общении и взаимодействии;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адекватно использовать речевые средства для решения различных коммуникативных задач, строить монологическое высказывание, владеть диалогической формой речи.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330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905301"/>
          </a:xfrm>
        </p:spPr>
        <p:txBody>
          <a:bodyPr>
            <a:normAutofit fontScale="90000"/>
          </a:bodyPr>
          <a:lstStyle/>
          <a:p>
            <a:pPr marL="228600" lvl="0" indent="449580" algn="ctr">
              <a:lnSpc>
                <a:spcPct val="115000"/>
              </a:lnSpc>
              <a:spcBef>
                <a:spcPts val="1000"/>
              </a:spcBef>
            </a:pP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 получат возможность 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научиться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5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14901"/>
            <a:ext cx="10131425" cy="4653887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осуществлять расширенный поиск информации с использованием ресурсов библиотек и Интернета;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создавать и преобразовывать модели и схемы для решения задач;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осознанно и произвольно строить речевое высказывание в устной и письменной формах;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осуществлять синтез как составление целого из частей, само-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стоятельно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достраивая и выполняя недостающие компоненты;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осуществлять сравнение,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сериацию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классификацию, самостоятельно выбирая основания и критерии для указанных логических операций;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строить логическое рассуждение, включающее установление причинно-следственных связей;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проявлять познавательную инициативу в учебном сотрудничестве;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учитывать разные мнения и интересы и обосновывать собственную позицию. 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81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864358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  <a:tabLst>
                <a:tab pos="1257300" algn="l"/>
              </a:tabLst>
            </a:pPr>
            <a:r>
              <a:rPr lang="ru-RU" alt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alt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учебного курса</a:t>
            </a:r>
            <a:r>
              <a:rPr lang="ru-RU" altLang="ru-RU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altLang="ru-RU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602378"/>
              </p:ext>
            </p:extLst>
          </p:nvPr>
        </p:nvGraphicFramePr>
        <p:xfrm>
          <a:off x="1774209" y="1119117"/>
          <a:ext cx="8884691" cy="5222228"/>
        </p:xfrm>
        <a:graphic>
          <a:graphicData uri="http://schemas.openxmlformats.org/drawingml/2006/table">
            <a:tbl>
              <a:tblPr firstRow="1" firstCol="1" bandRow="1"/>
              <a:tblGrid>
                <a:gridCol w="544072"/>
                <a:gridCol w="3461284"/>
                <a:gridCol w="2454250"/>
                <a:gridCol w="1053512"/>
                <a:gridCol w="1371573"/>
              </a:tblGrid>
              <a:tr h="264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Психологические компетенции</a:t>
                      </a:r>
                      <a:endParaRPr lang="ru-RU" sz="10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0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часов</a:t>
                      </a:r>
                      <a:endParaRPr lang="ru-RU" sz="6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</a:t>
                      </a:r>
                      <a:endParaRPr lang="ru-RU" sz="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занятий</a:t>
                      </a:r>
                      <a:endParaRPr lang="ru-RU" sz="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личностных особенностей «Начала этики для </a:t>
                      </a:r>
                      <a:r>
                        <a:rPr lang="ru-RU" sz="10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………..</a:t>
                      </a:r>
                      <a:r>
                        <a:rPr lang="ru-RU" sz="1000" b="1" dirty="0" err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классника</a:t>
                      </a:r>
                      <a:r>
                        <a:rPr lang="ru-RU" sz="10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коммуникативных навыков.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Давайте познакомимся.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Адаптация к новым социальным условиям.  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Я-ученик.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7-10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семейных ценностей и традиций.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Моя семья.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11,20,21,26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школьных проблем.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Школьные порядки.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14,15,16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навыков конструктивного взаимодействия.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Общечеловеческие ценности. Добрые дела.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12,13,17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положительной «Я-концепции».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Жизненные роли.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18,19,22,23, 24,25,27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общечеловеческих ценностей и норм.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этикета.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28,29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способностей и склонностей.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Этот разноцветный мир.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30,31,32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интеллектуальных способностей «Уроки психологического развития»</a:t>
                      </a:r>
                      <a:endParaRPr lang="ru-RU" sz="1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Способность классифицировать понятия, предметы, явления.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Давайте познакомимся.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Обобщение предметов и их признаков.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Я-ученик.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7-10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Способность к анализу и синтезу.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Моя семья.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11,20,21,26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 отношений между предметами и понятиями.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Школьные порядки.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Этот разноцветный мир.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14,15,16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30,31,32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Определение закономерности.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Общечеловеческие ценности. Добрые дела.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12,13,17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Установление причинно-следственных связей, пространственно- временных отношений.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Жизненные роли.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18,19,22,23, 24,25,27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Умение использовать условные обозначения.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этикета.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28,29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1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1" marR="38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872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и средства формирования </a:t>
            </a:r>
            <a:br>
              <a:rPr lang="ru-RU" sz="2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универсальных учебных действий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176846"/>
          </a:xfrm>
        </p:spPr>
        <p:txBody>
          <a:bodyPr>
            <a:normAutofit/>
          </a:bodyPr>
          <a:lstStyle/>
          <a:p>
            <a:pPr indent="28829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Учебное сотрудничество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</a:t>
            </a: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Разновозрастное сотрудничество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 обучающихся как форма сотрудничества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Дискуссия</a:t>
            </a: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Тренинги</a:t>
            </a: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Общий приём доказательства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Педагогическое общение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</a:pP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458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288290" algn="ctr" font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</a:t>
            </a:r>
            <a:r>
              <a:rPr lang="ru-RU" sz="24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через ценностные ориентиры, целевые установки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" y="2183010"/>
            <a:ext cx="11335841" cy="3649133"/>
          </a:xfrm>
        </p:spPr>
        <p:txBody>
          <a:bodyPr>
            <a:normAutofit/>
          </a:bodyPr>
          <a:lstStyle/>
          <a:p>
            <a:pPr algn="ctr"/>
            <a:r>
              <a:rPr lang="ru-RU" sz="2400" i="1" spc="-1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основ гражданской идентичности лич</a:t>
            </a:r>
            <a:r>
              <a:rPr lang="ru-RU" sz="24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ности 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психологических условий развития сотрудничества </a:t>
            </a:r>
          </a:p>
          <a:p>
            <a:pPr indent="288290" algn="ctr" font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i="1" spc="1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азвитие ценностно­-смысловой сферы личности </a:t>
            </a:r>
          </a:p>
          <a:p>
            <a:pPr indent="288290" algn="ctr" font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умения учиться </a:t>
            </a:r>
          </a:p>
          <a:p>
            <a:pPr indent="288290" algn="ctr" fontAlgn="ctr">
              <a:lnSpc>
                <a:spcPct val="115000"/>
              </a:lnSpc>
              <a:spcAft>
                <a:spcPts val="0"/>
              </a:spcAft>
            </a:pPr>
            <a:r>
              <a:rPr lang="ru-RU" sz="2400" i="1" spc="-1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самостоятельности, инициативы и ответственности личности </a:t>
            </a:r>
            <a:endParaRPr lang="ru-RU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80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1162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курса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«Познай себя» (самопознание) для 5 класса(10-11лет)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189833"/>
              </p:ext>
            </p:extLst>
          </p:nvPr>
        </p:nvGraphicFramePr>
        <p:xfrm>
          <a:off x="2429301" y="996288"/>
          <a:ext cx="7560860" cy="5477524"/>
        </p:xfrm>
        <a:graphic>
          <a:graphicData uri="http://schemas.openxmlformats.org/drawingml/2006/table">
            <a:tbl>
              <a:tblPr firstRow="1" firstCol="1" bandRow="1"/>
              <a:tblGrid>
                <a:gridCol w="805218"/>
                <a:gridCol w="3338166"/>
                <a:gridCol w="729821"/>
                <a:gridCol w="2687655"/>
              </a:tblGrid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Психологические компетенции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часов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8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личностных особенностей «Познай себя»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 вашего «Я»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Восприятие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Темперамент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14,15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19-21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Мышление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22-25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26-29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 среди людей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30-35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8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интеллектуальных способностей «Уроки психологического развития»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Внимание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1,5,9,13,17,25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Мышление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22-25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-вербальный синтез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-вербальный анализ через синтез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1,2,3,22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-гибкость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2,4,5,9,22,28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-абстрагирование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-установление закономерностей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4,7,10,21,26,29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-выделение существенных признаков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-логическое мышление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14,15,16,17,18,19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-логические формы вербального мышления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20,21,22,23,24,25,26,27,28,29,30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Пространственные представления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2,4,6,8,11,14,17,19,21,23,27,30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Внутренний план действий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Воображение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18,20,24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Рефлексия личностных качеств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1,3,4,5,18,20,28,29,30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Рефлексия чувств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2,6,7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эмоциональной сферы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8,15,21,22,23,24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умения различать виды поведения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9,10,11,12,13,14,15,16,1719,25,26,27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3" marR="35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63787"/>
            <a:ext cx="2439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042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  <a:tabLst>
                <a:tab pos="1257300" algn="l"/>
              </a:tabLst>
            </a:pPr>
            <a:r>
              <a:rPr lang="ru-RU" altLang="ru-RU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курса</a:t>
            </a:r>
            <a:r>
              <a:rPr lang="ru-RU" altLang="ru-RU" sz="200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200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1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курсу «Сделай себя сам» (самовоспитание) для 6 класса(11-12лет)</a:t>
            </a:r>
            <a:r>
              <a:rPr lang="ru-RU" altLang="ru-RU" sz="2000" dirty="0">
                <a:solidFill>
                  <a:srgbClr val="FFFF0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altLang="ru-RU" sz="2000" dirty="0">
                <a:solidFill>
                  <a:srgbClr val="FFFF00"/>
                </a:solidFill>
                <a:latin typeface="Calibri" panose="020F0502020204030204"/>
                <a:ea typeface="+mn-ea"/>
                <a:cs typeface="+mn-cs"/>
              </a:rPr>
            </a:br>
            <a:endParaRPr lang="ru-RU" sz="20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7226"/>
              </p:ext>
            </p:extLst>
          </p:nvPr>
        </p:nvGraphicFramePr>
        <p:xfrm>
          <a:off x="2524834" y="2065867"/>
          <a:ext cx="7601805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693560"/>
                <a:gridCol w="3782907"/>
                <a:gridCol w="1680608"/>
                <a:gridCol w="144473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занятий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 себе воспитатель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Учимся понимать красоту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Самооценка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Конструктивное взаимодействие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21-31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 работать над собой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32-35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801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1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курса</a:t>
            </a:r>
            <a:r>
              <a:rPr lang="ru-RU" sz="22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«Научи себя учиться» (самообразование) для 7 класса(12-13лет)</a:t>
            </a:r>
            <a:r>
              <a:rPr lang="ru-RU" sz="22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2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371604"/>
              </p:ext>
            </p:extLst>
          </p:nvPr>
        </p:nvGraphicFramePr>
        <p:xfrm>
          <a:off x="2415654" y="1690688"/>
          <a:ext cx="6252783" cy="5081524"/>
        </p:xfrm>
        <a:graphic>
          <a:graphicData uri="http://schemas.openxmlformats.org/drawingml/2006/table">
            <a:tbl>
              <a:tblPr firstRow="1" firstCol="1" bandRow="1"/>
              <a:tblGrid>
                <a:gridCol w="627797"/>
                <a:gridCol w="3697126"/>
                <a:gridCol w="989965"/>
                <a:gridCol w="93789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занятий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курс «Научи себя учиться»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Воля и трудолюбие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Трудолюбие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Индивидуальность в учении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8-9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Пять «само» в учении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Мои  учебные способности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учебного труда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19-24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Мои учебные способности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25-29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Самоконтроль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30-34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Итоговое занятие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691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1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курса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курсу «Утверждай себя» (самоутверждение) для 8 класса(13-14лет)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764431"/>
              </p:ext>
            </p:extLst>
          </p:nvPr>
        </p:nvGraphicFramePr>
        <p:xfrm>
          <a:off x="2565780" y="1950309"/>
          <a:ext cx="7656124" cy="4219956"/>
        </p:xfrm>
        <a:graphic>
          <a:graphicData uri="http://schemas.openxmlformats.org/drawingml/2006/table">
            <a:tbl>
              <a:tblPr firstRow="1" firstCol="1" bandRow="1"/>
              <a:tblGrid>
                <a:gridCol w="682387"/>
                <a:gridCol w="4948087"/>
                <a:gridCol w="1087755"/>
                <a:gridCol w="93789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занятий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курс «Утверждай себя»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способности к самоутверждению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Способности к общению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9-13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Активность в общении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Межличностное общение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18-22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Конфликт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психического и физического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25-27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 и творчество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28-30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Нравственность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31-33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самоутверждения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Итоговое занятие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6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140" y="887105"/>
            <a:ext cx="6754503" cy="5371745"/>
          </a:xfrm>
        </p:spPr>
        <p:txBody>
          <a:bodyPr>
            <a:normAutofit/>
          </a:bodyPr>
          <a:lstStyle/>
          <a:p>
            <a:pPr marL="0" lvl="0" indent="0" algn="r">
              <a:lnSpc>
                <a:spcPct val="115000"/>
              </a:lnSpc>
              <a:buNone/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 из важнейших задач программы </a:t>
            </a:r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15000"/>
              </a:lnSpc>
              <a:buNone/>
            </a:pP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«Школа </a:t>
            </a:r>
            <a:r>
              <a:rPr lang="ru-RU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психологического 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саморазвития»-</a:t>
            </a:r>
          </a:p>
          <a:p>
            <a:pPr marL="0" lvl="0" indent="0" algn="r">
              <a:lnSpc>
                <a:spcPct val="115000"/>
              </a:lnSpc>
              <a:buNone/>
            </a:pP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подготовка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школьников к вхождению в реальную жизнь, управление процессом школьного периода социализации, к решению жизненных проблем. </a:t>
            </a:r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15000"/>
              </a:lnSpc>
              <a:buNone/>
            </a:pP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Социализация -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и результат включения человека в целостную систему социальных отношений: с одной стороны это - социальная адаптация личности к социальным условиям, с другой - ее социальная автономизация.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96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курса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курсу «Найди себя» (самоопределение) для 9 класса(14-15лет)</a:t>
            </a:r>
            <a: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352051"/>
              </p:ext>
            </p:extLst>
          </p:nvPr>
        </p:nvGraphicFramePr>
        <p:xfrm>
          <a:off x="2579428" y="1690688"/>
          <a:ext cx="7301551" cy="4114800"/>
        </p:xfrm>
        <a:graphic>
          <a:graphicData uri="http://schemas.openxmlformats.org/drawingml/2006/table">
            <a:tbl>
              <a:tblPr firstRow="1" firstCol="1" bandRow="1"/>
              <a:tblGrid>
                <a:gridCol w="409432"/>
                <a:gridCol w="4243037"/>
                <a:gridCol w="1366193"/>
                <a:gridCol w="128288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занятий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курс «Найди себя»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Мир профессий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Самоопределение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Дорога взросления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15-22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 в социуме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23-27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и судьба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28-34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Итоговое занятие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181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Учебно-методический комплект по курсу </a:t>
            </a:r>
            <a:r>
              <a:rPr lang="ru-RU" sz="2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Г.К.Селевко</a:t>
            </a:r>
            <a:r>
              <a:rPr lang="ru-RU" sz="2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«Самосовершенствование личности»</a:t>
            </a:r>
            <a:r>
              <a:rPr lang="ru-RU" sz="22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2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22966"/>
              </p:ext>
            </p:extLst>
          </p:nvPr>
        </p:nvGraphicFramePr>
        <p:xfrm>
          <a:off x="2052798" y="1593614"/>
          <a:ext cx="8005603" cy="4383355"/>
        </p:xfrm>
        <a:graphic>
          <a:graphicData uri="http://schemas.openxmlformats.org/drawingml/2006/table">
            <a:tbl>
              <a:tblPr firstRow="1" firstCol="1" bandRow="1"/>
              <a:tblGrid>
                <a:gridCol w="339202"/>
                <a:gridCol w="680792"/>
                <a:gridCol w="846810"/>
                <a:gridCol w="1523422"/>
                <a:gridCol w="2240666"/>
                <a:gridCol w="2374711"/>
              </a:tblGrid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«Познай себя»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Селевко Г.К., Закатова И.Н, Левина О.Г.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М.: Народное образование, 2000,116с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11-12лет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«Сделай себя сам»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Селевко Г.К., Тихомирова Н.К. , Левина О.Г.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М.: Народное образование, 2001,176с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12-13лет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«Научи себя учиться»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Селевко Г.К., Маркова Н.Н., Левина О.Г.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М.: Народное образование, 2001,192с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13-14лет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«Утверждай себя»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Селевко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Г.К., Назарова И.Г., Левина О.Г.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М.: Народное образование, 2001,158с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14-15лет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«Найди себя»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Селевко Г.К., Бабурина Н.И., Левина О.Г.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М.: Народное образование, 2001,144с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15-16лет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«Управляй собой»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Селевко Г.К., Болдина В.И., Левина О.Г.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М.: Народное образование, 2001,192с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16-17лет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«Реализуй себя»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Селевко Г.К., Селевко А.Г., Левина О.Г.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М.: Народное образование, 2001,176с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041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1637731"/>
            <a:ext cx="10131425" cy="491319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ориентирована на современные теоретические концепции, т.к. между технологией самосовершенствования личности и формированием универсальных учебных действий стоит «знак равно». </a:t>
            </a:r>
          </a:p>
          <a:p>
            <a:pPr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нацелена на решение ключевых воспитательных проблем развития и самосовершенствования. </a:t>
            </a:r>
          </a:p>
          <a:p>
            <a:pPr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Универсальность программы и применимость её на практике в том, что она может использоваться в рамках внеурочной деятельности, коррекционно-развивающих занятий, классных часов, часов психологического общения, дополнительных образовательных занятий педагогом, но лучше педагогом-психологом.</a:t>
            </a:r>
          </a:p>
          <a:p>
            <a:pPr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Кроме этого актуальность данной программы связана с тем, что исходя из анализа рекомендаций ПМПК, у обучающихся с ОВЗ слабо развиты логические операции мышления, дети не стремятся стать лучше. Учащиеся затрудняются выделять существенные признаки предметов и понятий, устанавливать причинно-следственные связи, логические отношения между предметами и понятиями, словами и действиями.</a:t>
            </a:r>
          </a:p>
          <a:p>
            <a:pPr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целью психологического сопровождения учащихся с ОВЗ разработана модифицированная программа «Школа психологического саморазвития» с учетом психологической программы развития когнитивной сферы  учащихся 1-4 классов Н.П. </a:t>
            </a:r>
            <a:r>
              <a:rPr lang="ru-RU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Локаловой</a:t>
            </a:r>
            <a:r>
              <a:rPr lang="ru-RU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«Уроки психологического развития младших школьников» . Программа является комбинированной,- блок развития личностных особенностей составлен на основе курса </a:t>
            </a:r>
            <a:r>
              <a:rPr lang="ru-RU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Г.К.Селевко</a:t>
            </a:r>
            <a:r>
              <a:rPr lang="ru-RU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«Самосовершенствование личности».</a:t>
            </a:r>
            <a:endParaRPr lang="ru-RU" sz="32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92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2890" y="818866"/>
            <a:ext cx="10070909" cy="5358097"/>
          </a:xfrm>
        </p:spPr>
        <p:txBody>
          <a:bodyPr>
            <a:normAutofit/>
          </a:bodyPr>
          <a:lstStyle/>
          <a:p>
            <a:pPr lvl="0" algn="r">
              <a:lnSpc>
                <a:spcPct val="115000"/>
              </a:lnSpc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программе используются различные психологические приемы и методы, техника визуализации, балансы упражнений образовательной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lnSpc>
                <a:spcPct val="115000"/>
              </a:lnSpc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Занятия проводятся по одному часу в неделю, как индивидуальные так и групповые.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88290" algn="r">
              <a:lnSpc>
                <a:spcPct val="115000"/>
              </a:lnSpc>
            </a:pP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коррекционной работы в соответствии со Стандартом направлена на создание системы комплексной помощи детям с ограниченными возможностями здоровья.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88290" algn="r">
              <a:lnSpc>
                <a:spcPct val="115000"/>
              </a:lnSpc>
            </a:pP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Приоритетными 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направлениями программы на этапе основного общего образования становятся формирование социальной компетентности обучающихся с ограниченными возможностями здоровья, развитие адаптивных способностей личности для самореализации в обществе.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38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8166" y="450376"/>
            <a:ext cx="8105633" cy="5726587"/>
          </a:xfrm>
        </p:spPr>
        <p:txBody>
          <a:bodyPr/>
          <a:lstStyle/>
          <a:p>
            <a:pPr lvl="0" indent="288290" algn="just">
              <a:lnSpc>
                <a:spcPct val="115000"/>
              </a:lnSpc>
            </a:pP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коррекционной работы основного общего образования и начального общего образования являются преемственными. Программа коррекционной работы  должна обеспечивать создание в общеобразовательном учреждении специальных условий воспитания, обучения, позволяющих учитывать особые образовательные потребности детей с ограниченными возможностями здоровья посредством индивидуализации и дифференциации образовательного процесса; дальнейшую социальную адаптацию и интеграцию детей с особыми образовательными потребностями в общеобразовательном учреждении. А также оказание комплексной психолого-социально-педагогической помощи и поддержки обучающимся с ограниченными возможностями здоровья и их родителям (законным представителям); осуществление коррекции недостатков в физическом и (или) психическом развитии обучающихся с ограниченными возможностями здоровья при освоении программы.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89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288290" algn="ctr">
              <a:lnSpc>
                <a:spcPct val="115000"/>
              </a:lnSpc>
              <a:spcBef>
                <a:spcPts val="1000"/>
              </a:spcBef>
            </a:pP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Коррекционно-развивающие 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программы</a:t>
            </a:r>
            <a:r>
              <a:rPr lang="ru-RU" sz="1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87355"/>
            <a:ext cx="10515600" cy="5268036"/>
          </a:xfrm>
        </p:spPr>
        <p:txBody>
          <a:bodyPr>
            <a:normAutofit fontScale="32500" lnSpcReduction="20000"/>
          </a:bodyPr>
          <a:lstStyle/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40410" algn="l"/>
              </a:tabLst>
            </a:pP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выявление и удовлетворение особых образовательных потребностей обучающихся с ограниченными возможностями здоровья;</a:t>
            </a:r>
            <a:endParaRPr lang="ru-RU" sz="43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40410" algn="l"/>
              </a:tabLst>
            </a:pP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определение особенностей организации образовательного процесса и условий интеграции для рассматриваемой категории детей в соответствии с индивидуальными особенностями каждого ребёнка, структурой нарушения развития и степенью выраженности (в соответствии с рекомендациями психолого-медико-педагогической комиссии);</a:t>
            </a:r>
            <a:endParaRPr lang="ru-RU" sz="43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40410" algn="l"/>
              </a:tabLst>
            </a:pP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осуществление индивидуально ориентированной социально-психолого-педагогической и медицинской помощи обучающимся с ограниченными возможностями здоровья с учётом особенностей психического и (или) физического развития, индивидуальных возможностей детей (в соответствии с рекомендациями психолого-медико-педагогической комиссии);</a:t>
            </a:r>
            <a:endParaRPr lang="ru-RU" sz="43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40410" algn="l"/>
              </a:tabLst>
            </a:pP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разработка и реализация индивидуальных программ, учебных планов, организация индивидуальных и (или) групповых занятий для детей с выраженным нарушением в физическом и (или) психическом развитии, сопровождаемые </a:t>
            </a:r>
            <a:r>
              <a:rPr lang="ru-RU" sz="43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тьюторской</a:t>
            </a: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поддержкой;</a:t>
            </a:r>
            <a:endParaRPr lang="ru-RU" sz="43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40410" algn="l"/>
              </a:tabLst>
            </a:pP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формирование зрелых личностных установок, способствующих оптимальной адаптации в условиях реальной жизненной ситуации;</a:t>
            </a:r>
            <a:endParaRPr lang="ru-RU" sz="43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42950" algn="l"/>
              </a:tabLst>
            </a:pP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расширение адаптивных возможностей личности, определяющих готовность к решению доступных проблем в различных сферах жизнедеятельности;</a:t>
            </a:r>
            <a:endParaRPr lang="ru-RU" sz="43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30885" algn="l"/>
              </a:tabLst>
            </a:pP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развитие коммуникативной компетенции, форм и навыков конструктивного личностного общения в группе сверстников;</a:t>
            </a:r>
            <a:endParaRPr lang="ru-RU" sz="43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37235" algn="l"/>
              </a:tabLst>
            </a:pP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реализация комплексной системы мероприятий по социальной адаптации и профессиональной ориентации обучающихся с ограниченными возможностями здоровья;</a:t>
            </a:r>
            <a:endParaRPr lang="ru-RU" sz="43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46125" algn="l"/>
              </a:tabLst>
            </a:pPr>
            <a:r>
              <a:rPr lang="ru-RU" sz="43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оказание консультативной и методической помощи родителям (законным представителям) детей с ограниченными возможностями здоровья по медицинским, социальным, правовым и другим вопросам.</a:t>
            </a:r>
            <a:endParaRPr lang="ru-RU" sz="43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05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796119"/>
          </a:xfrm>
        </p:spPr>
        <p:txBody>
          <a:bodyPr>
            <a:normAutofit fontScale="90000"/>
          </a:bodyPr>
          <a:lstStyle/>
          <a:p>
            <a:pPr marL="228600" lvl="0" indent="288290" algn="ctr">
              <a:lnSpc>
                <a:spcPct val="115000"/>
              </a:lnSpc>
              <a:spcBef>
                <a:spcPts val="1000"/>
              </a:spcBef>
            </a:pPr>
            <a:r>
              <a:rPr lang="ru-RU" sz="27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программы определяют </a:t>
            </a:r>
            <a:r>
              <a:rPr lang="ru-RU" sz="27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8048"/>
            <a:ext cx="10515600" cy="5248915"/>
          </a:xfrm>
        </p:spPr>
        <p:txBody>
          <a:bodyPr>
            <a:normAutofit fontScale="55000" lnSpcReduction="20000"/>
          </a:bodyPr>
          <a:lstStyle/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740410" algn="l"/>
              </a:tabLst>
            </a:pPr>
            <a:r>
              <a:rPr lang="ru-RU" sz="29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Преемственность.</a:t>
            </a: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 обеспечивает создание единого образовательного пространства при переходе от начального общего образования к основному общему образованию, способствует достижению личностных, </a:t>
            </a:r>
            <a:r>
              <a:rPr lang="ru-RU" sz="29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метапредметных</a:t>
            </a: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предметных результатов освоения основной образовательной программы основного общего образования, необходимых обучающимся с ограниченными возможностями здоровья для продолжения образования. Принцип обеспечивает связь программы коррекционной работы с другими разделами программы основного общего образования: программой развития универсальных учебных действий у обучающихся на ступени основного общего образования, программой профессиональной ориентации обучающихся на ступени основного общего образования, программой формирования и развития ИКТ-компетентности обучающихся, программой социальной деятельности обучающихся.</a:t>
            </a:r>
            <a:endParaRPr lang="ru-RU" sz="29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469900" algn="l"/>
              </a:tabLst>
            </a:pPr>
            <a:r>
              <a:rPr lang="ru-RU" sz="29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интересов ребёнка.</a:t>
            </a: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 определяет позицию специалиста, который призван решать проблему ребёнка с максимальной пользой и в интересах ребёнка.</a:t>
            </a:r>
            <a:endParaRPr lang="ru-RU" sz="29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476250" algn="l"/>
              </a:tabLst>
            </a:pP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9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Системность.</a:t>
            </a: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 обеспечивает единство диагностики, коррекции и развития, т. е. системный подход к анализу особенностей развития и коррекции нарушений у детей с ограниченными возможностями здоровья, а также всесторонний многоуровневый подход специалистов различного профиля, взаимодействие и согласованность их действий в решении проблем ребёнка.</a:t>
            </a:r>
            <a:endParaRPr lang="ru-RU" sz="29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463550" algn="l"/>
              </a:tabLst>
            </a:pP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9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Непрерывность.</a:t>
            </a: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 гарантирует ребёнку и его родителям (законным представителям) непрерывность помощи до полного решения проблемы или определения подхода к её решению.</a:t>
            </a:r>
            <a:endParaRPr lang="ru-RU" sz="29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461010" algn="l"/>
              </a:tabLst>
            </a:pP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9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Вариативность.</a:t>
            </a: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 предполагает создание вариативных условий для получения образования детьми, имеющими различные недостатки в физическом и (или) психическом развитии.</a:t>
            </a:r>
            <a:endParaRPr lang="ru-RU" sz="29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just">
              <a:lnSpc>
                <a:spcPct val="115000"/>
              </a:lnSpc>
              <a:spcAft>
                <a:spcPts val="0"/>
              </a:spcAft>
              <a:tabLst>
                <a:tab pos="463550" algn="l"/>
              </a:tabLst>
            </a:pPr>
            <a:r>
              <a:rPr lang="ru-RU" sz="29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Рекомендательный характер оказания помощи.</a:t>
            </a:r>
            <a:r>
              <a:rPr lang="ru-RU" sz="29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 обеспечивает соблюдение гарантированных законодательством прав родителей (законных представителей) детей с ограниченными возможностями здоровья выбирать формы получения детьми образования, формы обучения.</a:t>
            </a:r>
            <a:endParaRPr lang="ru-RU" sz="29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93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 algn="ctr">
              <a:lnSpc>
                <a:spcPct val="115000"/>
              </a:lnSpc>
              <a:spcBef>
                <a:spcPts val="1000"/>
              </a:spcBef>
            </a:pPr>
            <a:r>
              <a:rPr lang="ru-RU" sz="27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</a:t>
            </a:r>
            <a:r>
              <a:rPr lang="ru-RU" sz="27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27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ru-RU" sz="27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личностных особенностей</a:t>
            </a:r>
            <a:r>
              <a:rPr lang="ru-RU" sz="13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3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личности, способной к самовоспитанию и саморазвитию, личности самосовершенствующейся.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сформировать системообразующую теоретическую базу для сознательного управления учащимися своим развитием;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направить процесс самовоспитания, саморазвития;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помочь школьникам осознать и принять цели и содержание школьного обучения, воспитания;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организовать рефлексивную деятельность ребёнка, приводящую к появлению микро- и макро-программ работы над собой;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ознакомить с практическими приёмами и методами своего духовного и физического развития, совершенствования.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814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7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концепция развития </a:t>
            </a:r>
            <a:r>
              <a:rPr lang="ru-RU" sz="27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интеллектуальных особенностей 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компонентов логического мышления учащихся через игровую занимательную деятельность.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4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Формировать умение выделять существенные признаки предметов и понятий, делать выводы на основе имеющихся данных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Формировать умение устанавливать причинно-следственные связи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Развивать вербальные навыки учащихся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Расширять вербальный опыт, общую осведомленность учащихся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178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123</TotalTime>
  <Words>1975</Words>
  <Application>Microsoft Office PowerPoint</Application>
  <PresentationFormat>Произвольный</PresentationFormat>
  <Paragraphs>542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Небеса</vt:lpstr>
      <vt:lpstr>«Школа психологического саморазвития»  Программа психолого-педагогического сопровождения                        обучающихся с ОВЗ  1-4 и 5-9 общеобразовательных классов специальных индивидуальных (групповых) коррекционных занятий </vt:lpstr>
      <vt:lpstr>Презентация PowerPoint</vt:lpstr>
      <vt:lpstr>Актуальность</vt:lpstr>
      <vt:lpstr>Презентация PowerPoint</vt:lpstr>
      <vt:lpstr>Презентация PowerPoint</vt:lpstr>
      <vt:lpstr>Коррекционно-развивающие  задачи программы </vt:lpstr>
      <vt:lpstr>Содержание программы определяют принципы  </vt:lpstr>
      <vt:lpstr>Психолого-педагогическая концепция развития личностных особенностей </vt:lpstr>
      <vt:lpstr>Психолого-педагогическая концепция развития  интеллектуальных особенностей  </vt:lpstr>
      <vt:lpstr> Планируемые результаты  коррекционно - развивающей работы </vt:lpstr>
      <vt:lpstr>Обучающиеся научатся </vt:lpstr>
      <vt:lpstr>Обучающиеся получат возможность научиться  </vt:lpstr>
      <vt:lpstr>Содержание учебного курса </vt:lpstr>
      <vt:lpstr>Условия и средства формирования  универсальных учебных действий</vt:lpstr>
      <vt:lpstr>Требования к результатам  через ценностные ориентиры, целевые установки</vt:lpstr>
      <vt:lpstr>Содержание учебного курса «Познай себя» (самопознание) для 5 класса(10-11лет) </vt:lpstr>
      <vt:lpstr>Содержание учебного курса по курсу «Сделай себя сам» (самовоспитание) для 6 класса(11-12лет) </vt:lpstr>
      <vt:lpstr> Содержание учебного курса  «Научи себя учиться» (самообразование) для 7 класса(12-13лет) </vt:lpstr>
      <vt:lpstr> Содержание учебного курса по курсу «Утверждай себя» (самоутверждение) для 8 класса(13-14лет) </vt:lpstr>
      <vt:lpstr>Содержание учебного курса по курсу «Найди себя» (самоопределение) для 9 класса(14-15лет) </vt:lpstr>
      <vt:lpstr>Учебно-методический комплект по курсу Г.К.Селевко «Самосовершенствование личности»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«Школа психологического саморазвития» Программа психолого-педагогического сопровождения                        обучающихся с ОВЗ  1-4 и 5-9 общеобразовательных классов специальных индивидуальных (групповых) коррекционных занятий</dc:title>
  <dc:creator>Uch1</dc:creator>
  <cp:lastModifiedBy>Ирина Димитриевна Стоянова</cp:lastModifiedBy>
  <cp:revision>13</cp:revision>
  <dcterms:created xsi:type="dcterms:W3CDTF">2018-11-12T06:14:13Z</dcterms:created>
  <dcterms:modified xsi:type="dcterms:W3CDTF">2018-11-12T08:41:28Z</dcterms:modified>
</cp:coreProperties>
</file>