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58" r:id="rId4"/>
    <p:sldId id="262" r:id="rId5"/>
    <p:sldId id="261" r:id="rId6"/>
    <p:sldId id="263" r:id="rId7"/>
    <p:sldId id="266" r:id="rId8"/>
    <p:sldId id="265" r:id="rId9"/>
    <p:sldId id="264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0B669-D155-4714-9086-8DF8D50B956F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E2705-4C2F-40A9-8583-442CEDB9CF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554B9-E3A2-4A08-B90E-22E77159E88C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D973E-3AA0-44D2-B1D0-21AF5568A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D973E-3AA0-44D2-B1D0-21AF5568AB0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429001"/>
            <a:ext cx="7358063" cy="244827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>Программа </a:t>
            </a:r>
            <a:br>
              <a:rPr lang="ru-RU" sz="28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ru-RU" sz="2800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>по организации психолого-педагогического сопровождения детей раннего возраста в период адаптации к условиям ДОО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i="1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85728"/>
            <a:ext cx="7400925" cy="1785950"/>
          </a:xfrm>
        </p:spPr>
        <p:txBody>
          <a:bodyPr rtlCol="0">
            <a:norm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rgbClr val="800000"/>
                </a:solidFill>
                <a:latin typeface="Comic Sans MS" pitchFamily="66" charset="0"/>
              </a:rPr>
              <a:t>Воеводина Ирина Александровна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" b="1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rgbClr val="800000"/>
                </a:solidFill>
                <a:latin typeface="Comic Sans MS" pitchFamily="66" charset="0"/>
              </a:rPr>
              <a:t>педагог-психолог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rgbClr val="800000"/>
                </a:solidFill>
                <a:latin typeface="Comic Sans MS" pitchFamily="66" charset="0"/>
              </a:rPr>
              <a:t>МДОУ № 42 «Родничок» ЯМР</a:t>
            </a:r>
          </a:p>
          <a:p>
            <a:pPr algn="r" fontAlgn="auto">
              <a:spcAft>
                <a:spcPts val="0"/>
              </a:spcAft>
              <a:defRPr/>
            </a:pP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211960" y="630932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800000"/>
                </a:solidFill>
                <a:latin typeface="Comic Sans MS" pitchFamily="66" charset="0"/>
              </a:rPr>
              <a:t>2018г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МДОУ 42 Родничок ЯМР\YandexDisk\Скриншоты\2018-10-18_10-14-45.png"/>
          <p:cNvPicPr>
            <a:picLocks noChangeAspect="1" noChangeArrowheads="1"/>
          </p:cNvPicPr>
          <p:nvPr/>
        </p:nvPicPr>
        <p:blipFill>
          <a:blip r:embed="rId2" cstate="print"/>
          <a:srcRect l="872" b="1539"/>
          <a:stretch>
            <a:fillRect/>
          </a:stretch>
        </p:blipFill>
        <p:spPr bwMode="auto">
          <a:xfrm>
            <a:off x="0" y="2132856"/>
            <a:ext cx="9144000" cy="4031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429001"/>
            <a:ext cx="7358063" cy="2448272"/>
          </a:xfrm>
        </p:spPr>
        <p:txBody>
          <a:bodyPr/>
          <a:lstStyle/>
          <a:p>
            <a:r>
              <a:rPr lang="ru-RU" sz="48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>СПАСИБО ЗА ВНИМАНИЕ</a:t>
            </a:r>
            <a:r>
              <a:rPr lang="ru-RU" sz="60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>!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619672" y="1844824"/>
            <a:ext cx="6115050" cy="11541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solidFill>
                  <a:srgbClr val="800000"/>
                </a:solidFill>
                <a:latin typeface="Comic Sans MS" pitchFamily="66" charset="0"/>
              </a:rPr>
              <a:t>Актуальность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2348880"/>
            <a:ext cx="87129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800000"/>
                </a:solidFill>
                <a:latin typeface="Comic Sans MS" pitchFamily="66" charset="0"/>
              </a:rPr>
              <a:t> Проблема адаптации у детей раннего и дошкольного возраста – важная и необходимая область теории воспитания и обучения, актуальность, которой диктуется современными условиями.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800000"/>
                </a:solidFill>
                <a:latin typeface="Comic Sans MS" pitchFamily="66" charset="0"/>
              </a:rPr>
              <a:t> Положения федерального государственного образовательного стандарта дошкольного образования опираются на создание наиболее благоприятных для ребенка психолого-педагогических условий, что особенно важно в период адаптации к ДОО.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800000"/>
                </a:solidFill>
                <a:latin typeface="Comic Sans MS" pitchFamily="66" charset="0"/>
              </a:rPr>
              <a:t> Ребенок раннего возраста ограничен в способах избегания стресса, который связан с адаптационным периодом и здесь, на помощь ему может прийти игра.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800000"/>
                </a:solidFill>
                <a:latin typeface="Comic Sans MS" pitchFamily="66" charset="0"/>
              </a:rPr>
              <a:t> Игры с песком имеют большие развивающие и коррекционные возможности. Они способны не только увлечь малыша, но и дать ему возможность лучше узнать окружающий мир. Они также оказывают благоприятное психологическое воздействие на ребенка, а в период адаптации главным является их успокаивающее и расслабляющее действие.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6552728" cy="1656184"/>
          </a:xfrm>
        </p:spPr>
        <p:txBody>
          <a:bodyPr/>
          <a:lstStyle/>
          <a:p>
            <a:pPr algn="just"/>
            <a:r>
              <a:rPr lang="ru-RU" sz="22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/>
            </a:r>
            <a:br>
              <a:rPr lang="ru-RU" sz="22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/>
            </a:r>
            <a:br>
              <a:rPr lang="ru-RU" sz="22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/>
            </a:r>
            <a:br>
              <a:rPr lang="ru-RU" sz="22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/>
            </a:r>
            <a:br>
              <a:rPr lang="ru-RU" sz="22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ru-RU" sz="2200" b="1" u="sng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>Основная цель:</a:t>
            </a:r>
            <a:r>
              <a:rPr lang="ru-RU" sz="2200" b="1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> </a:t>
            </a: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>оптимизация психолого-педагогических условий для успешной адаптации детей к детскому саду, сохранение психического, соматического, эмоционального здоровья детей раннего возраста.</a:t>
            </a:r>
            <a:br>
              <a:rPr lang="ru-RU" sz="2200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/>
            </a:r>
            <a:br>
              <a:rPr lang="ru-RU" sz="2200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/>
            </a:r>
            <a:br>
              <a:rPr lang="ru-RU" sz="2800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ru-RU" sz="2800" dirty="0" smtClean="0">
                <a:solidFill>
                  <a:srgbClr val="800000"/>
                </a:solidFill>
                <a:latin typeface="Comic Sans MS" pitchFamily="66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2492896"/>
            <a:ext cx="648072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u="sng" dirty="0" smtClean="0">
                <a:solidFill>
                  <a:srgbClr val="800000"/>
                </a:solidFill>
                <a:latin typeface="Comic Sans MS" pitchFamily="66" charset="0"/>
              </a:rPr>
              <a:t>Задачи: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приобретение детьми навыков адаптации в социальной среде;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развитие коммуникативных навыков;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снижение уровня тревожности, агрессивности;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расслабление, снятие напряжения;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закрепление определенных знаний о себе и об окружающем мире;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развитие речевой активности, словарного запаса.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2060848"/>
            <a:ext cx="828092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800000"/>
                </a:solidFill>
                <a:latin typeface="Comic Sans MS" pitchFamily="66" charset="0"/>
              </a:rPr>
              <a:t>Методическое обеспечение:</a:t>
            </a:r>
          </a:p>
          <a:p>
            <a:endParaRPr lang="ru-RU" sz="1200" b="1" u="sng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  Н.В. </a:t>
            </a:r>
            <a:r>
              <a:rPr lang="ru-RU" sz="2500" dirty="0" err="1" smtClean="0">
                <a:solidFill>
                  <a:srgbClr val="800000"/>
                </a:solidFill>
                <a:latin typeface="Comic Sans MS" pitchFamily="66" charset="0"/>
              </a:rPr>
              <a:t>Кузуб</a:t>
            </a: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, Э.И. </a:t>
            </a:r>
            <a:r>
              <a:rPr lang="ru-RU" sz="2500" dirty="0" err="1" smtClean="0">
                <a:solidFill>
                  <a:srgbClr val="800000"/>
                </a:solidFill>
                <a:latin typeface="Comic Sans MS" pitchFamily="66" charset="0"/>
              </a:rPr>
              <a:t>Осипук</a:t>
            </a: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 «В гостях у Песочной феи»;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  Т.Д. </a:t>
            </a:r>
            <a:r>
              <a:rPr lang="ru-RU" sz="2500" dirty="0" err="1" smtClean="0">
                <a:solidFill>
                  <a:srgbClr val="800000"/>
                </a:solidFill>
                <a:latin typeface="Comic Sans MS" pitchFamily="66" charset="0"/>
              </a:rPr>
              <a:t>Зинкевич-Евстигнеева</a:t>
            </a: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, Т.М. </a:t>
            </a:r>
            <a:r>
              <a:rPr lang="ru-RU" sz="2500" dirty="0" err="1" smtClean="0">
                <a:solidFill>
                  <a:srgbClr val="800000"/>
                </a:solidFill>
                <a:latin typeface="Comic Sans MS" pitchFamily="66" charset="0"/>
              </a:rPr>
              <a:t>Грабенко</a:t>
            </a: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«Коррекционные</a:t>
            </a: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, развивающие и </a:t>
            </a:r>
            <a:r>
              <a:rPr lang="ru-RU" sz="2500" smtClean="0">
                <a:solidFill>
                  <a:srgbClr val="800000"/>
                </a:solidFill>
                <a:latin typeface="Comic Sans MS" pitchFamily="66" charset="0"/>
              </a:rPr>
              <a:t>адаптирующие </a:t>
            </a:r>
            <a:r>
              <a:rPr lang="ru-RU" sz="2500" smtClean="0">
                <a:solidFill>
                  <a:srgbClr val="800000"/>
                </a:solidFill>
                <a:latin typeface="Comic Sans MS" pitchFamily="66" charset="0"/>
              </a:rPr>
              <a:t>игры»;</a:t>
            </a:r>
            <a:endParaRPr lang="ru-RU" sz="2500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  Н.А. </a:t>
            </a:r>
            <a:r>
              <a:rPr lang="ru-RU" sz="2500" dirty="0" err="1" smtClean="0">
                <a:solidFill>
                  <a:srgbClr val="800000"/>
                </a:solidFill>
                <a:latin typeface="Comic Sans MS" pitchFamily="66" charset="0"/>
              </a:rPr>
              <a:t>Сакович</a:t>
            </a: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 «Технология игры в песок. Игры на мосту»;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500" dirty="0" smtClean="0">
                <a:solidFill>
                  <a:srgbClr val="800000"/>
                </a:solidFill>
                <a:latin typeface="Comic Sans MS" pitchFamily="66" charset="0"/>
              </a:rPr>
              <a:t>  Н.В. Зеленцова-Пешкова «Элементы песочной терапии».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51520" y="260648"/>
            <a:ext cx="655272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lang="ru-RU" sz="2800" b="1" u="sng" dirty="0" smtClean="0">
                <a:solidFill>
                  <a:srgbClr val="800000"/>
                </a:solidFill>
                <a:latin typeface="Comic Sans MS" pitchFamily="66" charset="0"/>
              </a:rPr>
              <a:t>Планируемые результаты освоения Программы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endParaRPr kumimoji="0" lang="ru-RU" b="1" i="0" u="sng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l"/>
                <a:tab pos="630238" algn="l"/>
              </a:tabLst>
            </a:pPr>
            <a:r>
              <a:rPr lang="ru-RU" sz="2400" dirty="0" smtClean="0">
                <a:solidFill>
                  <a:srgbClr val="800000"/>
                </a:solidFill>
                <a:latin typeface="Comic Sans MS" pitchFamily="66" charset="0"/>
              </a:rPr>
              <a:t>Успешная адаптация детей раннего возраста к условиям ДОО: уменьшение времени и степени тяжести адаптации;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l"/>
                <a:tab pos="630238" algn="l"/>
              </a:tabLst>
            </a:pPr>
            <a:r>
              <a:rPr lang="ru-RU" sz="2400" dirty="0" smtClean="0">
                <a:solidFill>
                  <a:srgbClr val="800000"/>
                </a:solidFill>
                <a:latin typeface="Comic Sans MS" pitchFamily="66" charset="0"/>
              </a:rPr>
              <a:t>У воспитанников отмечается снижение уровня агрессивности и тревожности, адекватный уровень самооценки;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180975" algn="l"/>
                <a:tab pos="630238" algn="l"/>
              </a:tabLst>
            </a:pPr>
            <a:r>
              <a:rPr lang="ru-RU" sz="2400" dirty="0" smtClean="0">
                <a:solidFill>
                  <a:srgbClr val="800000"/>
                </a:solidFill>
                <a:latin typeface="Comic Sans MS" pitchFamily="66" charset="0"/>
              </a:rPr>
              <a:t>Воспитанники владеют навыками бесконфликтного взаимодействия в коллективе.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  <a:tab pos="630238" algn="l"/>
              </a:tabLst>
            </a:pPr>
            <a:r>
              <a:rPr lang="ru-RU" sz="2400" dirty="0" smtClean="0">
                <a:solidFill>
                  <a:srgbClr val="800000"/>
                </a:solidFill>
                <a:latin typeface="Comic Sans MS" pitchFamily="66" charset="0"/>
              </a:rPr>
              <a:t>Реализация программы также способствует достижению целевых ориентиров образования в раннем возрасте в соответствии с ФГОС ДО.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911895"/>
            <a:ext cx="864096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lang="ru-RU" sz="2400" b="1" u="sng" dirty="0" smtClean="0">
                <a:solidFill>
                  <a:srgbClr val="800000"/>
                </a:solidFill>
                <a:latin typeface="Comic Sans MS" pitchFamily="66" charset="0"/>
              </a:rPr>
              <a:t>Оценка результатов освоения Программы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lang="ru-RU" sz="1000" b="1" u="sng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Для оценки эффективности используется методика для определения степени социальной адаптации ребенка в ДОУ В. Н. Меркуловой и Л. Г. </a:t>
            </a:r>
            <a:r>
              <a:rPr lang="ru-RU" sz="2200" dirty="0" err="1" smtClean="0">
                <a:solidFill>
                  <a:srgbClr val="800000"/>
                </a:solidFill>
                <a:latin typeface="Comic Sans MS" pitchFamily="66" charset="0"/>
              </a:rPr>
              <a:t>Самоходкиной</a:t>
            </a: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до и после реализации Программы.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Успешность адаптации проявляется в поведенческих реакциях и в продолжительности адаптационного периода.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Можно выделить четыре основных фактора поведенческой адаптации: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9750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эмоциональное состояние ребенка;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9750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социальные контакты ребенка;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9750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послеполуденный сон;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9750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аппетит ребенка.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210027"/>
            <a:ext cx="6768752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sz="2400" b="1" u="sng" dirty="0" smtClean="0">
                <a:solidFill>
                  <a:srgbClr val="800000"/>
                </a:solidFill>
                <a:latin typeface="Comic Sans MS" pitchFamily="66" charset="0"/>
              </a:rPr>
              <a:t> Этапы реализации Программы: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lang="ru-RU" sz="1200" b="1" u="sng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30238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ориентировочный этап;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30238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дидактические игры-упражнения на поверхности сухого песка;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30238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игры и упражнения с погружением рук в песок (для детей, не испытывающих страх погружения рук в песок);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30238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игры-занятия с мокрым песком;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30238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психопрофилактические игры с песком.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30238" algn="l"/>
              </a:tabLst>
            </a:pPr>
            <a:endParaRPr lang="ru-RU" sz="2200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lvl="0" indent="450850" algn="ctr">
              <a:tabLst>
                <a:tab pos="90488" algn="l"/>
                <a:tab pos="630238" algn="l"/>
              </a:tabLst>
            </a:pPr>
            <a:r>
              <a:rPr lang="ru-RU" sz="2400" b="1" u="sng" dirty="0" smtClean="0">
                <a:solidFill>
                  <a:srgbClr val="800000"/>
                </a:solidFill>
                <a:latin typeface="Comic Sans MS" pitchFamily="66" charset="0"/>
              </a:rPr>
              <a:t>Условия реализации Программы:</a:t>
            </a:r>
          </a:p>
          <a:p>
            <a:pPr lvl="0" indent="450850">
              <a:tabLst>
                <a:tab pos="90488" algn="l"/>
                <a:tab pos="630238" algn="l"/>
              </a:tabLst>
            </a:pPr>
            <a:endParaRPr lang="ru-RU" sz="1200" b="1" u="sng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lvl="0" indent="450850" algn="just" eaLnBrk="0" hangingPunct="0">
              <a:buFont typeface="Wingdings" pitchFamily="2" charset="2"/>
              <a:buChar char="Ø"/>
              <a:tabLst>
                <a:tab pos="90488" algn="l"/>
                <a:tab pos="630238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согласие и желание со стороны ребенка;</a:t>
            </a:r>
          </a:p>
          <a:p>
            <a:pPr lvl="0" indent="450850" algn="just" eaLnBrk="0" hangingPunct="0">
              <a:buFont typeface="Wingdings" pitchFamily="2" charset="2"/>
              <a:buChar char="Ø"/>
              <a:tabLst>
                <a:tab pos="90488" algn="l"/>
                <a:tab pos="630238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творческий подход к проведению занятий со стороны педагога;</a:t>
            </a:r>
          </a:p>
          <a:p>
            <a:pPr lvl="0" indent="450850" algn="just" eaLnBrk="0" hangingPunct="0">
              <a:buFont typeface="Wingdings" pitchFamily="2" charset="2"/>
              <a:buChar char="Ø"/>
              <a:tabLst>
                <a:tab pos="90488" algn="l"/>
                <a:tab pos="630238" algn="l"/>
              </a:tabLst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отсутствие у детей аллергии на пыль от сухого песка, кожных заболеваний и порезов на руках.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30238" algn="l"/>
              </a:tabLst>
            </a:pPr>
            <a:endParaRPr lang="ru-RU" sz="2200" dirty="0" smtClean="0">
              <a:solidFill>
                <a:srgbClr val="8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988840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800000"/>
                </a:solidFill>
                <a:latin typeface="Comic Sans MS" pitchFamily="66" charset="0"/>
              </a:rPr>
              <a:t>Структура и форма занятий</a:t>
            </a:r>
          </a:p>
          <a:p>
            <a:pPr algn="ctr"/>
            <a:endParaRPr lang="ru-RU" sz="1200" b="1" u="sng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 Программа рассчитана на групповую совместную деятельность (4-6 человек в группе), 1-2 раза в неделю.</a:t>
            </a:r>
          </a:p>
          <a:p>
            <a:pPr algn="just"/>
            <a:endParaRPr lang="ru-RU" sz="1200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Длительность занятий зависит от возраста детей и составляет 15– 20 минут. </a:t>
            </a:r>
          </a:p>
          <a:p>
            <a:pPr algn="just"/>
            <a:endParaRPr lang="ru-RU" sz="1200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Организованная совместная деятельность по песочной терапии имеет определенную структуру: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ритуал вхождения в песочный мир (сенсорная стимуляция: зрительная, слуховая, обонятельная, тактильная);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новая психолого-педагогическая игра;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релаксационное упражнение и/или свободная игра;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ритуал выхода из песочного мира.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7693"/>
            <a:ext cx="6768752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800000"/>
                </a:solidFill>
                <a:latin typeface="Comic Sans MS" pitchFamily="66" charset="0"/>
              </a:rPr>
              <a:t>Оснащение занятий</a:t>
            </a:r>
          </a:p>
          <a:p>
            <a:pPr algn="ctr"/>
            <a:endParaRPr lang="ru-RU" sz="1200" b="1" u="sng" dirty="0" smtClean="0">
              <a:solidFill>
                <a:srgbClr val="800000"/>
              </a:solidFill>
              <a:latin typeface="Comic Sans MS" pitchFamily="66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Водонепроницаемый деревянный ящик либо пластиковый таз, дно и борта которого должны быть голубого цвета.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Песок должен быть желтого или светло-коричневого цвета, сертифицированный, песчинки должны быть среднего размера.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Набор игрового материала: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лопатки, широкие кисточки, сита, воронки;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разнообразные пластиковые формочки разной величины;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миниатюрные игрушки (высотой 5–10 см), изображающие людей разного пола и возраста; различных животных и растения; транспорт и пр.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различные здания и постройки;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800000"/>
                </a:solidFill>
                <a:latin typeface="Comic Sans MS" pitchFamily="66" charset="0"/>
              </a:rPr>
              <a:t> бросовый материал: камешки, ракушки, веточки, палочки, большие пуговицы, одноразовые соломки для коктейля и пр.</a:t>
            </a:r>
          </a:p>
          <a:p>
            <a:endParaRPr lang="ru-RU" sz="2200" dirty="0" smtClean="0">
              <a:solidFill>
                <a:srgbClr val="8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102</TotalTime>
  <Words>654</Words>
  <Application>Microsoft Office PowerPoint</Application>
  <PresentationFormat>Экран 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Шаблон 2</vt:lpstr>
      <vt:lpstr>Программа  по организации психолого-педагогического сопровождения детей раннего возраста в период адаптации к условиям ДОО </vt:lpstr>
      <vt:lpstr>Слайд 2</vt:lpstr>
      <vt:lpstr>    Основная цель: оптимизация психолого-педагогических условий для успешной адаптации детей к детскому саду, сохранение психического, соматического, эмоционального здоровья детей раннего возраста.   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 ЗА ВНИМАНИЕ!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 по организации психолого-педагогического сопровождения детей раннего возраста в период адаптации к условиям ДОО </dc:title>
  <dc:creator>МДОУ 42 Родничок ЯМР</dc:creator>
  <cp:lastModifiedBy>МДОУ 42 Родничок ЯМР</cp:lastModifiedBy>
  <cp:revision>23</cp:revision>
  <dcterms:created xsi:type="dcterms:W3CDTF">2018-10-17T13:06:52Z</dcterms:created>
  <dcterms:modified xsi:type="dcterms:W3CDTF">2018-10-18T07:36:49Z</dcterms:modified>
</cp:coreProperties>
</file>