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-33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E3BBB3-BB65-4A5C-A94D-1B48B5F98008}" type="doc">
      <dgm:prSet loTypeId="urn:microsoft.com/office/officeart/2008/layout/HexagonCluster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CFA89F-39EE-4FBD-AB5B-66A56F5AD4F8}">
      <dgm:prSet phldrT="[Текст]"/>
      <dgm:spPr/>
      <dgm:t>
        <a:bodyPr/>
        <a:lstStyle/>
        <a:p>
          <a:r>
            <a:rPr lang="ru-RU" dirty="0" smtClean="0"/>
            <a:t>Угроза безопасности</a:t>
          </a:r>
          <a:endParaRPr lang="ru-RU" dirty="0"/>
        </a:p>
      </dgm:t>
    </dgm:pt>
    <dgm:pt modelId="{7DA60322-C786-48BC-A461-2BBC74B16443}" type="parTrans" cxnId="{38DB55EA-4C86-43A9-9062-BBBC4C8920C2}">
      <dgm:prSet/>
      <dgm:spPr/>
      <dgm:t>
        <a:bodyPr/>
        <a:lstStyle/>
        <a:p>
          <a:endParaRPr lang="ru-RU"/>
        </a:p>
      </dgm:t>
    </dgm:pt>
    <dgm:pt modelId="{B0F704A1-7F4A-40D9-8EEF-5019E3BF7842}" type="sibTrans" cxnId="{38DB55EA-4C86-43A9-9062-BBBC4C8920C2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B2BA0FE-1F3A-4807-A124-0005A7F0CDEB}">
      <dgm:prSet phldrT="[Текст]"/>
      <dgm:spPr/>
      <dgm:t>
        <a:bodyPr/>
        <a:lstStyle/>
        <a:p>
          <a:r>
            <a:rPr lang="ru-RU" dirty="0" smtClean="0"/>
            <a:t>Кризис культуры</a:t>
          </a:r>
          <a:endParaRPr lang="ru-RU" dirty="0"/>
        </a:p>
      </dgm:t>
    </dgm:pt>
    <dgm:pt modelId="{56A24321-C965-4ABE-AAB3-A284D901706C}" type="parTrans" cxnId="{70617CEE-E3C8-4756-BB7C-50E72E8DF9E8}">
      <dgm:prSet/>
      <dgm:spPr/>
      <dgm:t>
        <a:bodyPr/>
        <a:lstStyle/>
        <a:p>
          <a:endParaRPr lang="ru-RU"/>
        </a:p>
      </dgm:t>
    </dgm:pt>
    <dgm:pt modelId="{E435F6F5-66C6-436B-80FD-D855CA3F4DDA}" type="sibTrans" cxnId="{70617CEE-E3C8-4756-BB7C-50E72E8DF9E8}">
      <dgm:prSet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4BBBE59-CFC6-400D-82A5-29876D8C0A50}">
      <dgm:prSet phldrT="[Текст]"/>
      <dgm:spPr/>
      <dgm:t>
        <a:bodyPr/>
        <a:lstStyle/>
        <a:p>
          <a:r>
            <a:rPr lang="ru-RU" dirty="0" smtClean="0"/>
            <a:t>Разрушение среды обитания</a:t>
          </a:r>
          <a:endParaRPr lang="ru-RU" dirty="0"/>
        </a:p>
      </dgm:t>
    </dgm:pt>
    <dgm:pt modelId="{D5F76F5D-9F2F-4F6D-9D9C-74B56CF8F11E}" type="parTrans" cxnId="{562C64AF-8721-4541-BC5B-51C59DE252E0}">
      <dgm:prSet/>
      <dgm:spPr/>
      <dgm:t>
        <a:bodyPr/>
        <a:lstStyle/>
        <a:p>
          <a:endParaRPr lang="ru-RU"/>
        </a:p>
      </dgm:t>
    </dgm:pt>
    <dgm:pt modelId="{948655D0-DD44-41FD-BEE4-32B99C9F9189}" type="sibTrans" cxnId="{562C64AF-8721-4541-BC5B-51C59DE252E0}">
      <dgm:prSet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1CF4B69-9C4C-4FF7-991F-174F001E9FE2}">
      <dgm:prSet/>
      <dgm:spPr/>
      <dgm:t>
        <a:bodyPr/>
        <a:lstStyle/>
        <a:p>
          <a:r>
            <a:rPr lang="ru-RU" dirty="0" smtClean="0"/>
            <a:t>Интернет</a:t>
          </a:r>
        </a:p>
        <a:p>
          <a:r>
            <a:rPr lang="ru-RU" dirty="0" smtClean="0"/>
            <a:t>Одиночество</a:t>
          </a:r>
          <a:endParaRPr lang="ru-RU" dirty="0"/>
        </a:p>
      </dgm:t>
    </dgm:pt>
    <dgm:pt modelId="{A3203C89-9481-4929-8813-221ECF190F28}" type="parTrans" cxnId="{95DE575F-8627-4F2D-89C6-5339B2B432F5}">
      <dgm:prSet/>
      <dgm:spPr/>
      <dgm:t>
        <a:bodyPr/>
        <a:lstStyle/>
        <a:p>
          <a:endParaRPr lang="ru-RU"/>
        </a:p>
      </dgm:t>
    </dgm:pt>
    <dgm:pt modelId="{00844D88-E94C-499F-9D8F-6CFB0AC4F5B3}" type="sibTrans" cxnId="{95DE575F-8627-4F2D-89C6-5339B2B432F5}">
      <dgm:prSet/>
      <dgm:spPr>
        <a:blipFill rotWithShape="1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0E654E8-521D-46E0-8508-B4F50E1A74E8}">
      <dgm:prSet/>
      <dgm:spPr/>
      <dgm:t>
        <a:bodyPr/>
        <a:lstStyle/>
        <a:p>
          <a:r>
            <a:rPr lang="ru-RU" dirty="0" smtClean="0"/>
            <a:t>Миссия современного образования</a:t>
          </a:r>
          <a:endParaRPr lang="ru-RU" dirty="0"/>
        </a:p>
      </dgm:t>
    </dgm:pt>
    <dgm:pt modelId="{C2168134-814D-45FD-9619-A5E3BE0B1F2A}" type="parTrans" cxnId="{0486516B-F2B7-430A-ADF3-CAC72694595D}">
      <dgm:prSet/>
      <dgm:spPr/>
      <dgm:t>
        <a:bodyPr/>
        <a:lstStyle/>
        <a:p>
          <a:endParaRPr lang="ru-RU"/>
        </a:p>
      </dgm:t>
    </dgm:pt>
    <dgm:pt modelId="{EA1DBA7B-2929-4C97-970B-A56FB52C022B}" type="sibTrans" cxnId="{0486516B-F2B7-430A-ADF3-CAC72694595D}">
      <dgm:prSet/>
      <dgm:spPr>
        <a:blipFill rotWithShape="1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4816C90-1E72-4758-9683-FA01DB773DC7}" type="pres">
      <dgm:prSet presAssocID="{3AE3BBB3-BB65-4A5C-A94D-1B48B5F98008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ru-RU"/>
        </a:p>
      </dgm:t>
    </dgm:pt>
    <dgm:pt modelId="{768733F9-3B76-42AB-ABAA-EE418630579C}" type="pres">
      <dgm:prSet presAssocID="{31CFA89F-39EE-4FBD-AB5B-66A56F5AD4F8}" presName="text1" presStyleCnt="0"/>
      <dgm:spPr/>
    </dgm:pt>
    <dgm:pt modelId="{11D45481-C8F9-40BB-913A-FFBECC89BE42}" type="pres">
      <dgm:prSet presAssocID="{31CFA89F-39EE-4FBD-AB5B-66A56F5AD4F8}" presName="textRepeatNode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4CCCCF-5AB3-42C4-B96B-49238AEEDA6D}" type="pres">
      <dgm:prSet presAssocID="{31CFA89F-39EE-4FBD-AB5B-66A56F5AD4F8}" presName="textaccent1" presStyleCnt="0"/>
      <dgm:spPr/>
    </dgm:pt>
    <dgm:pt modelId="{7F16113C-9047-4EF8-BDA4-D36B91400E33}" type="pres">
      <dgm:prSet presAssocID="{31CFA89F-39EE-4FBD-AB5B-66A56F5AD4F8}" presName="accentRepeatNode" presStyleLbl="solidAlignAcc1" presStyleIdx="0" presStyleCnt="10"/>
      <dgm:spPr/>
    </dgm:pt>
    <dgm:pt modelId="{4931E398-CE57-4C16-9670-718743B7944A}" type="pres">
      <dgm:prSet presAssocID="{B0F704A1-7F4A-40D9-8EEF-5019E3BF7842}" presName="image1" presStyleCnt="0"/>
      <dgm:spPr/>
    </dgm:pt>
    <dgm:pt modelId="{F56662EB-213C-44F9-9E85-7B068F6DA275}" type="pres">
      <dgm:prSet presAssocID="{B0F704A1-7F4A-40D9-8EEF-5019E3BF7842}" presName="imageRepeatNode" presStyleLbl="alignAcc1" presStyleIdx="0" presStyleCnt="5"/>
      <dgm:spPr/>
      <dgm:t>
        <a:bodyPr/>
        <a:lstStyle/>
        <a:p>
          <a:endParaRPr lang="ru-RU"/>
        </a:p>
      </dgm:t>
    </dgm:pt>
    <dgm:pt modelId="{8783DD6A-68C1-4DEA-B0D4-E198CCEA8D61}" type="pres">
      <dgm:prSet presAssocID="{B0F704A1-7F4A-40D9-8EEF-5019E3BF7842}" presName="imageaccent1" presStyleCnt="0"/>
      <dgm:spPr/>
    </dgm:pt>
    <dgm:pt modelId="{DF592598-4F45-49FF-B745-3C7536440C9F}" type="pres">
      <dgm:prSet presAssocID="{B0F704A1-7F4A-40D9-8EEF-5019E3BF7842}" presName="accentRepeatNode" presStyleLbl="solidAlignAcc1" presStyleIdx="1" presStyleCnt="10"/>
      <dgm:spPr/>
    </dgm:pt>
    <dgm:pt modelId="{80CD313B-F1A8-45AB-B8E3-23E39FE05978}" type="pres">
      <dgm:prSet presAssocID="{7B2BA0FE-1F3A-4807-A124-0005A7F0CDEB}" presName="text2" presStyleCnt="0"/>
      <dgm:spPr/>
    </dgm:pt>
    <dgm:pt modelId="{F7412381-0027-4435-8997-1C3888B10C11}" type="pres">
      <dgm:prSet presAssocID="{7B2BA0FE-1F3A-4807-A124-0005A7F0CDEB}" presName="textRepeatNode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4BBDD6-843F-4A55-9C88-FB50C1CCF7F9}" type="pres">
      <dgm:prSet presAssocID="{7B2BA0FE-1F3A-4807-A124-0005A7F0CDEB}" presName="textaccent2" presStyleCnt="0"/>
      <dgm:spPr/>
    </dgm:pt>
    <dgm:pt modelId="{9F8D03A1-9A56-4988-A26E-DF3BE10A73CF}" type="pres">
      <dgm:prSet presAssocID="{7B2BA0FE-1F3A-4807-A124-0005A7F0CDEB}" presName="accentRepeatNode" presStyleLbl="solidAlignAcc1" presStyleIdx="2" presStyleCnt="10"/>
      <dgm:spPr/>
    </dgm:pt>
    <dgm:pt modelId="{45F22E8E-CFBA-43E6-A9E9-310D42FAD449}" type="pres">
      <dgm:prSet presAssocID="{E435F6F5-66C6-436B-80FD-D855CA3F4DDA}" presName="image2" presStyleCnt="0"/>
      <dgm:spPr/>
    </dgm:pt>
    <dgm:pt modelId="{F6549F82-7975-4CB6-A37D-3EF623B7154D}" type="pres">
      <dgm:prSet presAssocID="{E435F6F5-66C6-436B-80FD-D855CA3F4DDA}" presName="imageRepeatNode" presStyleLbl="alignAcc1" presStyleIdx="1" presStyleCnt="5"/>
      <dgm:spPr/>
      <dgm:t>
        <a:bodyPr/>
        <a:lstStyle/>
        <a:p>
          <a:endParaRPr lang="ru-RU"/>
        </a:p>
      </dgm:t>
    </dgm:pt>
    <dgm:pt modelId="{4BF2808E-E64F-40E9-98CC-7243E07F2A57}" type="pres">
      <dgm:prSet presAssocID="{E435F6F5-66C6-436B-80FD-D855CA3F4DDA}" presName="imageaccent2" presStyleCnt="0"/>
      <dgm:spPr/>
    </dgm:pt>
    <dgm:pt modelId="{08A415EE-D268-4BB9-9D5E-07861006FFEE}" type="pres">
      <dgm:prSet presAssocID="{E435F6F5-66C6-436B-80FD-D855CA3F4DDA}" presName="accentRepeatNode" presStyleLbl="solidAlignAcc1" presStyleIdx="3" presStyleCnt="10"/>
      <dgm:spPr/>
    </dgm:pt>
    <dgm:pt modelId="{FC112DC6-8AB2-4567-99A6-A5F6EC7C8D73}" type="pres">
      <dgm:prSet presAssocID="{54BBBE59-CFC6-400D-82A5-29876D8C0A50}" presName="text3" presStyleCnt="0"/>
      <dgm:spPr/>
    </dgm:pt>
    <dgm:pt modelId="{B41733F5-199E-4EB2-B4F7-86F9BB2DF0F6}" type="pres">
      <dgm:prSet presAssocID="{54BBBE59-CFC6-400D-82A5-29876D8C0A50}" presName="textRepeatNode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8F1F8-BA2B-44DC-AEAC-4BAC725DC3BF}" type="pres">
      <dgm:prSet presAssocID="{54BBBE59-CFC6-400D-82A5-29876D8C0A50}" presName="textaccent3" presStyleCnt="0"/>
      <dgm:spPr/>
    </dgm:pt>
    <dgm:pt modelId="{56F7F225-1A42-4810-92C8-053777A58C6C}" type="pres">
      <dgm:prSet presAssocID="{54BBBE59-CFC6-400D-82A5-29876D8C0A50}" presName="accentRepeatNode" presStyleLbl="solidAlignAcc1" presStyleIdx="4" presStyleCnt="10"/>
      <dgm:spPr/>
    </dgm:pt>
    <dgm:pt modelId="{DCA31367-52EF-4E2A-AD8A-251B681A64CF}" type="pres">
      <dgm:prSet presAssocID="{948655D0-DD44-41FD-BEE4-32B99C9F9189}" presName="image3" presStyleCnt="0"/>
      <dgm:spPr/>
    </dgm:pt>
    <dgm:pt modelId="{827CEE9D-2840-4A06-8019-EC2A16BE0AEB}" type="pres">
      <dgm:prSet presAssocID="{948655D0-DD44-41FD-BEE4-32B99C9F9189}" presName="imageRepeatNode" presStyleLbl="alignAcc1" presStyleIdx="2" presStyleCnt="5"/>
      <dgm:spPr/>
      <dgm:t>
        <a:bodyPr/>
        <a:lstStyle/>
        <a:p>
          <a:endParaRPr lang="ru-RU"/>
        </a:p>
      </dgm:t>
    </dgm:pt>
    <dgm:pt modelId="{0FB46245-7F21-41B0-9533-D7F27E269314}" type="pres">
      <dgm:prSet presAssocID="{948655D0-DD44-41FD-BEE4-32B99C9F9189}" presName="imageaccent3" presStyleCnt="0"/>
      <dgm:spPr/>
    </dgm:pt>
    <dgm:pt modelId="{7733F786-2750-4705-9F32-A3D911204D02}" type="pres">
      <dgm:prSet presAssocID="{948655D0-DD44-41FD-BEE4-32B99C9F9189}" presName="accentRepeatNode" presStyleLbl="solidAlignAcc1" presStyleIdx="5" presStyleCnt="10"/>
      <dgm:spPr/>
    </dgm:pt>
    <dgm:pt modelId="{AD182E39-4414-482F-BB36-6ED404F36946}" type="pres">
      <dgm:prSet presAssocID="{61CF4B69-9C4C-4FF7-991F-174F001E9FE2}" presName="text4" presStyleCnt="0"/>
      <dgm:spPr/>
    </dgm:pt>
    <dgm:pt modelId="{838FCE06-808A-4DDA-9EB4-2C858824C874}" type="pres">
      <dgm:prSet presAssocID="{61CF4B69-9C4C-4FF7-991F-174F001E9FE2}" presName="textRepeatNode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5FD7C-299C-4497-8E41-8B6176066B1B}" type="pres">
      <dgm:prSet presAssocID="{61CF4B69-9C4C-4FF7-991F-174F001E9FE2}" presName="textaccent4" presStyleCnt="0"/>
      <dgm:spPr/>
    </dgm:pt>
    <dgm:pt modelId="{6E7B01E9-0EE8-4036-AAA1-73BEFDE7D1C3}" type="pres">
      <dgm:prSet presAssocID="{61CF4B69-9C4C-4FF7-991F-174F001E9FE2}" presName="accentRepeatNode" presStyleLbl="solidAlignAcc1" presStyleIdx="6" presStyleCnt="10"/>
      <dgm:spPr/>
    </dgm:pt>
    <dgm:pt modelId="{ABA4A957-3488-40EA-A874-9E5EB8EE1EFB}" type="pres">
      <dgm:prSet presAssocID="{00844D88-E94C-499F-9D8F-6CFB0AC4F5B3}" presName="image4" presStyleCnt="0"/>
      <dgm:spPr/>
    </dgm:pt>
    <dgm:pt modelId="{7BACCDBF-2870-4EBF-ADE3-23E2F27DF3EF}" type="pres">
      <dgm:prSet presAssocID="{00844D88-E94C-499F-9D8F-6CFB0AC4F5B3}" presName="imageRepeatNode" presStyleLbl="alignAcc1" presStyleIdx="3" presStyleCnt="5"/>
      <dgm:spPr/>
      <dgm:t>
        <a:bodyPr/>
        <a:lstStyle/>
        <a:p>
          <a:endParaRPr lang="ru-RU"/>
        </a:p>
      </dgm:t>
    </dgm:pt>
    <dgm:pt modelId="{BE7A4D49-E6FF-4E2C-AC09-3C06C8E62048}" type="pres">
      <dgm:prSet presAssocID="{00844D88-E94C-499F-9D8F-6CFB0AC4F5B3}" presName="imageaccent4" presStyleCnt="0"/>
      <dgm:spPr/>
    </dgm:pt>
    <dgm:pt modelId="{F75C4B1A-8F2F-4CB5-9AE1-F2F4C1D9C807}" type="pres">
      <dgm:prSet presAssocID="{00844D88-E94C-499F-9D8F-6CFB0AC4F5B3}" presName="accentRepeatNode" presStyleLbl="solidAlignAcc1" presStyleIdx="7" presStyleCnt="10"/>
      <dgm:spPr/>
    </dgm:pt>
    <dgm:pt modelId="{18F065B9-2D72-433B-B4E9-EC9E9AB4E573}" type="pres">
      <dgm:prSet presAssocID="{50E654E8-521D-46E0-8508-B4F50E1A74E8}" presName="text5" presStyleCnt="0"/>
      <dgm:spPr/>
    </dgm:pt>
    <dgm:pt modelId="{B74A7765-2C09-4E6B-8D10-154327E80F0F}" type="pres">
      <dgm:prSet presAssocID="{50E654E8-521D-46E0-8508-B4F50E1A74E8}" presName="textRepeatNode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CF486E-F380-4C2D-866C-2FF2D92F74DE}" type="pres">
      <dgm:prSet presAssocID="{50E654E8-521D-46E0-8508-B4F50E1A74E8}" presName="textaccent5" presStyleCnt="0"/>
      <dgm:spPr/>
    </dgm:pt>
    <dgm:pt modelId="{6B134695-92AA-418B-A2D4-92970B68E3D7}" type="pres">
      <dgm:prSet presAssocID="{50E654E8-521D-46E0-8508-B4F50E1A74E8}" presName="accentRepeatNode" presStyleLbl="solidAlignAcc1" presStyleIdx="8" presStyleCnt="10"/>
      <dgm:spPr/>
    </dgm:pt>
    <dgm:pt modelId="{B3DD942E-1086-46EC-8C60-13281BFC4377}" type="pres">
      <dgm:prSet presAssocID="{EA1DBA7B-2929-4C97-970B-A56FB52C022B}" presName="image5" presStyleCnt="0"/>
      <dgm:spPr/>
    </dgm:pt>
    <dgm:pt modelId="{2738893D-ED6A-402F-9DF5-469EDB7879CE}" type="pres">
      <dgm:prSet presAssocID="{EA1DBA7B-2929-4C97-970B-A56FB52C022B}" presName="imageRepeatNode" presStyleLbl="alignAcc1" presStyleIdx="4" presStyleCnt="5"/>
      <dgm:spPr/>
      <dgm:t>
        <a:bodyPr/>
        <a:lstStyle/>
        <a:p>
          <a:endParaRPr lang="ru-RU"/>
        </a:p>
      </dgm:t>
    </dgm:pt>
    <dgm:pt modelId="{BA20A8CD-3314-41EB-B3DE-62E579896FF5}" type="pres">
      <dgm:prSet presAssocID="{EA1DBA7B-2929-4C97-970B-A56FB52C022B}" presName="imageaccent5" presStyleCnt="0"/>
      <dgm:spPr/>
    </dgm:pt>
    <dgm:pt modelId="{6AA87F86-08C8-4A47-A802-C9CF429220E8}" type="pres">
      <dgm:prSet presAssocID="{EA1DBA7B-2929-4C97-970B-A56FB52C022B}" presName="accentRepeatNode" presStyleLbl="solidAlignAcc1" presStyleIdx="9" presStyleCnt="10"/>
      <dgm:spPr/>
    </dgm:pt>
  </dgm:ptLst>
  <dgm:cxnLst>
    <dgm:cxn modelId="{70617CEE-E3C8-4756-BB7C-50E72E8DF9E8}" srcId="{3AE3BBB3-BB65-4A5C-A94D-1B48B5F98008}" destId="{7B2BA0FE-1F3A-4807-A124-0005A7F0CDEB}" srcOrd="1" destOrd="0" parTransId="{56A24321-C965-4ABE-AAB3-A284D901706C}" sibTransId="{E435F6F5-66C6-436B-80FD-D855CA3F4DDA}"/>
    <dgm:cxn modelId="{28211F0F-B875-480B-B26E-12B6E7DCE9A8}" type="presOf" srcId="{61CF4B69-9C4C-4FF7-991F-174F001E9FE2}" destId="{838FCE06-808A-4DDA-9EB4-2C858824C874}" srcOrd="0" destOrd="0" presId="urn:microsoft.com/office/officeart/2008/layout/HexagonCluster"/>
    <dgm:cxn modelId="{3C55C00D-D5C0-4817-A901-F810861F911C}" type="presOf" srcId="{7B2BA0FE-1F3A-4807-A124-0005A7F0CDEB}" destId="{F7412381-0027-4435-8997-1C3888B10C11}" srcOrd="0" destOrd="0" presId="urn:microsoft.com/office/officeart/2008/layout/HexagonCluster"/>
    <dgm:cxn modelId="{A5EC9242-B312-4D73-8EED-C0B84226407D}" type="presOf" srcId="{E435F6F5-66C6-436B-80FD-D855CA3F4DDA}" destId="{F6549F82-7975-4CB6-A37D-3EF623B7154D}" srcOrd="0" destOrd="0" presId="urn:microsoft.com/office/officeart/2008/layout/HexagonCluster"/>
    <dgm:cxn modelId="{95DE575F-8627-4F2D-89C6-5339B2B432F5}" srcId="{3AE3BBB3-BB65-4A5C-A94D-1B48B5F98008}" destId="{61CF4B69-9C4C-4FF7-991F-174F001E9FE2}" srcOrd="3" destOrd="0" parTransId="{A3203C89-9481-4929-8813-221ECF190F28}" sibTransId="{00844D88-E94C-499F-9D8F-6CFB0AC4F5B3}"/>
    <dgm:cxn modelId="{562C64AF-8721-4541-BC5B-51C59DE252E0}" srcId="{3AE3BBB3-BB65-4A5C-A94D-1B48B5F98008}" destId="{54BBBE59-CFC6-400D-82A5-29876D8C0A50}" srcOrd="2" destOrd="0" parTransId="{D5F76F5D-9F2F-4F6D-9D9C-74B56CF8F11E}" sibTransId="{948655D0-DD44-41FD-BEE4-32B99C9F9189}"/>
    <dgm:cxn modelId="{8D8CE373-408B-408B-8355-34C98F7E325D}" type="presOf" srcId="{00844D88-E94C-499F-9D8F-6CFB0AC4F5B3}" destId="{7BACCDBF-2870-4EBF-ADE3-23E2F27DF3EF}" srcOrd="0" destOrd="0" presId="urn:microsoft.com/office/officeart/2008/layout/HexagonCluster"/>
    <dgm:cxn modelId="{C6B8AF33-3D9A-47C2-973A-022ACE308D53}" type="presOf" srcId="{EA1DBA7B-2929-4C97-970B-A56FB52C022B}" destId="{2738893D-ED6A-402F-9DF5-469EDB7879CE}" srcOrd="0" destOrd="0" presId="urn:microsoft.com/office/officeart/2008/layout/HexagonCluster"/>
    <dgm:cxn modelId="{60399DF0-F72F-4346-B3A0-A0C6C8F2C887}" type="presOf" srcId="{B0F704A1-7F4A-40D9-8EEF-5019E3BF7842}" destId="{F56662EB-213C-44F9-9E85-7B068F6DA275}" srcOrd="0" destOrd="0" presId="urn:microsoft.com/office/officeart/2008/layout/HexagonCluster"/>
    <dgm:cxn modelId="{A4E7C17A-6754-42F6-8ECC-9072FA4DD77F}" type="presOf" srcId="{948655D0-DD44-41FD-BEE4-32B99C9F9189}" destId="{827CEE9D-2840-4A06-8019-EC2A16BE0AEB}" srcOrd="0" destOrd="0" presId="urn:microsoft.com/office/officeart/2008/layout/HexagonCluster"/>
    <dgm:cxn modelId="{9542DD03-CC22-4E82-A8D6-7934A6C1FB30}" type="presOf" srcId="{54BBBE59-CFC6-400D-82A5-29876D8C0A50}" destId="{B41733F5-199E-4EB2-B4F7-86F9BB2DF0F6}" srcOrd="0" destOrd="0" presId="urn:microsoft.com/office/officeart/2008/layout/HexagonCluster"/>
    <dgm:cxn modelId="{A7744DB0-4AAA-4A43-B71F-CFAB32444877}" type="presOf" srcId="{50E654E8-521D-46E0-8508-B4F50E1A74E8}" destId="{B74A7765-2C09-4E6B-8D10-154327E80F0F}" srcOrd="0" destOrd="0" presId="urn:microsoft.com/office/officeart/2008/layout/HexagonCluster"/>
    <dgm:cxn modelId="{0486516B-F2B7-430A-ADF3-CAC72694595D}" srcId="{3AE3BBB3-BB65-4A5C-A94D-1B48B5F98008}" destId="{50E654E8-521D-46E0-8508-B4F50E1A74E8}" srcOrd="4" destOrd="0" parTransId="{C2168134-814D-45FD-9619-A5E3BE0B1F2A}" sibTransId="{EA1DBA7B-2929-4C97-970B-A56FB52C022B}"/>
    <dgm:cxn modelId="{B8C80DDE-F8A2-4CF8-9DE5-7E62F507FE24}" type="presOf" srcId="{31CFA89F-39EE-4FBD-AB5B-66A56F5AD4F8}" destId="{11D45481-C8F9-40BB-913A-FFBECC89BE42}" srcOrd="0" destOrd="0" presId="urn:microsoft.com/office/officeart/2008/layout/HexagonCluster"/>
    <dgm:cxn modelId="{38DB55EA-4C86-43A9-9062-BBBC4C8920C2}" srcId="{3AE3BBB3-BB65-4A5C-A94D-1B48B5F98008}" destId="{31CFA89F-39EE-4FBD-AB5B-66A56F5AD4F8}" srcOrd="0" destOrd="0" parTransId="{7DA60322-C786-48BC-A461-2BBC74B16443}" sibTransId="{B0F704A1-7F4A-40D9-8EEF-5019E3BF7842}"/>
    <dgm:cxn modelId="{AC78D5EF-5AB6-4889-9438-CF5EA54B208C}" type="presOf" srcId="{3AE3BBB3-BB65-4A5C-A94D-1B48B5F98008}" destId="{64816C90-1E72-4758-9683-FA01DB773DC7}" srcOrd="0" destOrd="0" presId="urn:microsoft.com/office/officeart/2008/layout/HexagonCluster"/>
    <dgm:cxn modelId="{0D9AACAE-BE14-4E84-92FB-9A212EF37D8E}" type="presParOf" srcId="{64816C90-1E72-4758-9683-FA01DB773DC7}" destId="{768733F9-3B76-42AB-ABAA-EE418630579C}" srcOrd="0" destOrd="0" presId="urn:microsoft.com/office/officeart/2008/layout/HexagonCluster"/>
    <dgm:cxn modelId="{A9110239-2FFA-4F10-9ADC-B1D1F0FCF310}" type="presParOf" srcId="{768733F9-3B76-42AB-ABAA-EE418630579C}" destId="{11D45481-C8F9-40BB-913A-FFBECC89BE42}" srcOrd="0" destOrd="0" presId="urn:microsoft.com/office/officeart/2008/layout/HexagonCluster"/>
    <dgm:cxn modelId="{3E122664-23E8-43CF-9451-B86E1F099E70}" type="presParOf" srcId="{64816C90-1E72-4758-9683-FA01DB773DC7}" destId="{C04CCCCF-5AB3-42C4-B96B-49238AEEDA6D}" srcOrd="1" destOrd="0" presId="urn:microsoft.com/office/officeart/2008/layout/HexagonCluster"/>
    <dgm:cxn modelId="{A135F493-C667-4A4F-BBD4-6C29FB6E8953}" type="presParOf" srcId="{C04CCCCF-5AB3-42C4-B96B-49238AEEDA6D}" destId="{7F16113C-9047-4EF8-BDA4-D36B91400E33}" srcOrd="0" destOrd="0" presId="urn:microsoft.com/office/officeart/2008/layout/HexagonCluster"/>
    <dgm:cxn modelId="{012E931B-A605-4A3D-8F45-3E2FFC53B883}" type="presParOf" srcId="{64816C90-1E72-4758-9683-FA01DB773DC7}" destId="{4931E398-CE57-4C16-9670-718743B7944A}" srcOrd="2" destOrd="0" presId="urn:microsoft.com/office/officeart/2008/layout/HexagonCluster"/>
    <dgm:cxn modelId="{1DD2A9D9-97BA-4640-93CD-5D7AD3B431A5}" type="presParOf" srcId="{4931E398-CE57-4C16-9670-718743B7944A}" destId="{F56662EB-213C-44F9-9E85-7B068F6DA275}" srcOrd="0" destOrd="0" presId="urn:microsoft.com/office/officeart/2008/layout/HexagonCluster"/>
    <dgm:cxn modelId="{2E8E81EC-143C-496D-BC74-3F90B6F4BB8E}" type="presParOf" srcId="{64816C90-1E72-4758-9683-FA01DB773DC7}" destId="{8783DD6A-68C1-4DEA-B0D4-E198CCEA8D61}" srcOrd="3" destOrd="0" presId="urn:microsoft.com/office/officeart/2008/layout/HexagonCluster"/>
    <dgm:cxn modelId="{790C2548-45CB-449D-BAD2-E15FEF945172}" type="presParOf" srcId="{8783DD6A-68C1-4DEA-B0D4-E198CCEA8D61}" destId="{DF592598-4F45-49FF-B745-3C7536440C9F}" srcOrd="0" destOrd="0" presId="urn:microsoft.com/office/officeart/2008/layout/HexagonCluster"/>
    <dgm:cxn modelId="{54869C51-3A81-4B76-A79C-DAA940D1DF3F}" type="presParOf" srcId="{64816C90-1E72-4758-9683-FA01DB773DC7}" destId="{80CD313B-F1A8-45AB-B8E3-23E39FE05978}" srcOrd="4" destOrd="0" presId="urn:microsoft.com/office/officeart/2008/layout/HexagonCluster"/>
    <dgm:cxn modelId="{A575D88B-9119-416D-AF8C-CFF5CF53B3CF}" type="presParOf" srcId="{80CD313B-F1A8-45AB-B8E3-23E39FE05978}" destId="{F7412381-0027-4435-8997-1C3888B10C11}" srcOrd="0" destOrd="0" presId="urn:microsoft.com/office/officeart/2008/layout/HexagonCluster"/>
    <dgm:cxn modelId="{4C533C6B-D5A5-489C-A518-B3B485E615CE}" type="presParOf" srcId="{64816C90-1E72-4758-9683-FA01DB773DC7}" destId="{824BBDD6-843F-4A55-9C88-FB50C1CCF7F9}" srcOrd="5" destOrd="0" presId="urn:microsoft.com/office/officeart/2008/layout/HexagonCluster"/>
    <dgm:cxn modelId="{04554A85-3B6B-40AA-85A7-6E09FE7A73DF}" type="presParOf" srcId="{824BBDD6-843F-4A55-9C88-FB50C1CCF7F9}" destId="{9F8D03A1-9A56-4988-A26E-DF3BE10A73CF}" srcOrd="0" destOrd="0" presId="urn:microsoft.com/office/officeart/2008/layout/HexagonCluster"/>
    <dgm:cxn modelId="{CE352142-542A-4126-B0B8-F8652A06FE11}" type="presParOf" srcId="{64816C90-1E72-4758-9683-FA01DB773DC7}" destId="{45F22E8E-CFBA-43E6-A9E9-310D42FAD449}" srcOrd="6" destOrd="0" presId="urn:microsoft.com/office/officeart/2008/layout/HexagonCluster"/>
    <dgm:cxn modelId="{2C515E7C-0A67-44D1-BC85-0A9BD3E4FAEB}" type="presParOf" srcId="{45F22E8E-CFBA-43E6-A9E9-310D42FAD449}" destId="{F6549F82-7975-4CB6-A37D-3EF623B7154D}" srcOrd="0" destOrd="0" presId="urn:microsoft.com/office/officeart/2008/layout/HexagonCluster"/>
    <dgm:cxn modelId="{A8F59037-33B6-44C1-B4DD-5878FC7C3273}" type="presParOf" srcId="{64816C90-1E72-4758-9683-FA01DB773DC7}" destId="{4BF2808E-E64F-40E9-98CC-7243E07F2A57}" srcOrd="7" destOrd="0" presId="urn:microsoft.com/office/officeart/2008/layout/HexagonCluster"/>
    <dgm:cxn modelId="{1AC19881-1861-4B84-BA7C-2C988C15BD5A}" type="presParOf" srcId="{4BF2808E-E64F-40E9-98CC-7243E07F2A57}" destId="{08A415EE-D268-4BB9-9D5E-07861006FFEE}" srcOrd="0" destOrd="0" presId="urn:microsoft.com/office/officeart/2008/layout/HexagonCluster"/>
    <dgm:cxn modelId="{C45FF0C8-E858-442F-A55C-2B61DC5BC179}" type="presParOf" srcId="{64816C90-1E72-4758-9683-FA01DB773DC7}" destId="{FC112DC6-8AB2-4567-99A6-A5F6EC7C8D73}" srcOrd="8" destOrd="0" presId="urn:microsoft.com/office/officeart/2008/layout/HexagonCluster"/>
    <dgm:cxn modelId="{2905FB29-3D27-41B5-8CE0-328EB03E2B67}" type="presParOf" srcId="{FC112DC6-8AB2-4567-99A6-A5F6EC7C8D73}" destId="{B41733F5-199E-4EB2-B4F7-86F9BB2DF0F6}" srcOrd="0" destOrd="0" presId="urn:microsoft.com/office/officeart/2008/layout/HexagonCluster"/>
    <dgm:cxn modelId="{5990FC0F-6073-4755-BABE-000273389D0E}" type="presParOf" srcId="{64816C90-1E72-4758-9683-FA01DB773DC7}" destId="{7BF8F1F8-BA2B-44DC-AEAC-4BAC725DC3BF}" srcOrd="9" destOrd="0" presId="urn:microsoft.com/office/officeart/2008/layout/HexagonCluster"/>
    <dgm:cxn modelId="{2455C7F6-499C-4C32-90C1-EEA9BC53B5FC}" type="presParOf" srcId="{7BF8F1F8-BA2B-44DC-AEAC-4BAC725DC3BF}" destId="{56F7F225-1A42-4810-92C8-053777A58C6C}" srcOrd="0" destOrd="0" presId="urn:microsoft.com/office/officeart/2008/layout/HexagonCluster"/>
    <dgm:cxn modelId="{3643BE48-AD49-400B-8407-32E7FDB9E108}" type="presParOf" srcId="{64816C90-1E72-4758-9683-FA01DB773DC7}" destId="{DCA31367-52EF-4E2A-AD8A-251B681A64CF}" srcOrd="10" destOrd="0" presId="urn:microsoft.com/office/officeart/2008/layout/HexagonCluster"/>
    <dgm:cxn modelId="{A9402AD1-57E7-44E5-8C42-D4C58C8B39ED}" type="presParOf" srcId="{DCA31367-52EF-4E2A-AD8A-251B681A64CF}" destId="{827CEE9D-2840-4A06-8019-EC2A16BE0AEB}" srcOrd="0" destOrd="0" presId="urn:microsoft.com/office/officeart/2008/layout/HexagonCluster"/>
    <dgm:cxn modelId="{A3096104-4D5B-485F-B46A-C66DB8270B17}" type="presParOf" srcId="{64816C90-1E72-4758-9683-FA01DB773DC7}" destId="{0FB46245-7F21-41B0-9533-D7F27E269314}" srcOrd="11" destOrd="0" presId="urn:microsoft.com/office/officeart/2008/layout/HexagonCluster"/>
    <dgm:cxn modelId="{8C74A5F7-434A-4092-B1B6-F5B134A11EE6}" type="presParOf" srcId="{0FB46245-7F21-41B0-9533-D7F27E269314}" destId="{7733F786-2750-4705-9F32-A3D911204D02}" srcOrd="0" destOrd="0" presId="urn:microsoft.com/office/officeart/2008/layout/HexagonCluster"/>
    <dgm:cxn modelId="{BB079C93-476F-431F-B331-4F0CF284DA1D}" type="presParOf" srcId="{64816C90-1E72-4758-9683-FA01DB773DC7}" destId="{AD182E39-4414-482F-BB36-6ED404F36946}" srcOrd="12" destOrd="0" presId="urn:microsoft.com/office/officeart/2008/layout/HexagonCluster"/>
    <dgm:cxn modelId="{7DFEAC3F-0752-43C0-B950-EB598B151113}" type="presParOf" srcId="{AD182E39-4414-482F-BB36-6ED404F36946}" destId="{838FCE06-808A-4DDA-9EB4-2C858824C874}" srcOrd="0" destOrd="0" presId="urn:microsoft.com/office/officeart/2008/layout/HexagonCluster"/>
    <dgm:cxn modelId="{5BA5B17D-C41C-4A30-BF9C-5A373C106BAB}" type="presParOf" srcId="{64816C90-1E72-4758-9683-FA01DB773DC7}" destId="{CA15FD7C-299C-4497-8E41-8B6176066B1B}" srcOrd="13" destOrd="0" presId="urn:microsoft.com/office/officeart/2008/layout/HexagonCluster"/>
    <dgm:cxn modelId="{C9BEAF47-7630-4698-8E48-B0DE1779E701}" type="presParOf" srcId="{CA15FD7C-299C-4497-8E41-8B6176066B1B}" destId="{6E7B01E9-0EE8-4036-AAA1-73BEFDE7D1C3}" srcOrd="0" destOrd="0" presId="urn:microsoft.com/office/officeart/2008/layout/HexagonCluster"/>
    <dgm:cxn modelId="{3E312A00-C316-4832-8931-C085D0FE2F55}" type="presParOf" srcId="{64816C90-1E72-4758-9683-FA01DB773DC7}" destId="{ABA4A957-3488-40EA-A874-9E5EB8EE1EFB}" srcOrd="14" destOrd="0" presId="urn:microsoft.com/office/officeart/2008/layout/HexagonCluster"/>
    <dgm:cxn modelId="{5F2FA475-3F70-4336-B2E6-96ECFE60343A}" type="presParOf" srcId="{ABA4A957-3488-40EA-A874-9E5EB8EE1EFB}" destId="{7BACCDBF-2870-4EBF-ADE3-23E2F27DF3EF}" srcOrd="0" destOrd="0" presId="urn:microsoft.com/office/officeart/2008/layout/HexagonCluster"/>
    <dgm:cxn modelId="{6E173516-4038-4DA8-88C0-79A6A914266D}" type="presParOf" srcId="{64816C90-1E72-4758-9683-FA01DB773DC7}" destId="{BE7A4D49-E6FF-4E2C-AC09-3C06C8E62048}" srcOrd="15" destOrd="0" presId="urn:microsoft.com/office/officeart/2008/layout/HexagonCluster"/>
    <dgm:cxn modelId="{C88A7A6D-0DDC-4D51-B1E9-E4C7897E787F}" type="presParOf" srcId="{BE7A4D49-E6FF-4E2C-AC09-3C06C8E62048}" destId="{F75C4B1A-8F2F-4CB5-9AE1-F2F4C1D9C807}" srcOrd="0" destOrd="0" presId="urn:microsoft.com/office/officeart/2008/layout/HexagonCluster"/>
    <dgm:cxn modelId="{76CACED9-9DBE-41EE-BFAF-1C1F2AC24818}" type="presParOf" srcId="{64816C90-1E72-4758-9683-FA01DB773DC7}" destId="{18F065B9-2D72-433B-B4E9-EC9E9AB4E573}" srcOrd="16" destOrd="0" presId="urn:microsoft.com/office/officeart/2008/layout/HexagonCluster"/>
    <dgm:cxn modelId="{16AA6653-6B8D-40E3-8742-1DCFB1D509A5}" type="presParOf" srcId="{18F065B9-2D72-433B-B4E9-EC9E9AB4E573}" destId="{B74A7765-2C09-4E6B-8D10-154327E80F0F}" srcOrd="0" destOrd="0" presId="urn:microsoft.com/office/officeart/2008/layout/HexagonCluster"/>
    <dgm:cxn modelId="{1881CF2E-5A2F-4365-AA40-4D7F32998EAB}" type="presParOf" srcId="{64816C90-1E72-4758-9683-FA01DB773DC7}" destId="{62CF486E-F380-4C2D-866C-2FF2D92F74DE}" srcOrd="17" destOrd="0" presId="urn:microsoft.com/office/officeart/2008/layout/HexagonCluster"/>
    <dgm:cxn modelId="{96936740-31E3-440C-B9EA-7278F4427153}" type="presParOf" srcId="{62CF486E-F380-4C2D-866C-2FF2D92F74DE}" destId="{6B134695-92AA-418B-A2D4-92970B68E3D7}" srcOrd="0" destOrd="0" presId="urn:microsoft.com/office/officeart/2008/layout/HexagonCluster"/>
    <dgm:cxn modelId="{DD80DC74-9030-4C8D-A797-7BE43A1D28E7}" type="presParOf" srcId="{64816C90-1E72-4758-9683-FA01DB773DC7}" destId="{B3DD942E-1086-46EC-8C60-13281BFC4377}" srcOrd="18" destOrd="0" presId="urn:microsoft.com/office/officeart/2008/layout/HexagonCluster"/>
    <dgm:cxn modelId="{82D78D74-7C56-412B-A239-4E15DC587938}" type="presParOf" srcId="{B3DD942E-1086-46EC-8C60-13281BFC4377}" destId="{2738893D-ED6A-402F-9DF5-469EDB7879CE}" srcOrd="0" destOrd="0" presId="urn:microsoft.com/office/officeart/2008/layout/HexagonCluster"/>
    <dgm:cxn modelId="{09FBFA1D-AAD8-4AD4-859A-3DE9E44AC03C}" type="presParOf" srcId="{64816C90-1E72-4758-9683-FA01DB773DC7}" destId="{BA20A8CD-3314-41EB-B3DE-62E579896FF5}" srcOrd="19" destOrd="0" presId="urn:microsoft.com/office/officeart/2008/layout/HexagonCluster"/>
    <dgm:cxn modelId="{D9D4AA4A-AE49-4B71-872D-D40B4E8BBDC8}" type="presParOf" srcId="{BA20A8CD-3314-41EB-B3DE-62E579896FF5}" destId="{6AA87F86-08C8-4A47-A802-C9CF429220E8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45481-C8F9-40BB-913A-FFBECC89BE42}">
      <dsp:nvSpPr>
        <dsp:cNvPr id="0" name=""/>
        <dsp:cNvSpPr/>
      </dsp:nvSpPr>
      <dsp:spPr>
        <a:xfrm>
          <a:off x="1683689" y="2875522"/>
          <a:ext cx="1956523" cy="16797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1590" rIns="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Угроза безопасности</a:t>
          </a:r>
          <a:endParaRPr lang="ru-RU" sz="1700" kern="1200" dirty="0"/>
        </a:p>
      </dsp:txBody>
      <dsp:txXfrm>
        <a:off x="1986710" y="3135675"/>
        <a:ext cx="1350481" cy="1159427"/>
      </dsp:txXfrm>
    </dsp:sp>
    <dsp:sp modelId="{7F16113C-9047-4EF8-BDA4-D36B91400E33}">
      <dsp:nvSpPr>
        <dsp:cNvPr id="0" name=""/>
        <dsp:cNvSpPr/>
      </dsp:nvSpPr>
      <dsp:spPr>
        <a:xfrm>
          <a:off x="1730371" y="3626641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6662EB-213C-44F9-9E85-7B068F6DA275}">
      <dsp:nvSpPr>
        <dsp:cNvPr id="0" name=""/>
        <dsp:cNvSpPr/>
      </dsp:nvSpPr>
      <dsp:spPr>
        <a:xfrm>
          <a:off x="0" y="1946907"/>
          <a:ext cx="1956523" cy="1679733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592598-4F45-49FF-B745-3C7536440C9F}">
      <dsp:nvSpPr>
        <dsp:cNvPr id="0" name=""/>
        <dsp:cNvSpPr/>
      </dsp:nvSpPr>
      <dsp:spPr>
        <a:xfrm>
          <a:off x="1340312" y="3403541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412381-0027-4435-8997-1C3888B10C11}">
      <dsp:nvSpPr>
        <dsp:cNvPr id="0" name=""/>
        <dsp:cNvSpPr/>
      </dsp:nvSpPr>
      <dsp:spPr>
        <a:xfrm>
          <a:off x="3367378" y="1941542"/>
          <a:ext cx="1956523" cy="16797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1590" rIns="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Кризис культуры</a:t>
          </a:r>
          <a:endParaRPr lang="ru-RU" sz="1700" kern="1200" dirty="0"/>
        </a:p>
      </dsp:txBody>
      <dsp:txXfrm>
        <a:off x="3670399" y="2201695"/>
        <a:ext cx="1350481" cy="1159427"/>
      </dsp:txXfrm>
    </dsp:sp>
    <dsp:sp modelId="{9F8D03A1-9A56-4988-A26E-DF3BE10A73CF}">
      <dsp:nvSpPr>
        <dsp:cNvPr id="0" name=""/>
        <dsp:cNvSpPr/>
      </dsp:nvSpPr>
      <dsp:spPr>
        <a:xfrm>
          <a:off x="4713914" y="3394599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6549F82-7975-4CB6-A37D-3EF623B7154D}">
      <dsp:nvSpPr>
        <dsp:cNvPr id="0" name=""/>
        <dsp:cNvSpPr/>
      </dsp:nvSpPr>
      <dsp:spPr>
        <a:xfrm>
          <a:off x="5050030" y="2871946"/>
          <a:ext cx="1956523" cy="1679733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A415EE-D268-4BB9-9D5E-07861006FFEE}">
      <dsp:nvSpPr>
        <dsp:cNvPr id="0" name=""/>
        <dsp:cNvSpPr/>
      </dsp:nvSpPr>
      <dsp:spPr>
        <a:xfrm>
          <a:off x="5097750" y="3619488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1733F5-199E-4EB2-B4F7-86F9BB2DF0F6}">
      <dsp:nvSpPr>
        <dsp:cNvPr id="0" name=""/>
        <dsp:cNvSpPr/>
      </dsp:nvSpPr>
      <dsp:spPr>
        <a:xfrm>
          <a:off x="1683689" y="1018292"/>
          <a:ext cx="1956523" cy="16797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1590" rIns="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Разрушение среды обитания</a:t>
          </a:r>
          <a:endParaRPr lang="ru-RU" sz="1700" kern="1200" dirty="0"/>
        </a:p>
      </dsp:txBody>
      <dsp:txXfrm>
        <a:off x="1986710" y="1278445"/>
        <a:ext cx="1350481" cy="1159427"/>
      </dsp:txXfrm>
    </dsp:sp>
    <dsp:sp modelId="{56F7F225-1A42-4810-92C8-053777A58C6C}">
      <dsp:nvSpPr>
        <dsp:cNvPr id="0" name=""/>
        <dsp:cNvSpPr/>
      </dsp:nvSpPr>
      <dsp:spPr>
        <a:xfrm>
          <a:off x="3024001" y="1050036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7CEE9D-2840-4A06-8019-EC2A16BE0AEB}">
      <dsp:nvSpPr>
        <dsp:cNvPr id="0" name=""/>
        <dsp:cNvSpPr/>
      </dsp:nvSpPr>
      <dsp:spPr>
        <a:xfrm>
          <a:off x="3367378" y="84312"/>
          <a:ext cx="1956523" cy="1679733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33F786-2750-4705-9F32-A3D911204D02}">
      <dsp:nvSpPr>
        <dsp:cNvPr id="0" name=""/>
        <dsp:cNvSpPr/>
      </dsp:nvSpPr>
      <dsp:spPr>
        <a:xfrm>
          <a:off x="3422360" y="828724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38FCE06-808A-4DDA-9EB4-2C858824C874}">
      <dsp:nvSpPr>
        <dsp:cNvPr id="0" name=""/>
        <dsp:cNvSpPr/>
      </dsp:nvSpPr>
      <dsp:spPr>
        <a:xfrm>
          <a:off x="5050030" y="1014715"/>
          <a:ext cx="1956523" cy="16797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1590" rIns="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Интернет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Одиночество</a:t>
          </a:r>
          <a:endParaRPr lang="ru-RU" sz="1700" kern="1200" dirty="0"/>
        </a:p>
      </dsp:txBody>
      <dsp:txXfrm>
        <a:off x="5353051" y="1274868"/>
        <a:ext cx="1350481" cy="1159427"/>
      </dsp:txXfrm>
    </dsp:sp>
    <dsp:sp modelId="{6E7B01E9-0EE8-4036-AAA1-73BEFDE7D1C3}">
      <dsp:nvSpPr>
        <dsp:cNvPr id="0" name=""/>
        <dsp:cNvSpPr/>
      </dsp:nvSpPr>
      <dsp:spPr>
        <a:xfrm>
          <a:off x="6743055" y="1759128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BACCDBF-2870-4EBF-ADE3-23E2F27DF3EF}">
      <dsp:nvSpPr>
        <dsp:cNvPr id="0" name=""/>
        <dsp:cNvSpPr/>
      </dsp:nvSpPr>
      <dsp:spPr>
        <a:xfrm>
          <a:off x="6733719" y="1958979"/>
          <a:ext cx="1956523" cy="1679733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5C4B1A-8F2F-4CB5-9AE1-F2F4C1D9C807}">
      <dsp:nvSpPr>
        <dsp:cNvPr id="0" name=""/>
        <dsp:cNvSpPr/>
      </dsp:nvSpPr>
      <dsp:spPr>
        <a:xfrm>
          <a:off x="7115479" y="1989381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4A7765-2C09-4E6B-8D10-154327E80F0F}">
      <dsp:nvSpPr>
        <dsp:cNvPr id="0" name=""/>
        <dsp:cNvSpPr/>
      </dsp:nvSpPr>
      <dsp:spPr>
        <a:xfrm>
          <a:off x="6733719" y="102196"/>
          <a:ext cx="1956523" cy="16797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1590" rIns="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Миссия современного образования</a:t>
          </a:r>
          <a:endParaRPr lang="ru-RU" sz="1700" kern="1200" dirty="0"/>
        </a:p>
      </dsp:txBody>
      <dsp:txXfrm>
        <a:off x="7036740" y="362349"/>
        <a:ext cx="1350481" cy="1159427"/>
      </dsp:txXfrm>
    </dsp:sp>
    <dsp:sp modelId="{6B134695-92AA-418B-A2D4-92970B68E3D7}">
      <dsp:nvSpPr>
        <dsp:cNvPr id="0" name=""/>
        <dsp:cNvSpPr/>
      </dsp:nvSpPr>
      <dsp:spPr>
        <a:xfrm>
          <a:off x="8426744" y="855103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38893D-ED6A-402F-9DF5-469EDB7879CE}">
      <dsp:nvSpPr>
        <dsp:cNvPr id="0" name=""/>
        <dsp:cNvSpPr/>
      </dsp:nvSpPr>
      <dsp:spPr>
        <a:xfrm>
          <a:off x="8417408" y="1039306"/>
          <a:ext cx="1956523" cy="1679733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A87F86-08C8-4A47-A802-C9CF429220E8}">
      <dsp:nvSpPr>
        <dsp:cNvPr id="0" name=""/>
        <dsp:cNvSpPr/>
      </dsp:nvSpPr>
      <dsp:spPr>
        <a:xfrm>
          <a:off x="8807468" y="1076861"/>
          <a:ext cx="228226" cy="1967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42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05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40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39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4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01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42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7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79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93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20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B9F81-435D-43F2-B0C7-E17E4F820956}" type="datetimeFigureOut">
              <a:rPr lang="ru-RU" smtClean="0"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FF55B-4B42-4A76-AEDD-80695B297A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54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lll21.petrsu.ru/journal/article.php?id=3484" TargetMode="External"/><Relationship Id="rId2" Type="http://schemas.openxmlformats.org/officeDocument/2006/relationships/hyperlink" Target="http://social-orthodox.info/5_2.htm#_ftn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ience-education.ru/ru/article/view?id=1999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Социальные вызовы: </a:t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 в современной «системе координат»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6190" y="4117193"/>
            <a:ext cx="9144000" cy="506323"/>
          </a:xfrm>
        </p:spPr>
        <p:txBody>
          <a:bodyPr/>
          <a:lstStyle/>
          <a:p>
            <a:pPr algn="r"/>
            <a:r>
              <a:rPr lang="ru-RU" i="1" dirty="0" err="1"/>
              <a:t>Тетро</a:t>
            </a:r>
            <a:r>
              <a:rPr lang="en-US" i="1" dirty="0"/>
              <a:t>r</a:t>
            </a:r>
            <a:r>
              <a:rPr lang="ru-RU" i="1" dirty="0"/>
              <a:t>а </a:t>
            </a:r>
            <a:r>
              <a:rPr lang="en-US" i="1" dirty="0" err="1"/>
              <a:t>mutantur</a:t>
            </a:r>
            <a:r>
              <a:rPr lang="en-US" i="1" dirty="0"/>
              <a:t> et </a:t>
            </a:r>
            <a:r>
              <a:rPr lang="en-US" i="1" dirty="0" err="1"/>
              <a:t>nos</a:t>
            </a:r>
            <a:r>
              <a:rPr lang="en-US" i="1" dirty="0"/>
              <a:t> </a:t>
            </a:r>
            <a:r>
              <a:rPr lang="en-US" i="1" dirty="0" err="1"/>
              <a:t>mutamur</a:t>
            </a:r>
            <a:r>
              <a:rPr lang="en-US" i="1" dirty="0"/>
              <a:t> in </a:t>
            </a:r>
            <a:r>
              <a:rPr lang="en-US" i="1" dirty="0" err="1" smtClean="0"/>
              <a:t>illis</a:t>
            </a:r>
            <a:endParaRPr lang="ru-RU" i="1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701"/>
            <a:ext cx="2076190" cy="25619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46381" y="5331853"/>
            <a:ext cx="584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Афанасьева Елена Александровна, заведующий отделом </a:t>
            </a:r>
          </a:p>
          <a:p>
            <a:r>
              <a:rPr lang="ru-RU" dirty="0"/>
              <a:t>и</a:t>
            </a:r>
            <a:r>
              <a:rPr lang="ru-RU" dirty="0" smtClean="0"/>
              <a:t>нновационной работы МБУ МЦ г. Иваново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56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на что они откликаются? </a:t>
            </a:r>
            <a:r>
              <a:rPr lang="ru-RU" sz="3800" dirty="0"/>
              <a:t/>
            </a:r>
            <a:br>
              <a:rPr lang="ru-RU" sz="3800" dirty="0"/>
            </a:br>
            <a:endParaRPr lang="ru-RU" sz="3800" dirty="0" smtClean="0"/>
          </a:p>
          <a:p>
            <a:r>
              <a:rPr lang="ru-RU" dirty="0" smtClean="0"/>
              <a:t>на </a:t>
            </a:r>
            <a:r>
              <a:rPr lang="ru-RU" dirty="0"/>
              <a:t>уважение к ним: </a:t>
            </a:r>
            <a:endParaRPr lang="ru-RU" dirty="0" smtClean="0"/>
          </a:p>
          <a:p>
            <a:r>
              <a:rPr lang="ru-RU" dirty="0" smtClean="0"/>
              <a:t>как </a:t>
            </a:r>
            <a:r>
              <a:rPr lang="ru-RU" dirty="0"/>
              <a:t>личностям; </a:t>
            </a:r>
            <a:endParaRPr lang="ru-RU" dirty="0" smtClean="0"/>
          </a:p>
          <a:p>
            <a:r>
              <a:rPr lang="ru-RU" dirty="0" smtClean="0"/>
              <a:t>их </a:t>
            </a:r>
            <a:r>
              <a:rPr lang="ru-RU" dirty="0"/>
              <a:t>проблемам; </a:t>
            </a:r>
            <a:endParaRPr lang="ru-RU" dirty="0" smtClean="0"/>
          </a:p>
          <a:p>
            <a:r>
              <a:rPr lang="ru-RU" dirty="0" smtClean="0"/>
              <a:t>их </a:t>
            </a:r>
            <a:r>
              <a:rPr lang="ru-RU" dirty="0"/>
              <a:t>праву выбора и способностям;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/>
              <a:t>умеют принимать правильные, хорошие решения, им нужно только помочь;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/>
              <a:t>хотят, чтобы их </a:t>
            </a:r>
            <a:r>
              <a:rPr lang="ru-RU" dirty="0" smtClean="0"/>
              <a:t>отмечали и признавали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Они уверены, что: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будут </a:t>
            </a:r>
            <a:r>
              <a:rPr lang="ru-RU" dirty="0"/>
              <a:t>править миром;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них широкий выбор и страх от этого;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/>
              <a:t>хотят делать хорошее;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/>
              <a:t>знают, как должны относиться к друг другу человеческие существа и ожидают от мира взаимного уважения и любви;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/>
              <a:t>ненавидят, когда лгут и манипулируют, проявляют насилие и пр. </a:t>
            </a:r>
            <a:br>
              <a:rPr lang="ru-RU" dirty="0"/>
            </a:b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037416">
            <a:off x="-77273" y="277242"/>
            <a:ext cx="2255214" cy="15013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42276">
            <a:off x="2121050" y="174064"/>
            <a:ext cx="1555977" cy="152796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44414" y="251239"/>
            <a:ext cx="2464852" cy="131561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36365">
            <a:off x="9581453" y="279342"/>
            <a:ext cx="2287241" cy="153620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15882">
            <a:off x="8278683" y="186134"/>
            <a:ext cx="1481138" cy="148113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44096">
            <a:off x="3683540" y="181145"/>
            <a:ext cx="2190124" cy="1455801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540913" y="5396248"/>
            <a:ext cx="11230377" cy="1159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перед психолого-педагогическим сообществом стоят серьезные задачи, связанные не только с изучением новых психолого-педагогических явлений, но и нахождение новых форм, способов и средств психолого-педагогического воздействия, модернизации самого педагогического образования.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93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Социальные вызовы современности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040691"/>
              </p:ext>
            </p:extLst>
          </p:nvPr>
        </p:nvGraphicFramePr>
        <p:xfrm>
          <a:off x="979868" y="1690688"/>
          <a:ext cx="10373932" cy="4639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6838681" y="3541690"/>
            <a:ext cx="34773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14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848494"/>
              </p:ext>
            </p:extLst>
          </p:nvPr>
        </p:nvGraphicFramePr>
        <p:xfrm>
          <a:off x="0" y="0"/>
          <a:ext cx="12093261" cy="7161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1"/>
                <a:gridCol w="4803819"/>
                <a:gridCol w="5125791"/>
              </a:tblGrid>
              <a:tr h="56900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Вызов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Социальный заказ 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Запрос к системе методического сопровождения</a:t>
                      </a:r>
                      <a:endParaRPr lang="ru-RU" sz="2400" dirty="0"/>
                    </a:p>
                  </a:txBody>
                  <a:tcPr anchor="ctr"/>
                </a:tc>
              </a:tr>
              <a:tr h="278512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Разрушение</a:t>
                      </a:r>
                      <a:r>
                        <a:rPr lang="ru-RU" sz="2000" baseline="0" dirty="0" smtClean="0"/>
                        <a:t> среды обитания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Формирование и развитие экологического сознания;</a:t>
                      </a:r>
                    </a:p>
                    <a:p>
                      <a:r>
                        <a:rPr lang="ru-RU" sz="2000" dirty="0" smtClean="0"/>
                        <a:t>Формирование</a:t>
                      </a:r>
                      <a:r>
                        <a:rPr lang="ru-RU" sz="2000" baseline="0" dirty="0" smtClean="0"/>
                        <a:t> активной жизненной позиции;</a:t>
                      </a:r>
                    </a:p>
                    <a:p>
                      <a:r>
                        <a:rPr lang="ru-RU" sz="2000" baseline="0" dirty="0" smtClean="0"/>
                        <a:t>Формирование и развитие умения принимать собственное решение;</a:t>
                      </a:r>
                    </a:p>
                    <a:p>
                      <a:r>
                        <a:rPr lang="ru-RU" sz="2000" baseline="0" dirty="0" smtClean="0"/>
                        <a:t>Формирование и развитие экологического поведения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Концепция «Духовно-нравственного развития и воспитания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личности гражданина России», Программа</a:t>
                      </a:r>
                      <a:r>
                        <a:rPr lang="ru-RU" baseline="0" dirty="0" smtClean="0"/>
                        <a:t> «Воспитание и социализации», </a:t>
                      </a:r>
                      <a:r>
                        <a:rPr lang="ru-RU" dirty="0" smtClean="0"/>
                        <a:t>«Стратегия развития воспитания в Российской Федерации на период до 2025 года»</a:t>
                      </a:r>
                      <a:r>
                        <a:rPr lang="ru-RU" b="0" dirty="0" smtClean="0"/>
                        <a:t> </a:t>
                      </a:r>
                      <a:r>
                        <a:rPr lang="ru-RU" baseline="0" dirty="0" smtClean="0"/>
                        <a:t>не бумажный балласт, а настольные книги педагога!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Создание единого воспитательного пространства города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Профессиональное педагогическое общение. Связь с наукой (участие в Форумах, конференциях, семинарах, </a:t>
                      </a:r>
                      <a:r>
                        <a:rPr lang="ru-RU" baseline="0" dirty="0" err="1" smtClean="0"/>
                        <a:t>вебинарах</a:t>
                      </a:r>
                      <a:r>
                        <a:rPr lang="ru-RU" baseline="0" dirty="0" smtClean="0"/>
                        <a:t>, Интернет Сообщество педагогов города Иванова и т.д.)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Повышение квалификации (психолого-педагогической)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Освоение и внедрение в активную практику педагогами современных, эффективных образовательных технологий (семинары; ММО, Ассоциация классных руководителей)</a:t>
                      </a:r>
                    </a:p>
                  </a:txBody>
                  <a:tcPr/>
                </a:tc>
              </a:tr>
              <a:tr h="350386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Кризис культуры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Формирование и развитие ценностного отношения к понятиям:</a:t>
                      </a:r>
                      <a:r>
                        <a:rPr lang="ru-RU" sz="2000" baseline="0" dirty="0" smtClean="0"/>
                        <a:t> жизнь, семья, созидательный труд, гуманизм, справедливость.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/>
                        <a:t>Формирование и развитие нравственных ориентиров;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/>
                        <a:t>Формирование и развитие чувства ответственности перед обществом, историей, будущим..</a:t>
                      </a:r>
                      <a:endParaRPr lang="ru-RU" sz="20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1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50520"/>
              </p:ext>
            </p:extLst>
          </p:nvPr>
        </p:nvGraphicFramePr>
        <p:xfrm>
          <a:off x="0" y="-90153"/>
          <a:ext cx="12192000" cy="7128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042"/>
                <a:gridCol w="5911403"/>
                <a:gridCol w="4477555"/>
              </a:tblGrid>
              <a:tr h="66275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Вызов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Социальный заказ 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Запрос к системе методического сопровождения</a:t>
                      </a:r>
                      <a:endParaRPr lang="ru-RU" sz="2400" dirty="0"/>
                    </a:p>
                  </a:txBody>
                  <a:tcPr anchor="ctr"/>
                </a:tc>
              </a:tr>
              <a:tr h="2556968">
                <a:tc>
                  <a:txBody>
                    <a:bodyPr/>
                    <a:lstStyle/>
                    <a:p>
                      <a:r>
                        <a:rPr lang="ru-RU" dirty="0" smtClean="0"/>
                        <a:t>Кризис</a:t>
                      </a:r>
                      <a:r>
                        <a:rPr lang="ru-RU" baseline="0" dirty="0" smtClean="0"/>
                        <a:t> безопасности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 национальной гражданской идентичности (образ Родины, государство, ведущий тип социальных отношений, систему ценностей народа (народов) со своей культурой. Языком, традициями и менталитетом;</a:t>
                      </a:r>
                    </a:p>
                    <a:p>
                      <a:r>
                        <a:rPr lang="ru-RU" dirty="0" smtClean="0"/>
                        <a:t>Формирование гражданской активности;</a:t>
                      </a:r>
                    </a:p>
                    <a:p>
                      <a:r>
                        <a:rPr lang="ru-RU" dirty="0" smtClean="0"/>
                        <a:t>Формирование и развитие готовности защищать Родину</a:t>
                      </a:r>
                    </a:p>
                    <a:p>
                      <a:r>
                        <a:rPr lang="ru-RU" dirty="0" smtClean="0"/>
                        <a:t>Базовым проявлением идентичности является ПАТРИОТИЗМ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6"/>
                        <a:tabLst/>
                        <a:defRPr/>
                      </a:pPr>
                      <a:r>
                        <a:rPr lang="ru-RU" baseline="0" dirty="0" smtClean="0"/>
                        <a:t>Внедрение новых эффективных форм в деятельность муниципального методического объединения и Ассоциации классных руководителей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6"/>
                        <a:tabLst/>
                        <a:defRPr/>
                      </a:pPr>
                      <a:r>
                        <a:rPr lang="ru-RU" dirty="0" smtClean="0"/>
                        <a:t>Корпоративное обучение (работаем сразу со всем коллективом)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6"/>
                        <a:tabLst/>
                        <a:defRPr/>
                      </a:pPr>
                      <a:r>
                        <a:rPr lang="ru-RU" dirty="0" smtClean="0"/>
                        <a:t>Организация деятельности МОП, лабораторий, педагогов-тьюторов, сетевых площадок, муниципальных ресурсных центров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ru-RU" dirty="0" smtClean="0"/>
                        <a:t>Подготовка методических рекомендаций</a:t>
                      </a:r>
                      <a:r>
                        <a:rPr lang="ru-RU" baseline="0" dirty="0" smtClean="0"/>
                        <a:t> по актуальным вопросам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ru-RU" baseline="0" dirty="0" smtClean="0"/>
                        <a:t>Организация и сопровождение конкурсного движения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ru-RU" baseline="0" dirty="0" smtClean="0"/>
                        <a:t>Изучать и внедрять в практику ОО опыт деятельности РДШ, </a:t>
                      </a:r>
                      <a:r>
                        <a:rPr lang="ru-RU" baseline="0" dirty="0" err="1" smtClean="0"/>
                        <a:t>ЮнАрмии</a:t>
                      </a:r>
                      <a:r>
                        <a:rPr lang="ru-RU" baseline="0" dirty="0" smtClean="0"/>
                        <a:t>, волонтерского движения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r>
                        <a:rPr lang="ru-RU" baseline="0" dirty="0" smtClean="0"/>
                        <a:t>Активно использовать ресурсы дополнительного образования</a:t>
                      </a:r>
                    </a:p>
                    <a:p>
                      <a:pPr marL="342900" indent="-342900">
                        <a:buFont typeface="+mj-lt"/>
                        <a:buAutoNum type="arabicPeriod" startAt="6"/>
                      </a:pPr>
                      <a:endParaRPr lang="ru-RU" dirty="0"/>
                    </a:p>
                  </a:txBody>
                  <a:tcPr/>
                </a:tc>
              </a:tr>
              <a:tr h="1967116"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Интернет Одиночество??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</a:t>
                      </a:r>
                      <a:r>
                        <a:rPr lang="ru-RU" baseline="0" dirty="0" smtClean="0"/>
                        <a:t> у детей </a:t>
                      </a:r>
                      <a:r>
                        <a:rPr lang="en-US" baseline="0" dirty="0" smtClean="0"/>
                        <a:t>IT</a:t>
                      </a:r>
                      <a:r>
                        <a:rPr lang="ru-RU" baseline="0" dirty="0" smtClean="0"/>
                        <a:t> –культуры;</a:t>
                      </a:r>
                    </a:p>
                    <a:p>
                      <a:r>
                        <a:rPr lang="ru-RU" baseline="0" dirty="0" smtClean="0"/>
                        <a:t>Формирование устойчивого неприятия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кибер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буллинг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(травля в Интернете)</a:t>
                      </a:r>
                    </a:p>
                    <a:p>
                      <a:r>
                        <a:rPr lang="ru-RU" dirty="0" smtClean="0"/>
                        <a:t>Формирование эмоциональной зрелости;</a:t>
                      </a:r>
                    </a:p>
                    <a:p>
                      <a:r>
                        <a:rPr lang="ru-RU" dirty="0" smtClean="0"/>
                        <a:t>Формирование семейных</a:t>
                      </a:r>
                      <a:r>
                        <a:rPr lang="ru-RU" baseline="0" dirty="0" smtClean="0"/>
                        <a:t> ценностей;</a:t>
                      </a:r>
                    </a:p>
                    <a:p>
                      <a:r>
                        <a:rPr lang="ru-RU" baseline="0" dirty="0" smtClean="0"/>
                        <a:t>Формирование понятий семья, дружба, ответственность; </a:t>
                      </a:r>
                    </a:p>
                    <a:p>
                      <a:r>
                        <a:rPr lang="ru-RU" baseline="0" dirty="0" smtClean="0"/>
                        <a:t>Формирование духовно-нравственных принципов.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80567">
                <a:tc>
                  <a:txBody>
                    <a:bodyPr/>
                    <a:lstStyle/>
                    <a:p>
                      <a:r>
                        <a:rPr lang="ru-RU" dirty="0" smtClean="0"/>
                        <a:t>Миссии современного образовательного учреждения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 положительного образа наставников- педагогов; школы;</a:t>
                      </a:r>
                    </a:p>
                    <a:p>
                      <a:r>
                        <a:rPr lang="ru-RU" dirty="0" smtClean="0"/>
                        <a:t>Формирование</a:t>
                      </a:r>
                      <a:r>
                        <a:rPr lang="ru-RU" baseline="0" dirty="0" smtClean="0"/>
                        <a:t> позитивного имиджа ОУ;</a:t>
                      </a:r>
                    </a:p>
                    <a:p>
                      <a:r>
                        <a:rPr lang="ru-RU" baseline="0" dirty="0" smtClean="0"/>
                        <a:t>Формирование школьного самоуправления;</a:t>
                      </a:r>
                    </a:p>
                    <a:p>
                      <a:r>
                        <a:rPr lang="ru-RU" baseline="0" dirty="0" smtClean="0"/>
                        <a:t>Соблюдение внутренней корпоративной этики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15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использованной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Астер</a:t>
            </a:r>
            <a:r>
              <a:rPr lang="ru-RU" dirty="0" smtClean="0"/>
              <a:t> </a:t>
            </a:r>
            <a:r>
              <a:rPr lang="ru-RU" dirty="0" err="1"/>
              <a:t>И.</a:t>
            </a:r>
            <a:r>
              <a:rPr lang="ru-RU" dirty="0" err="1" smtClean="0"/>
              <a:t>Вызовы</a:t>
            </a:r>
            <a:r>
              <a:rPr lang="ru-RU" dirty="0" smtClean="0"/>
              <a:t> современности </a:t>
            </a:r>
            <a:r>
              <a:rPr lang="en-US" dirty="0" smtClean="0"/>
              <a:t>[</a:t>
            </a:r>
            <a:r>
              <a:rPr lang="ru-RU" dirty="0" smtClean="0"/>
              <a:t>Электронный ресурс</a:t>
            </a:r>
            <a:r>
              <a:rPr lang="en-US" dirty="0" smtClean="0"/>
              <a:t>]</a:t>
            </a:r>
            <a:r>
              <a:rPr lang="ru-RU" dirty="0" smtClean="0"/>
              <a:t>. – Режим доступа:  </a:t>
            </a:r>
            <a:r>
              <a:rPr lang="en-US" dirty="0">
                <a:hlinkClick r:id="rId2"/>
              </a:rPr>
              <a:t>http://social-orthodox.info/5_2.htm#_</a:t>
            </a:r>
            <a:r>
              <a:rPr lang="en-US" dirty="0" smtClean="0">
                <a:hlinkClick r:id="rId2"/>
              </a:rPr>
              <a:t>ftn2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Арцимович И.В</a:t>
            </a:r>
            <a:r>
              <a:rPr lang="ru-RU" dirty="0"/>
              <a:t>.</a:t>
            </a:r>
            <a:r>
              <a:rPr lang="ru-RU" dirty="0" smtClean="0"/>
              <a:t> Современное поколение: вызовы времени? / И.В. Арцимович // Психология. – 2017. - №5. - С. 119. </a:t>
            </a:r>
          </a:p>
          <a:p>
            <a:r>
              <a:rPr lang="ru-RU" dirty="0" smtClean="0"/>
              <a:t>Гаврилин </a:t>
            </a:r>
            <a:r>
              <a:rPr lang="ru-RU" dirty="0"/>
              <a:t>А.В</a:t>
            </a:r>
            <a:r>
              <a:rPr lang="ru-RU" dirty="0" smtClean="0"/>
              <a:t>. Ответы воспитания на вызовы современности / А.В. Гаврилин // Воспитание – стратегический национальный приоритет: материалы Всероссийской научно-практической конференции (с международным участием), посвященной 100-летию со дня рождения действительного члена АПН СССР и РАО Л.И. Новиковой /  Владимир: ВИРО, 2018. – С.32 – 38.</a:t>
            </a:r>
          </a:p>
          <a:p>
            <a:r>
              <a:rPr lang="ru-RU" dirty="0" smtClean="0"/>
              <a:t>Поляков </a:t>
            </a:r>
            <a:r>
              <a:rPr lang="ru-RU" dirty="0"/>
              <a:t>С.Д. </a:t>
            </a:r>
            <a:r>
              <a:rPr lang="ru-RU" dirty="0" smtClean="0"/>
              <a:t>Социокультурные вызовы современной школе: опыт феноменологического анализа // Непрерывное образование:</a:t>
            </a:r>
            <a:r>
              <a:rPr lang="en-US" dirty="0" smtClean="0"/>
              <a:t>XXI</a:t>
            </a:r>
            <a:r>
              <a:rPr lang="ru-RU" dirty="0" smtClean="0"/>
              <a:t> век, выпуск 2 (18) 2017 </a:t>
            </a:r>
            <a:r>
              <a:rPr lang="en-US" dirty="0" smtClean="0"/>
              <a:t>[</a:t>
            </a:r>
            <a:r>
              <a:rPr lang="ru-RU" dirty="0" smtClean="0"/>
              <a:t>электронный ресурс</a:t>
            </a:r>
            <a:r>
              <a:rPr lang="en-US" dirty="0" smtClean="0"/>
              <a:t>]</a:t>
            </a:r>
            <a:r>
              <a:rPr lang="ru-RU" dirty="0" smtClean="0"/>
              <a:t>. - </a:t>
            </a:r>
            <a:r>
              <a:rPr lang="en-US" dirty="0" smtClean="0"/>
              <a:t> </a:t>
            </a:r>
            <a:r>
              <a:rPr lang="ru-RU" dirty="0" smtClean="0"/>
              <a:t>Режим доступа: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lll21.petrsu.ru/journal/article.php?id=3484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Шлессер</a:t>
            </a:r>
            <a:r>
              <a:rPr lang="ru-RU" dirty="0" smtClean="0"/>
              <a:t> О.В.</a:t>
            </a:r>
            <a:r>
              <a:rPr lang="ru-RU" dirty="0"/>
              <a:t> </a:t>
            </a:r>
            <a:r>
              <a:rPr lang="ru-RU" dirty="0" smtClean="0"/>
              <a:t> Динамика социальных вызовов к системе педагогического образования в современной России /  </a:t>
            </a:r>
            <a:r>
              <a:rPr lang="ru-RU" dirty="0"/>
              <a:t>О.В</a:t>
            </a:r>
            <a:r>
              <a:rPr lang="ru-RU" dirty="0" smtClean="0"/>
              <a:t>. </a:t>
            </a:r>
            <a:r>
              <a:rPr lang="ru-RU" dirty="0" err="1" smtClean="0"/>
              <a:t>Шлессер</a:t>
            </a:r>
            <a:r>
              <a:rPr lang="ru-RU" dirty="0" smtClean="0"/>
              <a:t>, М.Э. Суханова, И.Ю. Яременко, </a:t>
            </a:r>
            <a:r>
              <a:rPr lang="ru-RU" dirty="0"/>
              <a:t>М.В. </a:t>
            </a:r>
            <a:r>
              <a:rPr lang="ru-RU" dirty="0" err="1" smtClean="0"/>
              <a:t>Полинова</a:t>
            </a:r>
            <a:r>
              <a:rPr lang="ru-RU" dirty="0" smtClean="0"/>
              <a:t> // </a:t>
            </a:r>
            <a:r>
              <a:rPr lang="en-US" dirty="0" smtClean="0"/>
              <a:t>[</a:t>
            </a:r>
            <a:r>
              <a:rPr lang="ru-RU" dirty="0" smtClean="0"/>
              <a:t>Электронный ресурс</a:t>
            </a:r>
            <a:r>
              <a:rPr lang="en-US" dirty="0" smtClean="0"/>
              <a:t>]</a:t>
            </a:r>
            <a:r>
              <a:rPr lang="ru-RU" dirty="0" smtClean="0"/>
              <a:t>. – Режим доступа: 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www.science-education.ru/ru/article/view?id=19991</a:t>
            </a:r>
            <a:r>
              <a:rPr lang="ru-RU" dirty="0" smtClean="0"/>
              <a:t> 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45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388" y="1825625"/>
            <a:ext cx="5774612" cy="324533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…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Страна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находится перед такими вызовами, которых ещё не было в её новейшей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истории</a:t>
            </a:r>
          </a:p>
          <a:p>
            <a:pPr marL="0" indent="0" algn="r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В.В. Путин</a:t>
            </a:r>
          </a:p>
          <a:p>
            <a:pPr marL="0" indent="0" algn="r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10.12.2014 год </a:t>
            </a:r>
          </a:p>
          <a:p>
            <a:pPr marL="0" indent="0" algn="r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Ежегодное послание Президента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России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Федеральному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собранию</a:t>
            </a:r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90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9867" y="73263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Всероссийская научно-практическая конференция, </a:t>
            </a:r>
            <a:b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посвященная 100-летию 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дня рождения действительного члена АПН СССР и РАО Л. И. Новиковой</a:t>
            </a:r>
            <a:b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января 2018 года</a:t>
            </a:r>
            <a:endParaRPr lang="ru-RU" sz="31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4008" y="2525008"/>
            <a:ext cx="4869273" cy="3651955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490952" y="2525008"/>
            <a:ext cx="4862847" cy="36519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сущностные характеристики содержания воспитания и социализации детей и молодёжи, развитие воспитательного пространства, а также современные, в том числе инновационные воспитательные технологии, опыт и проблемы их реализации в образовательных организациях общего, дополнительного и профессионального образования,</a:t>
            </a:r>
          </a:p>
        </p:txBody>
      </p:sp>
    </p:spTree>
    <p:extLst>
      <p:ext uri="{BB962C8B-B14F-4D97-AF65-F5344CB8AC3E}">
        <p14:creationId xmlns:p14="http://schemas.microsoft.com/office/powerpoint/2010/main" val="425437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Селиванова Наталия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Леонидовна</a:t>
            </a:r>
            <a:endParaRPr lang="ru-R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141" y="1253331"/>
            <a:ext cx="3132571" cy="4351338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50982" y="1253331"/>
            <a:ext cx="6101367" cy="463231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Воспитание из школ ушло!</a:t>
            </a:r>
          </a:p>
          <a:p>
            <a:r>
              <a:rPr lang="ru-RU" dirty="0" smtClean="0"/>
              <a:t>Педагог в последнее время все больше утрачивает свои воспитательные функции. </a:t>
            </a:r>
          </a:p>
          <a:p>
            <a:r>
              <a:rPr lang="ru-RU" dirty="0" smtClean="0"/>
              <a:t>Причины: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плохая подготовка в ВУЗе будущих педагогов;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в школе все силы направлены на сдачу ОГЭ и ЕГЭ;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перегруженность конкурсами.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2182" y="5718220"/>
            <a:ext cx="5663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Член-корреспондент РАО, доктор педагогических наук, </a:t>
            </a:r>
          </a:p>
          <a:p>
            <a:pPr algn="ctr"/>
            <a:r>
              <a:rPr lang="ru-RU" dirty="0" smtClean="0"/>
              <a:t>профессор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7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Спасская Елена Борисовна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493948"/>
            <a:ext cx="5181600" cy="522882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</a:t>
            </a:r>
            <a:r>
              <a:rPr lang="ru-RU" dirty="0" smtClean="0"/>
              <a:t> качестве жизненных приоритетов на первый план выдвигают материальные ценности</a:t>
            </a:r>
          </a:p>
          <a:p>
            <a:r>
              <a:rPr lang="ru-RU" dirty="0" smtClean="0"/>
              <a:t>Ориентация на себя, озабоченность своими проблемами, связанными со вступлением во взрослую жизнь, объясняет зачастую социальную, в том числе, гражданскую индифферентность молодых людей. </a:t>
            </a:r>
          </a:p>
          <a:p>
            <a:r>
              <a:rPr lang="ru-RU" dirty="0"/>
              <a:t>П</a:t>
            </a:r>
            <a:r>
              <a:rPr lang="ru-RU" dirty="0" smtClean="0"/>
              <a:t>роблема агрессии взрослых – родителей, учителей, воспитателей. </a:t>
            </a:r>
          </a:p>
          <a:p>
            <a:r>
              <a:rPr lang="ru-RU" dirty="0" smtClean="0"/>
              <a:t>Жестокость родителей по отношению к своим детям зачастую связана с их необоснованными завышенными амбициями. </a:t>
            </a:r>
          </a:p>
          <a:p>
            <a:r>
              <a:rPr lang="ru-RU" dirty="0" smtClean="0"/>
              <a:t>Отсутствие поддержки со стороны родителей и педагогов приводит к поиску подростками и молодежью той среды, где их понимают и принимают со всеми недостатками и проблемами. 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1834090"/>
            <a:ext cx="4455017" cy="3726621"/>
          </a:xfrm>
        </p:spPr>
      </p:pic>
      <p:sp>
        <p:nvSpPr>
          <p:cNvPr id="8" name="TextBox 7"/>
          <p:cNvSpPr txBox="1"/>
          <p:nvPr/>
        </p:nvSpPr>
        <p:spPr>
          <a:xfrm>
            <a:off x="356674" y="5704113"/>
            <a:ext cx="5895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Начальник отдела воспитательной работы и </a:t>
            </a:r>
          </a:p>
          <a:p>
            <a:r>
              <a:rPr lang="ru-RU" dirty="0" smtClean="0"/>
              <a:t>дополнительного образования Комитета по образованию</a:t>
            </a:r>
          </a:p>
          <a:p>
            <a:pPr algn="ctr"/>
            <a:r>
              <a:rPr lang="ru-RU" dirty="0" smtClean="0"/>
              <a:t>правительства Санкт - Петербурга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 стрелкой 5"/>
          <p:cNvCxnSpPr/>
          <p:nvPr/>
        </p:nvCxnSpPr>
        <p:spPr>
          <a:xfrm flipH="1" flipV="1">
            <a:off x="1056068" y="321972"/>
            <a:ext cx="12878" cy="63235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35902" y="6288833"/>
            <a:ext cx="11457992" cy="186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765110" y="3429000"/>
            <a:ext cx="4534678" cy="308376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99592" y="485192"/>
            <a:ext cx="75060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Гос. заказ. Отражает социальную ситуацию в </a:t>
            </a:r>
          </a:p>
          <a:p>
            <a:r>
              <a:rPr lang="ru-RU" sz="2800" dirty="0" smtClean="0"/>
              <a:t>рефлексивном </a:t>
            </a:r>
            <a:r>
              <a:rPr lang="ru-RU" sz="2800" dirty="0" err="1" smtClean="0"/>
              <a:t>ключе.Идет</a:t>
            </a:r>
            <a:r>
              <a:rPr lang="ru-RU" sz="2800" dirty="0" smtClean="0"/>
              <a:t> вслед за ситуацией, </a:t>
            </a:r>
          </a:p>
          <a:p>
            <a:r>
              <a:rPr lang="ru-RU" sz="2800" dirty="0" smtClean="0"/>
              <a:t>извлекая из нее уроки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394770" y="1944517"/>
            <a:ext cx="639912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Запрос со стороны заказчиков, </a:t>
            </a:r>
          </a:p>
          <a:p>
            <a:r>
              <a:rPr lang="ru-RU" sz="2800" dirty="0" smtClean="0"/>
              <a:t>которые находятся во взаимосвязи с </a:t>
            </a:r>
          </a:p>
          <a:p>
            <a:r>
              <a:rPr lang="ru-RU" sz="2800" dirty="0" smtClean="0"/>
              <a:t>процессом образования или вовлечены </a:t>
            </a:r>
          </a:p>
          <a:p>
            <a:r>
              <a:rPr lang="ru-RU" sz="2800" dirty="0" smtClean="0"/>
              <a:t>в него: Педагоги, Дети,  Родители,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56085" y="4055365"/>
            <a:ext cx="7555915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Вызов времени. Одно из направлений </a:t>
            </a:r>
          </a:p>
          <a:p>
            <a:r>
              <a:rPr lang="ru-RU" sz="2800" dirty="0" smtClean="0"/>
              <a:t>Инноваций в образовании, направленное </a:t>
            </a:r>
          </a:p>
          <a:p>
            <a:r>
              <a:rPr lang="ru-RU" sz="2800" dirty="0" smtClean="0"/>
              <a:t>на ее вычисление, осмысление</a:t>
            </a:r>
            <a:r>
              <a:rPr lang="ru-RU" dirty="0" smtClean="0"/>
              <a:t>. </a:t>
            </a:r>
            <a:r>
              <a:rPr lang="ru-RU" sz="2800" dirty="0" smtClean="0"/>
              <a:t>Педагог должен</a:t>
            </a:r>
          </a:p>
          <a:p>
            <a:r>
              <a:rPr lang="ru-RU" sz="2800" dirty="0" smtClean="0"/>
              <a:t> быть готов к проектированию и реализации </a:t>
            </a:r>
          </a:p>
          <a:p>
            <a:r>
              <a:rPr lang="ru-RU" sz="2800" dirty="0" smtClean="0"/>
              <a:t>полинаправленной системы воспитания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36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</a:t>
            </a:r>
            <a:endParaRPr lang="ru-RU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21406" y="1278732"/>
            <a:ext cx="5376169" cy="823912"/>
          </a:xfrm>
        </p:spPr>
        <p:txBody>
          <a:bodyPr>
            <a:normAutofit/>
          </a:bodyPr>
          <a:lstStyle/>
          <a:p>
            <a:r>
              <a:rPr lang="ru-RU" dirty="0" smtClean="0"/>
              <a:t>«Закон об образовании в Российской Федерации» </a:t>
            </a:r>
            <a:r>
              <a:rPr lang="ru-RU" b="0" dirty="0" smtClean="0"/>
              <a:t>273 ФЗ от 29 декабря 2012</a:t>
            </a:r>
            <a:endParaRPr lang="ru-RU" b="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02276" y="2127194"/>
            <a:ext cx="5495299" cy="447966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Образование </a:t>
            </a:r>
            <a:r>
              <a:rPr lang="ru-RU" sz="1800" dirty="0"/>
              <a:t>- единый целенаправленный процесс воспитания и обучения, являющийся общественно значимым благом и осуществляемый в интересах человека, семьи, общества и государства, а также совокупность приобретаемых знаний, умений, навыков, ценностных установок, опыта 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Воспитание </a:t>
            </a:r>
            <a:r>
              <a:rPr lang="ru-RU" sz="1600" dirty="0"/>
              <a:t>- деятельность, направленная на развитие личности,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государства;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390582" y="1295334"/>
            <a:ext cx="5183188" cy="8239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«Стратегия развития воспитания в Российской Федерации на период до 2025 года»</a:t>
            </a:r>
            <a:r>
              <a:rPr lang="ru-RU" b="0" dirty="0"/>
              <a:t> Распоряжение от 29 мая 2015 года №996-р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390582" y="2127194"/>
            <a:ext cx="4746423" cy="447966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Воспитание детей рассматривается как стратегический общенациональный приоритет, требующий консолидации усилий различных институтов гражданского общества и ведомств на федеральном, региональном и муниципальном уровнях.</a:t>
            </a:r>
          </a:p>
        </p:txBody>
      </p:sp>
    </p:spTree>
    <p:extLst>
      <p:ext uri="{BB962C8B-B14F-4D97-AF65-F5344CB8AC3E}">
        <p14:creationId xmlns:p14="http://schemas.microsoft.com/office/powerpoint/2010/main" val="42943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-820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«Теория поколений» </a:t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Нейл </a:t>
            </a:r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Хоуви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Вильям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Штраус (1991г.)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838200" y="1133536"/>
            <a:ext cx="5157787" cy="823912"/>
          </a:xfrm>
        </p:spPr>
        <p:txBody>
          <a:bodyPr>
            <a:normAutofit fontScale="92500"/>
          </a:bodyPr>
          <a:lstStyle/>
          <a:p>
            <a:r>
              <a:rPr lang="ru-RU" dirty="0"/>
              <a:t>Y (поколение Сети, Миллениум, </a:t>
            </a:r>
            <a:r>
              <a:rPr lang="ru-RU" dirty="0" err="1"/>
              <a:t>Next</a:t>
            </a:r>
            <a:r>
              <a:rPr lang="ru-RU" dirty="0" smtClean="0"/>
              <a:t>), </a:t>
            </a:r>
            <a:r>
              <a:rPr lang="ru-RU" dirty="0"/>
              <a:t>годы рождения которых 1983–2003 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358947" y="1899689"/>
            <a:ext cx="6116291" cy="477122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 </a:t>
            </a:r>
            <a:r>
              <a:rPr lang="ru-RU" sz="1400" dirty="0"/>
              <a:t>Для них нет ничего невозможного, они свободны от предрассудков, </a:t>
            </a:r>
            <a:r>
              <a:rPr lang="ru-RU" sz="1400" dirty="0" smtClean="0"/>
              <a:t>не  </a:t>
            </a:r>
            <a:r>
              <a:rPr lang="ru-RU" sz="1400" dirty="0" err="1"/>
              <a:t>скованы</a:t>
            </a:r>
            <a:r>
              <a:rPr lang="ru-RU" sz="1400" dirty="0"/>
              <a:t> ограничениями.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Им </a:t>
            </a:r>
            <a:r>
              <a:rPr lang="ru-RU" sz="1400" dirty="0"/>
              <a:t>важен эмоциональный опыт, чтобы было интересно и познавательно.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 </a:t>
            </a:r>
            <a:r>
              <a:rPr lang="ru-RU" sz="1400" dirty="0"/>
              <a:t>У них нет героев для подражания.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 </a:t>
            </a:r>
            <a:r>
              <a:rPr lang="ru-RU" sz="1400" dirty="0"/>
              <a:t>Им важно все успеть, они очень ценят свое время и не хотят тратить его в пустую.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Они </a:t>
            </a:r>
            <a:r>
              <a:rPr lang="ru-RU" sz="1400" dirty="0"/>
              <a:t>нацелены на результат с позиции «утром деньги, вечером стулья». Причем многие из них надеются только на себя и редко просят помощи у других поколений.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Им </a:t>
            </a:r>
            <a:r>
              <a:rPr lang="ru-RU" sz="1400" dirty="0"/>
              <a:t>свойственен оптимизм и самоуверенность. Они родились и живут в относительно благополучный период экономического, социального благополучия.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Они </a:t>
            </a:r>
            <a:r>
              <a:rPr lang="ru-RU" sz="1400" dirty="0"/>
              <a:t>живут в социальных сетях. За счет этого обладают большой информированностью по любым темам, начиная от секса и заканчивая наркотиками, оружием и пр. Выстраивают контакты с другими людьми. Контактов становится много, а вот качество их оставляет желать лучшего.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Они </a:t>
            </a:r>
            <a:r>
              <a:rPr lang="ru-RU" sz="1400" dirty="0"/>
              <a:t>придерживаются позиции «Моя судьба в моих руках», «Я сам кузнец своего счастья».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Они </a:t>
            </a:r>
            <a:r>
              <a:rPr lang="ru-RU" sz="1400" dirty="0"/>
              <a:t>предпочитают не размышлять, а действовать.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/>
              <a:t>Они формировались в эпоху гласности и поэтому привыкли верить на слово.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6854680" y="1050366"/>
            <a:ext cx="5183188" cy="823912"/>
          </a:xfrm>
        </p:spPr>
        <p:txBody>
          <a:bodyPr/>
          <a:lstStyle/>
          <a:p>
            <a:r>
              <a:rPr lang="ru-RU" dirty="0"/>
              <a:t>поколение Z </a:t>
            </a:r>
            <a:r>
              <a:rPr lang="ru-RU" dirty="0" smtClean="0"/>
              <a:t> («Цифровые люди») годы </a:t>
            </a:r>
            <a:r>
              <a:rPr lang="ru-RU" dirty="0"/>
              <a:t>рождения 2003–2023 </a:t>
            </a:r>
            <a:r>
              <a:rPr lang="ru-RU" dirty="0" smtClean="0"/>
              <a:t>гг.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6776233" y="1874278"/>
            <a:ext cx="5181600" cy="477122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sz="3600" dirty="0"/>
              <a:t>Они активно используют </a:t>
            </a:r>
            <a:r>
              <a:rPr lang="ru-RU" sz="3600" dirty="0" err="1"/>
              <a:t>iPad</a:t>
            </a:r>
            <a:r>
              <a:rPr lang="ru-RU" sz="3600" dirty="0"/>
              <a:t>, VR – и 3D, 4D-реальности; </a:t>
            </a:r>
          </a:p>
          <a:p>
            <a:pPr lvl="0"/>
            <a:r>
              <a:rPr lang="ru-RU" sz="3600" dirty="0"/>
              <a:t>интересуются наукой и технологиями (предполагается, что многие представители поколения будут заниматься инженерно-техническими вопросами, биомедициной, робототехникой, искусством); </a:t>
            </a:r>
          </a:p>
          <a:p>
            <a:pPr lvl="0"/>
            <a:r>
              <a:rPr lang="ru-RU" sz="3600" dirty="0"/>
              <a:t>будут экономными и вести здоровый образ жизни; </a:t>
            </a:r>
          </a:p>
          <a:p>
            <a:pPr lvl="0"/>
            <a:r>
              <a:rPr lang="ru-RU" sz="3600" dirty="0"/>
              <a:t>будут стремиться уделять большое внимание воспитанию своих детей; </a:t>
            </a:r>
          </a:p>
          <a:p>
            <a:pPr lvl="0"/>
            <a:r>
              <a:rPr lang="ru-RU" sz="3600" dirty="0"/>
              <a:t>обладают чувством собственной уникальности; </a:t>
            </a:r>
          </a:p>
          <a:p>
            <a:pPr lvl="0"/>
            <a:r>
              <a:rPr lang="ru-RU" sz="3600" dirty="0"/>
              <a:t>закрыты от внешнего мира; </a:t>
            </a:r>
          </a:p>
          <a:p>
            <a:pPr lvl="0"/>
            <a:r>
              <a:rPr lang="ru-RU" sz="3600" dirty="0"/>
              <a:t>им свойственен индивидуализм; </a:t>
            </a:r>
          </a:p>
          <a:p>
            <a:pPr lvl="0"/>
            <a:r>
              <a:rPr lang="ru-RU" sz="3600" dirty="0"/>
              <a:t>инфантилизм зависимость от высоких технологий.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791" t="50661" r="50704" b="15487"/>
          <a:stretch/>
        </p:blipFill>
        <p:spPr>
          <a:xfrm rot="21051223">
            <a:off x="166751" y="162751"/>
            <a:ext cx="1635616" cy="110576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0753" t="43358" r="10752" b="8551"/>
          <a:stretch/>
        </p:blipFill>
        <p:spPr>
          <a:xfrm rot="226942">
            <a:off x="1458883" y="-81209"/>
            <a:ext cx="1133174" cy="143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52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0211" cy="72957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овременные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психологи, педагоги, родители, общественность отмечают, что современные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дети: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199" y="1160131"/>
            <a:ext cx="10515600" cy="20380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не </a:t>
            </a:r>
            <a:r>
              <a:rPr lang="ru-RU" dirty="0"/>
              <a:t>реагируют на внушения, взывание к чувству вины, выработке чувства стыда к ним прибегают на ранних этапах в семье и общественных учреждениях; </a:t>
            </a:r>
          </a:p>
          <a:p>
            <a:r>
              <a:rPr lang="ru-RU" dirty="0" smtClean="0"/>
              <a:t>слабо </a:t>
            </a:r>
            <a:r>
              <a:rPr lang="ru-RU" dirty="0"/>
              <a:t>ориентированы на принуждение, нотации, наказания</a:t>
            </a:r>
            <a:r>
              <a:rPr lang="ru-RU" dirty="0" smtClean="0"/>
              <a:t>; </a:t>
            </a:r>
            <a:endParaRPr lang="ru-RU" dirty="0"/>
          </a:p>
          <a:p>
            <a:r>
              <a:rPr lang="ru-RU" dirty="0" smtClean="0"/>
              <a:t>они не чувствительны, скорее «толстокожие»; </a:t>
            </a:r>
          </a:p>
          <a:p>
            <a:r>
              <a:rPr lang="ru-RU" dirty="0" smtClean="0"/>
              <a:t>есть </a:t>
            </a:r>
            <a:r>
              <a:rPr lang="ru-RU" dirty="0"/>
              <a:t>немного мер, которые позволяют устанавливать с ними контакт. </a:t>
            </a:r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091602" y="3148177"/>
            <a:ext cx="8008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Родители считают, что трудных детей стало больше из-за: 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199" y="3609842"/>
            <a:ext cx="109123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компьютеры, гаджеты, сеть интернет оказывают крайне негативное влияние </a:t>
            </a:r>
            <a:endParaRPr lang="ru-RU" sz="2400" dirty="0" smtClean="0"/>
          </a:p>
          <a:p>
            <a:r>
              <a:rPr lang="ru-RU" sz="2400" dirty="0" smtClean="0"/>
              <a:t>на </a:t>
            </a:r>
            <a:r>
              <a:rPr lang="ru-RU" sz="2400" dirty="0"/>
              <a:t>детей;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отрицательных перемен в обществе связанных со СМИ (реклама, насилие на TV);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испытываемое родителями чувство вины перед детьми, из-за того, что мало </a:t>
            </a:r>
            <a:endParaRPr lang="ru-RU" sz="2400" dirty="0" smtClean="0"/>
          </a:p>
          <a:p>
            <a:r>
              <a:rPr lang="ru-RU" sz="2400" dirty="0" smtClean="0"/>
              <a:t>времени </a:t>
            </a:r>
            <a:r>
              <a:rPr lang="ru-RU" sz="2400" dirty="0"/>
              <a:t>уделяется воспитанию;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старые методы воспитания в детском саду, школе и </a:t>
            </a:r>
            <a:r>
              <a:rPr lang="ru-RU" sz="2400" dirty="0" smtClean="0"/>
              <a:t>др.</a:t>
            </a:r>
          </a:p>
          <a:p>
            <a:r>
              <a:rPr lang="ru-RU" sz="2400" dirty="0" smtClean="0"/>
              <a:t>образовательных </a:t>
            </a:r>
            <a:r>
              <a:rPr lang="ru-RU" sz="2400" dirty="0"/>
              <a:t>учреждениях. </a:t>
            </a:r>
          </a:p>
        </p:txBody>
      </p:sp>
    </p:spTree>
    <p:extLst>
      <p:ext uri="{BB962C8B-B14F-4D97-AF65-F5344CB8AC3E}">
        <p14:creationId xmlns:p14="http://schemas.microsoft.com/office/powerpoint/2010/main" val="124573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1416</Words>
  <Application>Microsoft Office PowerPoint</Application>
  <PresentationFormat>Произвольный</PresentationFormat>
  <Paragraphs>152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Социальные вызовы:  воспитание в современной «системе координат» </vt:lpstr>
      <vt:lpstr>Презентация PowerPoint</vt:lpstr>
      <vt:lpstr>Всероссийская научно-практическая конференция,  посвященная 100-летию со дня рождения действительного члена АПН СССР и РАО Л. И. Новиковой 23 января 2018 года</vt:lpstr>
      <vt:lpstr>Селиванова Наталия Леонидовна</vt:lpstr>
      <vt:lpstr>Спасская Елена Борисовна</vt:lpstr>
      <vt:lpstr>Презентация PowerPoint</vt:lpstr>
      <vt:lpstr>Воспитание</vt:lpstr>
      <vt:lpstr>«Теория поколений»  Нейл Хоуви и Вильям Штраус (1991г.)</vt:lpstr>
      <vt:lpstr>Современные психологи, педагоги, родители, общественность отмечают, что современные дети:</vt:lpstr>
      <vt:lpstr> </vt:lpstr>
      <vt:lpstr>Социальные вызовы современности</vt:lpstr>
      <vt:lpstr>Презентация PowerPoint</vt:lpstr>
      <vt:lpstr>Презентация PowerPoint</vt:lpstr>
      <vt:lpstr>Список использованной литературы</vt:lpstr>
    </vt:vector>
  </TitlesOfParts>
  <Company>gmc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aevr</dc:creator>
  <cp:lastModifiedBy>Ольга Владимировна Чиркун</cp:lastModifiedBy>
  <cp:revision>39</cp:revision>
  <dcterms:created xsi:type="dcterms:W3CDTF">2018-02-05T11:55:13Z</dcterms:created>
  <dcterms:modified xsi:type="dcterms:W3CDTF">2018-02-09T06:19:51Z</dcterms:modified>
</cp:coreProperties>
</file>