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33" r:id="rId2"/>
    <p:sldId id="341" r:id="rId3"/>
    <p:sldId id="338" r:id="rId4"/>
    <p:sldId id="340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331" r:id="rId13"/>
    <p:sldId id="342" r:id="rId14"/>
    <p:sldId id="343" r:id="rId15"/>
    <p:sldId id="344" r:id="rId16"/>
    <p:sldId id="345" r:id="rId17"/>
    <p:sldId id="334" r:id="rId18"/>
    <p:sldId id="283" r:id="rId19"/>
  </p:sldIdLst>
  <p:sldSz cx="9144000" cy="6858000" type="screen4x3"/>
  <p:notesSz cx="6865938" cy="99980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D2"/>
    <a:srgbClr val="CC3300"/>
    <a:srgbClr val="FF7C80"/>
    <a:srgbClr val="813F4F"/>
    <a:srgbClr val="990000"/>
    <a:srgbClr val="23A7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5" autoAdjust="0"/>
  </p:normalViewPr>
  <p:slideViewPr>
    <p:cSldViewPr>
      <p:cViewPr>
        <p:scale>
          <a:sx n="70" d="100"/>
          <a:sy n="70" d="100"/>
        </p:scale>
        <p:origin x="-1890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3149"/>
        <p:guide pos="216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51FDDA-9D78-4857-BB12-FD60C0D22E8E}" type="doc">
      <dgm:prSet loTypeId="urn:microsoft.com/office/officeart/2008/layout/VerticalCurv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6049E6-ECE7-4AF0-8F63-4BFE4EFF5306}">
      <dgm:prSet phldrT="[Текст]" custT="1"/>
      <dgm:spPr/>
      <dgm:t>
        <a:bodyPr/>
        <a:lstStyle/>
        <a:p>
          <a:r>
            <a:rPr lang="ru-RU" sz="2000" dirty="0" smtClean="0"/>
            <a:t>повышение профессиональной компетентности работников организаций, участвующих в воспитании</a:t>
          </a:r>
          <a:endParaRPr lang="ru-RU" sz="2000" dirty="0"/>
        </a:p>
      </dgm:t>
    </dgm:pt>
    <dgm:pt modelId="{0C6B2963-31A5-4BE5-9E3C-E1351BD3DE22}" type="parTrans" cxnId="{03F7D8CA-8CBC-485C-82D6-04688733B940}">
      <dgm:prSet/>
      <dgm:spPr/>
      <dgm:t>
        <a:bodyPr/>
        <a:lstStyle/>
        <a:p>
          <a:endParaRPr lang="ru-RU"/>
        </a:p>
      </dgm:t>
    </dgm:pt>
    <dgm:pt modelId="{65A684B9-AB05-49B0-A135-4AD301ABC655}" type="sibTrans" cxnId="{03F7D8CA-8CBC-485C-82D6-04688733B940}">
      <dgm:prSet/>
      <dgm:spPr/>
      <dgm:t>
        <a:bodyPr/>
        <a:lstStyle/>
        <a:p>
          <a:endParaRPr lang="ru-RU"/>
        </a:p>
      </dgm:t>
    </dgm:pt>
    <dgm:pt modelId="{2FBE49A7-8539-4FDA-BB42-223BE24938FE}">
      <dgm:prSet phldrT="[Текст]" custT="1"/>
      <dgm:spPr/>
      <dgm:t>
        <a:bodyPr/>
        <a:lstStyle/>
        <a:p>
          <a:r>
            <a:rPr lang="ru-RU" sz="2000" dirty="0" smtClean="0"/>
            <a:t>разработку и реализацию мер по повышению престижа профессии педагога, воспитателя</a:t>
          </a:r>
          <a:endParaRPr lang="ru-RU" sz="2000" dirty="0"/>
        </a:p>
      </dgm:t>
    </dgm:pt>
    <dgm:pt modelId="{F40CAF5C-7506-44DF-B115-FD8E8EFBCED7}" type="parTrans" cxnId="{A33B104C-7F18-495A-B4BC-4079BAF9D65C}">
      <dgm:prSet/>
      <dgm:spPr/>
      <dgm:t>
        <a:bodyPr/>
        <a:lstStyle/>
        <a:p>
          <a:endParaRPr lang="ru-RU"/>
        </a:p>
      </dgm:t>
    </dgm:pt>
    <dgm:pt modelId="{F24E9E5E-E86A-4B00-9B0A-B26E1CD3B346}" type="sibTrans" cxnId="{A33B104C-7F18-495A-B4BC-4079BAF9D65C}">
      <dgm:prSet/>
      <dgm:spPr/>
      <dgm:t>
        <a:bodyPr/>
        <a:lstStyle/>
        <a:p>
          <a:endParaRPr lang="ru-RU"/>
        </a:p>
      </dgm:t>
    </dgm:pt>
    <dgm:pt modelId="{48012961-8E89-4C5D-81FF-BDBBBBA73A71}">
      <dgm:prSet phldrT="[Текст]" custT="1"/>
      <dgm:spPr/>
      <dgm:t>
        <a:bodyPr/>
        <a:lstStyle/>
        <a:p>
          <a:r>
            <a:rPr lang="ru-RU" sz="1800" dirty="0" smtClean="0"/>
            <a:t>совершенствование воспитательного компонента профессиональных стандартов  работников, выполняющих воспитательные функции</a:t>
          </a:r>
          <a:endParaRPr lang="ru-RU" sz="1800" dirty="0"/>
        </a:p>
      </dgm:t>
    </dgm:pt>
    <dgm:pt modelId="{190FD48F-D25A-4EAD-867B-7E06EEDD66C7}" type="parTrans" cxnId="{7A8E06A4-0A6A-4A0D-AFDA-E35E1DA31DF2}">
      <dgm:prSet/>
      <dgm:spPr/>
      <dgm:t>
        <a:bodyPr/>
        <a:lstStyle/>
        <a:p>
          <a:endParaRPr lang="ru-RU"/>
        </a:p>
      </dgm:t>
    </dgm:pt>
    <dgm:pt modelId="{A3D4C889-A829-44C6-A24A-E78C035CB231}" type="sibTrans" cxnId="{7A8E06A4-0A6A-4A0D-AFDA-E35E1DA31DF2}">
      <dgm:prSet/>
      <dgm:spPr/>
      <dgm:t>
        <a:bodyPr/>
        <a:lstStyle/>
        <a:p>
          <a:endParaRPr lang="ru-RU"/>
        </a:p>
      </dgm:t>
    </dgm:pt>
    <dgm:pt modelId="{41CC4B46-FA23-442D-B4FC-CBFE7D43E469}">
      <dgm:prSet custT="1"/>
      <dgm:spPr/>
      <dgm:t>
        <a:bodyPr/>
        <a:lstStyle/>
        <a:p>
          <a:r>
            <a:rPr lang="ru-RU" sz="2000" dirty="0" smtClean="0"/>
            <a:t>формирование современной системы сопровождения непрерывного профессионального развития  кадров</a:t>
          </a:r>
          <a:endParaRPr lang="ru-RU" sz="2000" dirty="0"/>
        </a:p>
      </dgm:t>
    </dgm:pt>
    <dgm:pt modelId="{F604B1EC-4459-415C-8B1E-E8FFC448BFBA}" type="parTrans" cxnId="{EE9B9D51-3AC9-43DE-B069-0F3254126D03}">
      <dgm:prSet/>
      <dgm:spPr/>
      <dgm:t>
        <a:bodyPr/>
        <a:lstStyle/>
        <a:p>
          <a:endParaRPr lang="ru-RU"/>
        </a:p>
      </dgm:t>
    </dgm:pt>
    <dgm:pt modelId="{C5F0F966-24EE-47EC-A8D4-971052685DCE}" type="sibTrans" cxnId="{EE9B9D51-3AC9-43DE-B069-0F3254126D03}">
      <dgm:prSet/>
      <dgm:spPr/>
      <dgm:t>
        <a:bodyPr/>
        <a:lstStyle/>
        <a:p>
          <a:endParaRPr lang="ru-RU"/>
        </a:p>
      </dgm:t>
    </dgm:pt>
    <dgm:pt modelId="{083F6C28-28C9-491E-BD09-90C1D9117AD0}">
      <dgm:prSet custT="1"/>
      <dgm:spPr/>
      <dgm:t>
        <a:bodyPr/>
        <a:lstStyle/>
        <a:p>
          <a:r>
            <a:rPr lang="ru-RU" sz="2000" dirty="0" smtClean="0"/>
            <a:t>создание и  поддержка деятельности профессиональных сообществ (ассоциаций) педагогов и специалистов в области воспитания </a:t>
          </a:r>
          <a:endParaRPr lang="ru-RU" sz="2000" dirty="0"/>
        </a:p>
      </dgm:t>
    </dgm:pt>
    <dgm:pt modelId="{379C7881-E51F-4673-AB9A-B4F6F83BC2CD}" type="parTrans" cxnId="{EA439D0D-9694-49B2-B7D7-5D16FA91F9D8}">
      <dgm:prSet/>
      <dgm:spPr/>
      <dgm:t>
        <a:bodyPr/>
        <a:lstStyle/>
        <a:p>
          <a:endParaRPr lang="ru-RU"/>
        </a:p>
      </dgm:t>
    </dgm:pt>
    <dgm:pt modelId="{F085E73A-F2A1-4A15-A434-F62EBB1BAD74}" type="sibTrans" cxnId="{EA439D0D-9694-49B2-B7D7-5D16FA91F9D8}">
      <dgm:prSet/>
      <dgm:spPr/>
      <dgm:t>
        <a:bodyPr/>
        <a:lstStyle/>
        <a:p>
          <a:endParaRPr lang="ru-RU"/>
        </a:p>
      </dgm:t>
    </dgm:pt>
    <dgm:pt modelId="{AE3D827E-5FB8-4427-B907-10FD829971ED}">
      <dgm:prSet custT="1"/>
      <dgm:spPr/>
      <dgm:t>
        <a:bodyPr/>
        <a:lstStyle/>
        <a:p>
          <a:r>
            <a:rPr lang="ru-RU" sz="1800" dirty="0" smtClean="0"/>
            <a:t>включение новых субъектов в процессы  воспитания (институтов гражданского общества, волонтерских , социально ориентированных некоммерческих организаций) </a:t>
          </a:r>
          <a:endParaRPr lang="ru-RU" sz="1800" dirty="0"/>
        </a:p>
      </dgm:t>
    </dgm:pt>
    <dgm:pt modelId="{F9543130-42D4-44D7-B5AA-E9E31443E949}" type="parTrans" cxnId="{4ADD3B6A-DA62-44EC-939C-15C837AA1BB4}">
      <dgm:prSet/>
      <dgm:spPr/>
      <dgm:t>
        <a:bodyPr/>
        <a:lstStyle/>
        <a:p>
          <a:endParaRPr lang="ru-RU"/>
        </a:p>
      </dgm:t>
    </dgm:pt>
    <dgm:pt modelId="{D1E79AE6-B75B-4BDC-A49C-E510D6808832}" type="sibTrans" cxnId="{4ADD3B6A-DA62-44EC-939C-15C837AA1BB4}">
      <dgm:prSet/>
      <dgm:spPr/>
      <dgm:t>
        <a:bodyPr/>
        <a:lstStyle/>
        <a:p>
          <a:endParaRPr lang="ru-RU"/>
        </a:p>
      </dgm:t>
    </dgm:pt>
    <dgm:pt modelId="{543198BD-8DC1-4029-8DF6-288A10C12693}" type="pres">
      <dgm:prSet presAssocID="{1851FDDA-9D78-4857-BB12-FD60C0D22E8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FC52A17-C912-4DEB-97C7-249C93E5224E}" type="pres">
      <dgm:prSet presAssocID="{1851FDDA-9D78-4857-BB12-FD60C0D22E8E}" presName="Name1" presStyleCnt="0"/>
      <dgm:spPr/>
    </dgm:pt>
    <dgm:pt modelId="{01CC5093-C340-4137-8E24-C2EA41C083E7}" type="pres">
      <dgm:prSet presAssocID="{1851FDDA-9D78-4857-BB12-FD60C0D22E8E}" presName="cycle" presStyleCnt="0"/>
      <dgm:spPr/>
    </dgm:pt>
    <dgm:pt modelId="{E25CA75A-747C-4EA8-86C6-A5E6110A887F}" type="pres">
      <dgm:prSet presAssocID="{1851FDDA-9D78-4857-BB12-FD60C0D22E8E}" presName="srcNode" presStyleLbl="node1" presStyleIdx="0" presStyleCnt="6"/>
      <dgm:spPr/>
    </dgm:pt>
    <dgm:pt modelId="{42615A93-53C3-4CCD-9534-6844ABAE8416}" type="pres">
      <dgm:prSet presAssocID="{1851FDDA-9D78-4857-BB12-FD60C0D22E8E}" presName="conn" presStyleLbl="parChTrans1D2" presStyleIdx="0" presStyleCnt="1"/>
      <dgm:spPr/>
      <dgm:t>
        <a:bodyPr/>
        <a:lstStyle/>
        <a:p>
          <a:endParaRPr lang="ru-RU"/>
        </a:p>
      </dgm:t>
    </dgm:pt>
    <dgm:pt modelId="{BE999D88-CAF0-4C33-8255-1D6FC7517EC2}" type="pres">
      <dgm:prSet presAssocID="{1851FDDA-9D78-4857-BB12-FD60C0D22E8E}" presName="extraNode" presStyleLbl="node1" presStyleIdx="0" presStyleCnt="6"/>
      <dgm:spPr/>
    </dgm:pt>
    <dgm:pt modelId="{518143BC-E40E-4EA0-B8A0-FA680D8FD4CB}" type="pres">
      <dgm:prSet presAssocID="{1851FDDA-9D78-4857-BB12-FD60C0D22E8E}" presName="dstNode" presStyleLbl="node1" presStyleIdx="0" presStyleCnt="6"/>
      <dgm:spPr/>
    </dgm:pt>
    <dgm:pt modelId="{262174E3-24A8-48E5-9655-E77F14E6474C}" type="pres">
      <dgm:prSet presAssocID="{C96049E6-ECE7-4AF0-8F63-4BFE4EFF5306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F947AF-0FE8-4F5D-82E2-C302FC279E01}" type="pres">
      <dgm:prSet presAssocID="{C96049E6-ECE7-4AF0-8F63-4BFE4EFF5306}" presName="accent_1" presStyleCnt="0"/>
      <dgm:spPr/>
    </dgm:pt>
    <dgm:pt modelId="{FC3EA29D-3A0B-4DBA-A2BC-94141D41CE76}" type="pres">
      <dgm:prSet presAssocID="{C96049E6-ECE7-4AF0-8F63-4BFE4EFF5306}" presName="accentRepeatNode" presStyleLbl="solidFgAcc1" presStyleIdx="0" presStyleCnt="6"/>
      <dgm:spPr>
        <a:solidFill>
          <a:schemeClr val="accent1">
            <a:lumMod val="75000"/>
          </a:schemeClr>
        </a:solidFill>
      </dgm:spPr>
    </dgm:pt>
    <dgm:pt modelId="{00D27BCC-5743-455C-99B5-73049DF1BDD1}" type="pres">
      <dgm:prSet presAssocID="{2FBE49A7-8539-4FDA-BB42-223BE24938FE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798016-D3A5-40C5-9485-5F2E8A5A74CC}" type="pres">
      <dgm:prSet presAssocID="{2FBE49A7-8539-4FDA-BB42-223BE24938FE}" presName="accent_2" presStyleCnt="0"/>
      <dgm:spPr/>
    </dgm:pt>
    <dgm:pt modelId="{5CA91851-27CE-4C5E-A59F-B2D891DB2EF4}" type="pres">
      <dgm:prSet presAssocID="{2FBE49A7-8539-4FDA-BB42-223BE24938FE}" presName="accentRepeatNode" presStyleLbl="solidFgAcc1" presStyleIdx="1" presStyleCnt="6"/>
      <dgm:spPr>
        <a:solidFill>
          <a:schemeClr val="accent1">
            <a:lumMod val="75000"/>
          </a:schemeClr>
        </a:solidFill>
      </dgm:spPr>
    </dgm:pt>
    <dgm:pt modelId="{A602501E-29D3-4A2A-9B68-A25A2CFDAE6C}" type="pres">
      <dgm:prSet presAssocID="{48012961-8E89-4C5D-81FF-BDBBBBA73A71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A170ED-AEF0-4A0B-A5BD-96DE8E00A635}" type="pres">
      <dgm:prSet presAssocID="{48012961-8E89-4C5D-81FF-BDBBBBA73A71}" presName="accent_3" presStyleCnt="0"/>
      <dgm:spPr/>
    </dgm:pt>
    <dgm:pt modelId="{99031E95-1B39-4752-A7FE-677BFF807305}" type="pres">
      <dgm:prSet presAssocID="{48012961-8E89-4C5D-81FF-BDBBBBA73A71}" presName="accentRepeatNode" presStyleLbl="solidFgAcc1" presStyleIdx="2" presStyleCnt="6" custLinFactNeighborX="-913" custLinFactNeighborY="-8913"/>
      <dgm:spPr>
        <a:solidFill>
          <a:schemeClr val="accent1">
            <a:lumMod val="75000"/>
          </a:schemeClr>
        </a:solidFill>
      </dgm:spPr>
    </dgm:pt>
    <dgm:pt modelId="{47C17A1B-1BF9-49DA-A683-3718BD570EE6}" type="pres">
      <dgm:prSet presAssocID="{41CC4B46-FA23-442D-B4FC-CBFE7D43E469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CBC632-3FF7-4013-8895-B1A53F4AE1B4}" type="pres">
      <dgm:prSet presAssocID="{41CC4B46-FA23-442D-B4FC-CBFE7D43E469}" presName="accent_4" presStyleCnt="0"/>
      <dgm:spPr/>
    </dgm:pt>
    <dgm:pt modelId="{7EC40383-9B0F-46D2-9B5F-5011EBDEE7DC}" type="pres">
      <dgm:prSet presAssocID="{41CC4B46-FA23-442D-B4FC-CBFE7D43E469}" presName="accentRepeatNode" presStyleLbl="solidFgAcc1" presStyleIdx="3" presStyleCnt="6"/>
      <dgm:spPr>
        <a:solidFill>
          <a:schemeClr val="accent1">
            <a:lumMod val="75000"/>
          </a:schemeClr>
        </a:solidFill>
      </dgm:spPr>
    </dgm:pt>
    <dgm:pt modelId="{DB0D69FD-251C-4326-97F2-719EB93445D3}" type="pres">
      <dgm:prSet presAssocID="{083F6C28-28C9-491E-BD09-90C1D9117AD0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A4D351-7032-42DF-91D4-D228D21B2C20}" type="pres">
      <dgm:prSet presAssocID="{083F6C28-28C9-491E-BD09-90C1D9117AD0}" presName="accent_5" presStyleCnt="0"/>
      <dgm:spPr/>
    </dgm:pt>
    <dgm:pt modelId="{BEA5A1E2-393A-48D2-AFDC-AD410CCD95A4}" type="pres">
      <dgm:prSet presAssocID="{083F6C28-28C9-491E-BD09-90C1D9117AD0}" presName="accentRepeatNode" presStyleLbl="solidFgAcc1" presStyleIdx="4" presStyleCnt="6"/>
      <dgm:spPr>
        <a:solidFill>
          <a:schemeClr val="accent1">
            <a:lumMod val="75000"/>
          </a:schemeClr>
        </a:solidFill>
      </dgm:spPr>
    </dgm:pt>
    <dgm:pt modelId="{9983CABA-6B05-457C-9B65-2DE852E03427}" type="pres">
      <dgm:prSet presAssocID="{AE3D827E-5FB8-4427-B907-10FD829971ED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F02F8D-60AD-45A5-B671-0A145D258C6B}" type="pres">
      <dgm:prSet presAssocID="{AE3D827E-5FB8-4427-B907-10FD829971ED}" presName="accent_6" presStyleCnt="0"/>
      <dgm:spPr/>
    </dgm:pt>
    <dgm:pt modelId="{FBE818CC-C263-47D5-B547-73D6E249699B}" type="pres">
      <dgm:prSet presAssocID="{AE3D827E-5FB8-4427-B907-10FD829971ED}" presName="accentRepeatNode" presStyleLbl="solidFgAcc1" presStyleIdx="5" presStyleCnt="6"/>
      <dgm:spPr>
        <a:solidFill>
          <a:schemeClr val="accent1">
            <a:lumMod val="75000"/>
          </a:schemeClr>
        </a:solidFill>
      </dgm:spPr>
    </dgm:pt>
  </dgm:ptLst>
  <dgm:cxnLst>
    <dgm:cxn modelId="{7A8E06A4-0A6A-4A0D-AFDA-E35E1DA31DF2}" srcId="{1851FDDA-9D78-4857-BB12-FD60C0D22E8E}" destId="{48012961-8E89-4C5D-81FF-BDBBBBA73A71}" srcOrd="2" destOrd="0" parTransId="{190FD48F-D25A-4EAD-867B-7E06EEDD66C7}" sibTransId="{A3D4C889-A829-44C6-A24A-E78C035CB231}"/>
    <dgm:cxn modelId="{03F7D8CA-8CBC-485C-82D6-04688733B940}" srcId="{1851FDDA-9D78-4857-BB12-FD60C0D22E8E}" destId="{C96049E6-ECE7-4AF0-8F63-4BFE4EFF5306}" srcOrd="0" destOrd="0" parTransId="{0C6B2963-31A5-4BE5-9E3C-E1351BD3DE22}" sibTransId="{65A684B9-AB05-49B0-A135-4AD301ABC655}"/>
    <dgm:cxn modelId="{B1CA43BC-9D0C-4809-A888-96DE86A26EEF}" type="presOf" srcId="{2FBE49A7-8539-4FDA-BB42-223BE24938FE}" destId="{00D27BCC-5743-455C-99B5-73049DF1BDD1}" srcOrd="0" destOrd="0" presId="urn:microsoft.com/office/officeart/2008/layout/VerticalCurvedList"/>
    <dgm:cxn modelId="{A33B104C-7F18-495A-B4BC-4079BAF9D65C}" srcId="{1851FDDA-9D78-4857-BB12-FD60C0D22E8E}" destId="{2FBE49A7-8539-4FDA-BB42-223BE24938FE}" srcOrd="1" destOrd="0" parTransId="{F40CAF5C-7506-44DF-B115-FD8E8EFBCED7}" sibTransId="{F24E9E5E-E86A-4B00-9B0A-B26E1CD3B346}"/>
    <dgm:cxn modelId="{040CDCDC-4A70-4248-BA06-4E2AF4A335A7}" type="presOf" srcId="{41CC4B46-FA23-442D-B4FC-CBFE7D43E469}" destId="{47C17A1B-1BF9-49DA-A683-3718BD570EE6}" srcOrd="0" destOrd="0" presId="urn:microsoft.com/office/officeart/2008/layout/VerticalCurvedList"/>
    <dgm:cxn modelId="{E56C4A6B-FF9D-4CE4-B6E7-5088BE0B1303}" type="presOf" srcId="{65A684B9-AB05-49B0-A135-4AD301ABC655}" destId="{42615A93-53C3-4CCD-9534-6844ABAE8416}" srcOrd="0" destOrd="0" presId="urn:microsoft.com/office/officeart/2008/layout/VerticalCurvedList"/>
    <dgm:cxn modelId="{4ADD3B6A-DA62-44EC-939C-15C837AA1BB4}" srcId="{1851FDDA-9D78-4857-BB12-FD60C0D22E8E}" destId="{AE3D827E-5FB8-4427-B907-10FD829971ED}" srcOrd="5" destOrd="0" parTransId="{F9543130-42D4-44D7-B5AA-E9E31443E949}" sibTransId="{D1E79AE6-B75B-4BDC-A49C-E510D6808832}"/>
    <dgm:cxn modelId="{A875A9F7-90EC-420A-B5FC-636144E41A8B}" type="presOf" srcId="{AE3D827E-5FB8-4427-B907-10FD829971ED}" destId="{9983CABA-6B05-457C-9B65-2DE852E03427}" srcOrd="0" destOrd="0" presId="urn:microsoft.com/office/officeart/2008/layout/VerticalCurvedList"/>
    <dgm:cxn modelId="{A0C3211F-6654-4ED3-A784-B35A69E50896}" type="presOf" srcId="{083F6C28-28C9-491E-BD09-90C1D9117AD0}" destId="{DB0D69FD-251C-4326-97F2-719EB93445D3}" srcOrd="0" destOrd="0" presId="urn:microsoft.com/office/officeart/2008/layout/VerticalCurvedList"/>
    <dgm:cxn modelId="{EA439D0D-9694-49B2-B7D7-5D16FA91F9D8}" srcId="{1851FDDA-9D78-4857-BB12-FD60C0D22E8E}" destId="{083F6C28-28C9-491E-BD09-90C1D9117AD0}" srcOrd="4" destOrd="0" parTransId="{379C7881-E51F-4673-AB9A-B4F6F83BC2CD}" sibTransId="{F085E73A-F2A1-4A15-A434-F62EBB1BAD74}"/>
    <dgm:cxn modelId="{0464D252-B187-4DEC-B2F9-80057A062541}" type="presOf" srcId="{C96049E6-ECE7-4AF0-8F63-4BFE4EFF5306}" destId="{262174E3-24A8-48E5-9655-E77F14E6474C}" srcOrd="0" destOrd="0" presId="urn:microsoft.com/office/officeart/2008/layout/VerticalCurvedList"/>
    <dgm:cxn modelId="{EE9B9D51-3AC9-43DE-B069-0F3254126D03}" srcId="{1851FDDA-9D78-4857-BB12-FD60C0D22E8E}" destId="{41CC4B46-FA23-442D-B4FC-CBFE7D43E469}" srcOrd="3" destOrd="0" parTransId="{F604B1EC-4459-415C-8B1E-E8FFC448BFBA}" sibTransId="{C5F0F966-24EE-47EC-A8D4-971052685DCE}"/>
    <dgm:cxn modelId="{8116B531-35AE-46C4-A7B3-652692F93E54}" type="presOf" srcId="{1851FDDA-9D78-4857-BB12-FD60C0D22E8E}" destId="{543198BD-8DC1-4029-8DF6-288A10C12693}" srcOrd="0" destOrd="0" presId="urn:microsoft.com/office/officeart/2008/layout/VerticalCurvedList"/>
    <dgm:cxn modelId="{08BFB0FB-DD13-4C2F-97A7-0CDDE53DB287}" type="presOf" srcId="{48012961-8E89-4C5D-81FF-BDBBBBA73A71}" destId="{A602501E-29D3-4A2A-9B68-A25A2CFDAE6C}" srcOrd="0" destOrd="0" presId="urn:microsoft.com/office/officeart/2008/layout/VerticalCurvedList"/>
    <dgm:cxn modelId="{0F61EB6F-43EB-4BD3-83D6-6EF2023A39C6}" type="presParOf" srcId="{543198BD-8DC1-4029-8DF6-288A10C12693}" destId="{4FC52A17-C912-4DEB-97C7-249C93E5224E}" srcOrd="0" destOrd="0" presId="urn:microsoft.com/office/officeart/2008/layout/VerticalCurvedList"/>
    <dgm:cxn modelId="{32999073-A022-45D7-9CD9-DAFA830727A4}" type="presParOf" srcId="{4FC52A17-C912-4DEB-97C7-249C93E5224E}" destId="{01CC5093-C340-4137-8E24-C2EA41C083E7}" srcOrd="0" destOrd="0" presId="urn:microsoft.com/office/officeart/2008/layout/VerticalCurvedList"/>
    <dgm:cxn modelId="{11F47EDD-CCD6-4703-8891-94E841849714}" type="presParOf" srcId="{01CC5093-C340-4137-8E24-C2EA41C083E7}" destId="{E25CA75A-747C-4EA8-86C6-A5E6110A887F}" srcOrd="0" destOrd="0" presId="urn:microsoft.com/office/officeart/2008/layout/VerticalCurvedList"/>
    <dgm:cxn modelId="{C560E993-F20C-4E8C-9589-1EA9776F742B}" type="presParOf" srcId="{01CC5093-C340-4137-8E24-C2EA41C083E7}" destId="{42615A93-53C3-4CCD-9534-6844ABAE8416}" srcOrd="1" destOrd="0" presId="urn:microsoft.com/office/officeart/2008/layout/VerticalCurvedList"/>
    <dgm:cxn modelId="{16C405FF-3BB1-490A-AA2E-FE4DB9D61A7A}" type="presParOf" srcId="{01CC5093-C340-4137-8E24-C2EA41C083E7}" destId="{BE999D88-CAF0-4C33-8255-1D6FC7517EC2}" srcOrd="2" destOrd="0" presId="urn:microsoft.com/office/officeart/2008/layout/VerticalCurvedList"/>
    <dgm:cxn modelId="{4EDF3325-1FFF-4013-A9E8-AB2FAA20C8F9}" type="presParOf" srcId="{01CC5093-C340-4137-8E24-C2EA41C083E7}" destId="{518143BC-E40E-4EA0-B8A0-FA680D8FD4CB}" srcOrd="3" destOrd="0" presId="urn:microsoft.com/office/officeart/2008/layout/VerticalCurvedList"/>
    <dgm:cxn modelId="{4A6F44D5-7D2A-462A-80F2-F5057C0CEF6F}" type="presParOf" srcId="{4FC52A17-C912-4DEB-97C7-249C93E5224E}" destId="{262174E3-24A8-48E5-9655-E77F14E6474C}" srcOrd="1" destOrd="0" presId="urn:microsoft.com/office/officeart/2008/layout/VerticalCurvedList"/>
    <dgm:cxn modelId="{6CFB4DF3-6AE6-4EA5-83D6-4B4F9D9BEECC}" type="presParOf" srcId="{4FC52A17-C912-4DEB-97C7-249C93E5224E}" destId="{39F947AF-0FE8-4F5D-82E2-C302FC279E01}" srcOrd="2" destOrd="0" presId="urn:microsoft.com/office/officeart/2008/layout/VerticalCurvedList"/>
    <dgm:cxn modelId="{D5DF4678-AEF1-4E03-A1F9-3D5C4B717124}" type="presParOf" srcId="{39F947AF-0FE8-4F5D-82E2-C302FC279E01}" destId="{FC3EA29D-3A0B-4DBA-A2BC-94141D41CE76}" srcOrd="0" destOrd="0" presId="urn:microsoft.com/office/officeart/2008/layout/VerticalCurvedList"/>
    <dgm:cxn modelId="{0AA4AD87-1F74-49C3-AACB-D8C116115EEF}" type="presParOf" srcId="{4FC52A17-C912-4DEB-97C7-249C93E5224E}" destId="{00D27BCC-5743-455C-99B5-73049DF1BDD1}" srcOrd="3" destOrd="0" presId="urn:microsoft.com/office/officeart/2008/layout/VerticalCurvedList"/>
    <dgm:cxn modelId="{44B9E645-337D-4B39-9742-8C1B428994A0}" type="presParOf" srcId="{4FC52A17-C912-4DEB-97C7-249C93E5224E}" destId="{DC798016-D3A5-40C5-9485-5F2E8A5A74CC}" srcOrd="4" destOrd="0" presId="urn:microsoft.com/office/officeart/2008/layout/VerticalCurvedList"/>
    <dgm:cxn modelId="{1856ECB8-4D5B-40C6-B60B-ECB7C9614813}" type="presParOf" srcId="{DC798016-D3A5-40C5-9485-5F2E8A5A74CC}" destId="{5CA91851-27CE-4C5E-A59F-B2D891DB2EF4}" srcOrd="0" destOrd="0" presId="urn:microsoft.com/office/officeart/2008/layout/VerticalCurvedList"/>
    <dgm:cxn modelId="{E3417E2A-EC3F-46C2-BB3A-0E24973BE541}" type="presParOf" srcId="{4FC52A17-C912-4DEB-97C7-249C93E5224E}" destId="{A602501E-29D3-4A2A-9B68-A25A2CFDAE6C}" srcOrd="5" destOrd="0" presId="urn:microsoft.com/office/officeart/2008/layout/VerticalCurvedList"/>
    <dgm:cxn modelId="{E589E67D-483F-4B53-AFF1-16EC4847A98F}" type="presParOf" srcId="{4FC52A17-C912-4DEB-97C7-249C93E5224E}" destId="{49A170ED-AEF0-4A0B-A5BD-96DE8E00A635}" srcOrd="6" destOrd="0" presId="urn:microsoft.com/office/officeart/2008/layout/VerticalCurvedList"/>
    <dgm:cxn modelId="{031ACE6E-8006-4F74-840F-8B28DACE72BB}" type="presParOf" srcId="{49A170ED-AEF0-4A0B-A5BD-96DE8E00A635}" destId="{99031E95-1B39-4752-A7FE-677BFF807305}" srcOrd="0" destOrd="0" presId="urn:microsoft.com/office/officeart/2008/layout/VerticalCurvedList"/>
    <dgm:cxn modelId="{BD61CE4E-0A9D-4E94-8701-10BE9C09FADA}" type="presParOf" srcId="{4FC52A17-C912-4DEB-97C7-249C93E5224E}" destId="{47C17A1B-1BF9-49DA-A683-3718BD570EE6}" srcOrd="7" destOrd="0" presId="urn:microsoft.com/office/officeart/2008/layout/VerticalCurvedList"/>
    <dgm:cxn modelId="{5D207065-A31D-4DC1-BAA4-9058580E97DA}" type="presParOf" srcId="{4FC52A17-C912-4DEB-97C7-249C93E5224E}" destId="{17CBC632-3FF7-4013-8895-B1A53F4AE1B4}" srcOrd="8" destOrd="0" presId="urn:microsoft.com/office/officeart/2008/layout/VerticalCurvedList"/>
    <dgm:cxn modelId="{9B94C565-26F1-4C95-9733-1B2130450A5B}" type="presParOf" srcId="{17CBC632-3FF7-4013-8895-B1A53F4AE1B4}" destId="{7EC40383-9B0F-46D2-9B5F-5011EBDEE7DC}" srcOrd="0" destOrd="0" presId="urn:microsoft.com/office/officeart/2008/layout/VerticalCurvedList"/>
    <dgm:cxn modelId="{22590321-A2DE-4806-94A0-88A160368BB4}" type="presParOf" srcId="{4FC52A17-C912-4DEB-97C7-249C93E5224E}" destId="{DB0D69FD-251C-4326-97F2-719EB93445D3}" srcOrd="9" destOrd="0" presId="urn:microsoft.com/office/officeart/2008/layout/VerticalCurvedList"/>
    <dgm:cxn modelId="{B818B70F-4E55-40FE-96C5-8CB1E37E2115}" type="presParOf" srcId="{4FC52A17-C912-4DEB-97C7-249C93E5224E}" destId="{E2A4D351-7032-42DF-91D4-D228D21B2C20}" srcOrd="10" destOrd="0" presId="urn:microsoft.com/office/officeart/2008/layout/VerticalCurvedList"/>
    <dgm:cxn modelId="{4BDC191A-D120-4CC6-B08E-F905FF5D6F2E}" type="presParOf" srcId="{E2A4D351-7032-42DF-91D4-D228D21B2C20}" destId="{BEA5A1E2-393A-48D2-AFDC-AD410CCD95A4}" srcOrd="0" destOrd="0" presId="urn:microsoft.com/office/officeart/2008/layout/VerticalCurvedList"/>
    <dgm:cxn modelId="{EBE7A798-EA7A-4389-9B1F-07E7C496CB9A}" type="presParOf" srcId="{4FC52A17-C912-4DEB-97C7-249C93E5224E}" destId="{9983CABA-6B05-457C-9B65-2DE852E03427}" srcOrd="11" destOrd="0" presId="urn:microsoft.com/office/officeart/2008/layout/VerticalCurvedList"/>
    <dgm:cxn modelId="{20AB01D4-999E-4E8C-89DE-C45C6DB4F66F}" type="presParOf" srcId="{4FC52A17-C912-4DEB-97C7-249C93E5224E}" destId="{3FF02F8D-60AD-45A5-B671-0A145D258C6B}" srcOrd="12" destOrd="0" presId="urn:microsoft.com/office/officeart/2008/layout/VerticalCurvedList"/>
    <dgm:cxn modelId="{7034FE3E-9524-40ED-AE02-2D50CE679A05}" type="presParOf" srcId="{3FF02F8D-60AD-45A5-B671-0A145D258C6B}" destId="{FBE818CC-C263-47D5-B547-73D6E249699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F5A0D7-2929-427E-A319-930890963E51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C69F7D-5D33-4064-8B20-EE5914A5ED6B}">
      <dgm:prSet phldrT="[Текст]" phldr="1"/>
      <dgm:spPr/>
      <dgm:t>
        <a:bodyPr/>
        <a:lstStyle/>
        <a:p>
          <a:endParaRPr lang="ru-RU" dirty="0"/>
        </a:p>
      </dgm:t>
    </dgm:pt>
    <dgm:pt modelId="{1BDC8C5E-FAE5-48EB-997D-6F983D449220}" type="parTrans" cxnId="{213A0678-C67D-4F22-BC8D-9E3E366C4D5B}">
      <dgm:prSet/>
      <dgm:spPr/>
      <dgm:t>
        <a:bodyPr/>
        <a:lstStyle/>
        <a:p>
          <a:endParaRPr lang="ru-RU"/>
        </a:p>
      </dgm:t>
    </dgm:pt>
    <dgm:pt modelId="{A7B78187-E47C-46ED-AC7F-3C570CAD53D6}" type="sibTrans" cxnId="{213A0678-C67D-4F22-BC8D-9E3E366C4D5B}">
      <dgm:prSet/>
      <dgm:spPr/>
      <dgm:t>
        <a:bodyPr/>
        <a:lstStyle/>
        <a:p>
          <a:endParaRPr lang="ru-RU"/>
        </a:p>
      </dgm:t>
    </dgm:pt>
    <dgm:pt modelId="{4782CBC6-C349-436A-919C-D0D8121E2933}">
      <dgm:prSet phldrT="[Текст]" custT="1"/>
      <dgm:spPr/>
      <dgm:t>
        <a:bodyPr/>
        <a:lstStyle/>
        <a:p>
          <a:r>
            <a:rPr lang="ru-RU" sz="2000" dirty="0" smtClean="0"/>
            <a:t>развитие воспитательного потенциала образовательных организаций (дошкольного, общего, среднего образования)</a:t>
          </a:r>
          <a:endParaRPr lang="ru-RU" sz="2000" dirty="0"/>
        </a:p>
      </dgm:t>
    </dgm:pt>
    <dgm:pt modelId="{EF7B7DDF-E4C5-442B-B89E-CA3BBCBC01C9}" type="parTrans" cxnId="{7D28BEC8-0B24-46C4-BC61-2E88D4520E46}">
      <dgm:prSet/>
      <dgm:spPr/>
      <dgm:t>
        <a:bodyPr/>
        <a:lstStyle/>
        <a:p>
          <a:endParaRPr lang="ru-RU"/>
        </a:p>
      </dgm:t>
    </dgm:pt>
    <dgm:pt modelId="{637932AF-76F4-4111-A713-61B4B0ADF252}" type="sibTrans" cxnId="{7D28BEC8-0B24-46C4-BC61-2E88D4520E46}">
      <dgm:prSet/>
      <dgm:spPr/>
      <dgm:t>
        <a:bodyPr/>
        <a:lstStyle/>
        <a:p>
          <a:endParaRPr lang="ru-RU"/>
        </a:p>
      </dgm:t>
    </dgm:pt>
    <dgm:pt modelId="{DB3C6A79-FD19-4456-90E9-B4B6BE01F89C}">
      <dgm:prSet phldrT="[Текст]" phldr="1"/>
      <dgm:spPr/>
      <dgm:t>
        <a:bodyPr/>
        <a:lstStyle/>
        <a:p>
          <a:endParaRPr lang="ru-RU"/>
        </a:p>
      </dgm:t>
    </dgm:pt>
    <dgm:pt modelId="{E6B11D8F-CEEA-418F-931D-97CBF83A6364}" type="parTrans" cxnId="{6AAE63C5-D42F-4D9D-956A-7E35933308CB}">
      <dgm:prSet/>
      <dgm:spPr/>
      <dgm:t>
        <a:bodyPr/>
        <a:lstStyle/>
        <a:p>
          <a:endParaRPr lang="ru-RU"/>
        </a:p>
      </dgm:t>
    </dgm:pt>
    <dgm:pt modelId="{6BCAEAB7-D4B8-45E2-B3A7-27387B1E38D1}" type="sibTrans" cxnId="{6AAE63C5-D42F-4D9D-956A-7E35933308CB}">
      <dgm:prSet/>
      <dgm:spPr/>
      <dgm:t>
        <a:bodyPr/>
        <a:lstStyle/>
        <a:p>
          <a:endParaRPr lang="ru-RU"/>
        </a:p>
      </dgm:t>
    </dgm:pt>
    <dgm:pt modelId="{857CC740-56B9-4700-B361-8711D04D8572}">
      <dgm:prSet phldrT="[Текст]" custT="1"/>
      <dgm:spPr/>
      <dgm:t>
        <a:bodyPr/>
        <a:lstStyle/>
        <a:p>
          <a:r>
            <a:rPr lang="ru-RU" sz="2000" dirty="0" smtClean="0"/>
            <a:t>развитие воспитательного потенциала детских общественных объединений и молодежных организаций</a:t>
          </a:r>
          <a:endParaRPr lang="ru-RU" sz="2000" dirty="0"/>
        </a:p>
      </dgm:t>
    </dgm:pt>
    <dgm:pt modelId="{F71058F5-4001-4760-9D29-4D328DE4024D}" type="parTrans" cxnId="{48539942-12A6-4BD8-B32E-6E8A405F3494}">
      <dgm:prSet/>
      <dgm:spPr/>
      <dgm:t>
        <a:bodyPr/>
        <a:lstStyle/>
        <a:p>
          <a:endParaRPr lang="ru-RU"/>
        </a:p>
      </dgm:t>
    </dgm:pt>
    <dgm:pt modelId="{F1FEE830-420C-4462-87C8-9F54132A42F4}" type="sibTrans" cxnId="{48539942-12A6-4BD8-B32E-6E8A405F3494}">
      <dgm:prSet/>
      <dgm:spPr/>
      <dgm:t>
        <a:bodyPr/>
        <a:lstStyle/>
        <a:p>
          <a:endParaRPr lang="ru-RU"/>
        </a:p>
      </dgm:t>
    </dgm:pt>
    <dgm:pt modelId="{2CD908A3-7B12-4CE2-831C-428A2D054ECC}">
      <dgm:prSet phldrT="[Текст]" phldr="1"/>
      <dgm:spPr/>
      <dgm:t>
        <a:bodyPr/>
        <a:lstStyle/>
        <a:p>
          <a:endParaRPr lang="ru-RU" dirty="0"/>
        </a:p>
      </dgm:t>
    </dgm:pt>
    <dgm:pt modelId="{505C1490-E65B-40D4-B2A6-09C673FB7C8B}" type="parTrans" cxnId="{806156CD-5273-4B08-BCFF-8F410EB9EC90}">
      <dgm:prSet/>
      <dgm:spPr/>
      <dgm:t>
        <a:bodyPr/>
        <a:lstStyle/>
        <a:p>
          <a:endParaRPr lang="ru-RU"/>
        </a:p>
      </dgm:t>
    </dgm:pt>
    <dgm:pt modelId="{C35A827D-EE99-4EE2-8E4E-1E4B5DB4298F}" type="sibTrans" cxnId="{806156CD-5273-4B08-BCFF-8F410EB9EC90}">
      <dgm:prSet/>
      <dgm:spPr/>
      <dgm:t>
        <a:bodyPr/>
        <a:lstStyle/>
        <a:p>
          <a:endParaRPr lang="ru-RU"/>
        </a:p>
      </dgm:t>
    </dgm:pt>
    <dgm:pt modelId="{78B190FD-D703-4A80-96C9-131AD383F57A}">
      <dgm:prSet phldrT="[Текст]" custT="1"/>
      <dgm:spPr/>
      <dgm:t>
        <a:bodyPr/>
        <a:lstStyle/>
        <a:p>
          <a:r>
            <a:rPr lang="ru-RU" sz="2000" dirty="0" smtClean="0"/>
            <a:t>развитие воспитательного потенциала семьи</a:t>
          </a:r>
          <a:endParaRPr lang="ru-RU" sz="2000" dirty="0"/>
        </a:p>
      </dgm:t>
    </dgm:pt>
    <dgm:pt modelId="{16944710-D852-49A3-A8E3-354BCC8CD752}" type="parTrans" cxnId="{DC0E7669-7124-4744-BA56-813159758600}">
      <dgm:prSet/>
      <dgm:spPr/>
      <dgm:t>
        <a:bodyPr/>
        <a:lstStyle/>
        <a:p>
          <a:endParaRPr lang="ru-RU"/>
        </a:p>
      </dgm:t>
    </dgm:pt>
    <dgm:pt modelId="{AAD92F4D-0783-47E4-859D-F34F8D29B84F}" type="sibTrans" cxnId="{DC0E7669-7124-4744-BA56-813159758600}">
      <dgm:prSet/>
      <dgm:spPr/>
      <dgm:t>
        <a:bodyPr/>
        <a:lstStyle/>
        <a:p>
          <a:endParaRPr lang="ru-RU"/>
        </a:p>
      </dgm:t>
    </dgm:pt>
    <dgm:pt modelId="{E141C47F-599A-416C-A7BE-9F55C609C9BF}">
      <dgm:prSet/>
      <dgm:spPr/>
      <dgm:t>
        <a:bodyPr/>
        <a:lstStyle/>
        <a:p>
          <a:endParaRPr lang="ru-RU"/>
        </a:p>
      </dgm:t>
    </dgm:pt>
    <dgm:pt modelId="{7C054206-F334-436F-90C7-D0F1105F6626}" type="parTrans" cxnId="{84E441EB-AC6C-4075-BB10-DE065D65024D}">
      <dgm:prSet/>
      <dgm:spPr/>
      <dgm:t>
        <a:bodyPr/>
        <a:lstStyle/>
        <a:p>
          <a:endParaRPr lang="ru-RU"/>
        </a:p>
      </dgm:t>
    </dgm:pt>
    <dgm:pt modelId="{69DF48F8-B092-44FC-8AE1-617472B64999}" type="sibTrans" cxnId="{84E441EB-AC6C-4075-BB10-DE065D65024D}">
      <dgm:prSet/>
      <dgm:spPr/>
      <dgm:t>
        <a:bodyPr/>
        <a:lstStyle/>
        <a:p>
          <a:endParaRPr lang="ru-RU"/>
        </a:p>
      </dgm:t>
    </dgm:pt>
    <dgm:pt modelId="{ABD4457E-D62C-4D45-A888-2B3386B01910}">
      <dgm:prSet custT="1"/>
      <dgm:spPr/>
      <dgm:t>
        <a:bodyPr/>
        <a:lstStyle/>
        <a:p>
          <a:r>
            <a:rPr lang="ru-RU" sz="2000" dirty="0" smtClean="0"/>
            <a:t>развитие воспитательного потенциала дополнительного образования детей ( в системах образования, культуры и спорта)</a:t>
          </a:r>
          <a:endParaRPr lang="ru-RU" sz="2000" dirty="0"/>
        </a:p>
      </dgm:t>
    </dgm:pt>
    <dgm:pt modelId="{22D5195F-0C0D-4582-8421-F56BDABE3935}" type="parTrans" cxnId="{44C56B4A-4EB0-4F7A-A8CF-5EE7F9C10C7B}">
      <dgm:prSet/>
      <dgm:spPr/>
      <dgm:t>
        <a:bodyPr/>
        <a:lstStyle/>
        <a:p>
          <a:endParaRPr lang="ru-RU"/>
        </a:p>
      </dgm:t>
    </dgm:pt>
    <dgm:pt modelId="{BEE89190-3923-487D-B3E5-B6C4C7887FCC}" type="sibTrans" cxnId="{44C56B4A-4EB0-4F7A-A8CF-5EE7F9C10C7B}">
      <dgm:prSet/>
      <dgm:spPr/>
      <dgm:t>
        <a:bodyPr/>
        <a:lstStyle/>
        <a:p>
          <a:endParaRPr lang="ru-RU"/>
        </a:p>
      </dgm:t>
    </dgm:pt>
    <dgm:pt modelId="{FF994FC3-9A21-4A41-B3A3-4D4B1196EF1F}">
      <dgm:prSet/>
      <dgm:spPr/>
      <dgm:t>
        <a:bodyPr/>
        <a:lstStyle/>
        <a:p>
          <a:endParaRPr lang="ru-RU"/>
        </a:p>
      </dgm:t>
    </dgm:pt>
    <dgm:pt modelId="{5F0E9A50-9D30-4FEB-ADA8-919152FC4F0F}" type="parTrans" cxnId="{26FBC965-5512-49AE-8057-BA422D2EEA5D}">
      <dgm:prSet/>
      <dgm:spPr/>
      <dgm:t>
        <a:bodyPr/>
        <a:lstStyle/>
        <a:p>
          <a:endParaRPr lang="ru-RU"/>
        </a:p>
      </dgm:t>
    </dgm:pt>
    <dgm:pt modelId="{AAEB6B96-D0F2-4AC2-9883-5BD647140387}" type="sibTrans" cxnId="{26FBC965-5512-49AE-8057-BA422D2EEA5D}">
      <dgm:prSet/>
      <dgm:spPr/>
      <dgm:t>
        <a:bodyPr/>
        <a:lstStyle/>
        <a:p>
          <a:endParaRPr lang="ru-RU"/>
        </a:p>
      </dgm:t>
    </dgm:pt>
    <dgm:pt modelId="{F97471D3-4B26-49EE-B14E-C5AF2D388622}">
      <dgm:prSet custT="1"/>
      <dgm:spPr/>
      <dgm:t>
        <a:bodyPr/>
        <a:lstStyle/>
        <a:p>
          <a:r>
            <a:rPr lang="ru-RU" sz="2000" dirty="0" smtClean="0"/>
            <a:t>развитие воспитательного потенциала некоммерческих организаций</a:t>
          </a:r>
          <a:endParaRPr lang="ru-RU" sz="2000" dirty="0"/>
        </a:p>
      </dgm:t>
    </dgm:pt>
    <dgm:pt modelId="{5C23643D-74A6-4ACA-AE0A-08934E0C3F4F}" type="parTrans" cxnId="{2FF770F0-5E01-451C-81DA-01174E3776FB}">
      <dgm:prSet/>
      <dgm:spPr/>
      <dgm:t>
        <a:bodyPr/>
        <a:lstStyle/>
        <a:p>
          <a:endParaRPr lang="ru-RU"/>
        </a:p>
      </dgm:t>
    </dgm:pt>
    <dgm:pt modelId="{B0003B6E-597C-436E-B23F-12374C4AF6E4}" type="sibTrans" cxnId="{2FF770F0-5E01-451C-81DA-01174E3776FB}">
      <dgm:prSet/>
      <dgm:spPr/>
      <dgm:t>
        <a:bodyPr/>
        <a:lstStyle/>
        <a:p>
          <a:endParaRPr lang="ru-RU"/>
        </a:p>
      </dgm:t>
    </dgm:pt>
    <dgm:pt modelId="{0321A3C2-1315-4A11-8026-DE16F21F97C0}" type="pres">
      <dgm:prSet presAssocID="{E2F5A0D7-2929-427E-A319-930890963E5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68721A-8384-4336-92B1-D55474D2D40F}" type="pres">
      <dgm:prSet presAssocID="{A6C69F7D-5D33-4064-8B20-EE5914A5ED6B}" presName="composite" presStyleCnt="0"/>
      <dgm:spPr/>
    </dgm:pt>
    <dgm:pt modelId="{B4CCD95A-DAF4-433E-8E64-861A0CBD450A}" type="pres">
      <dgm:prSet presAssocID="{A6C69F7D-5D33-4064-8B20-EE5914A5ED6B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549F1E-F7C8-4D6B-9A7C-28D47CA6E695}" type="pres">
      <dgm:prSet presAssocID="{A6C69F7D-5D33-4064-8B20-EE5914A5ED6B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0C77D3-B2D8-4B2B-BAD0-06D46ED84AAB}" type="pres">
      <dgm:prSet presAssocID="{A7B78187-E47C-46ED-AC7F-3C570CAD53D6}" presName="sp" presStyleCnt="0"/>
      <dgm:spPr/>
    </dgm:pt>
    <dgm:pt modelId="{DD40BFA6-1E22-4542-B077-E44712CC325C}" type="pres">
      <dgm:prSet presAssocID="{DB3C6A79-FD19-4456-90E9-B4B6BE01F89C}" presName="composite" presStyleCnt="0"/>
      <dgm:spPr/>
    </dgm:pt>
    <dgm:pt modelId="{8F31D80A-0235-4A68-BDAF-6BA0E924EA92}" type="pres">
      <dgm:prSet presAssocID="{DB3C6A79-FD19-4456-90E9-B4B6BE01F89C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0987A6-4E23-4F95-B254-ADCC1E8605E0}" type="pres">
      <dgm:prSet presAssocID="{DB3C6A79-FD19-4456-90E9-B4B6BE01F89C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C81EB9-57C1-47D9-B7A1-2580D1937F0C}" type="pres">
      <dgm:prSet presAssocID="{6BCAEAB7-D4B8-45E2-B3A7-27387B1E38D1}" presName="sp" presStyleCnt="0"/>
      <dgm:spPr/>
    </dgm:pt>
    <dgm:pt modelId="{1462119E-1758-4BDF-A348-674A54CC33A8}" type="pres">
      <dgm:prSet presAssocID="{2CD908A3-7B12-4CE2-831C-428A2D054ECC}" presName="composite" presStyleCnt="0"/>
      <dgm:spPr/>
    </dgm:pt>
    <dgm:pt modelId="{0FD5507B-CFEB-4332-BC37-A0BB94012819}" type="pres">
      <dgm:prSet presAssocID="{2CD908A3-7B12-4CE2-831C-428A2D054ECC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9CFFB7-624B-4F3B-9BED-83DD8D111631}" type="pres">
      <dgm:prSet presAssocID="{2CD908A3-7B12-4CE2-831C-428A2D054ECC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0C2106-3616-41F7-A560-6FD75D327BAB}" type="pres">
      <dgm:prSet presAssocID="{C35A827D-EE99-4EE2-8E4E-1E4B5DB4298F}" presName="sp" presStyleCnt="0"/>
      <dgm:spPr/>
    </dgm:pt>
    <dgm:pt modelId="{7DA89466-1B0A-4418-86A6-6CA16539D5CA}" type="pres">
      <dgm:prSet presAssocID="{E141C47F-599A-416C-A7BE-9F55C609C9BF}" presName="composite" presStyleCnt="0"/>
      <dgm:spPr/>
    </dgm:pt>
    <dgm:pt modelId="{259A6EA7-5356-48FD-B312-27ECDD5ED623}" type="pres">
      <dgm:prSet presAssocID="{E141C47F-599A-416C-A7BE-9F55C609C9BF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25F8CA-2F46-440C-B5F0-9C2D91CBB530}" type="pres">
      <dgm:prSet presAssocID="{E141C47F-599A-416C-A7BE-9F55C609C9BF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E45D71-5EE0-43EF-BC45-B4D0B9BC2361}" type="pres">
      <dgm:prSet presAssocID="{69DF48F8-B092-44FC-8AE1-617472B64999}" presName="sp" presStyleCnt="0"/>
      <dgm:spPr/>
    </dgm:pt>
    <dgm:pt modelId="{B0C0DD3D-2281-4347-AE54-F8FAEBFC43F0}" type="pres">
      <dgm:prSet presAssocID="{FF994FC3-9A21-4A41-B3A3-4D4B1196EF1F}" presName="composite" presStyleCnt="0"/>
      <dgm:spPr/>
    </dgm:pt>
    <dgm:pt modelId="{E24242A2-B43C-4CBE-8C36-0736D3C1174A}" type="pres">
      <dgm:prSet presAssocID="{FF994FC3-9A21-4A41-B3A3-4D4B1196EF1F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38FB60-B9C0-43B0-B702-4F596CD7810C}" type="pres">
      <dgm:prSet presAssocID="{FF994FC3-9A21-4A41-B3A3-4D4B1196EF1F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1355D0-C59A-4DC1-8355-53915BBBD611}" type="presOf" srcId="{F97471D3-4B26-49EE-B14E-C5AF2D388622}" destId="{1C38FB60-B9C0-43B0-B702-4F596CD7810C}" srcOrd="0" destOrd="0" presId="urn:microsoft.com/office/officeart/2005/8/layout/chevron2"/>
    <dgm:cxn modelId="{6EEB8EB8-E960-489E-9C08-4073DFE5C87C}" type="presOf" srcId="{2CD908A3-7B12-4CE2-831C-428A2D054ECC}" destId="{0FD5507B-CFEB-4332-BC37-A0BB94012819}" srcOrd="0" destOrd="0" presId="urn:microsoft.com/office/officeart/2005/8/layout/chevron2"/>
    <dgm:cxn modelId="{84E441EB-AC6C-4075-BB10-DE065D65024D}" srcId="{E2F5A0D7-2929-427E-A319-930890963E51}" destId="{E141C47F-599A-416C-A7BE-9F55C609C9BF}" srcOrd="3" destOrd="0" parTransId="{7C054206-F334-436F-90C7-D0F1105F6626}" sibTransId="{69DF48F8-B092-44FC-8AE1-617472B64999}"/>
    <dgm:cxn modelId="{7D28BEC8-0B24-46C4-BC61-2E88D4520E46}" srcId="{A6C69F7D-5D33-4064-8B20-EE5914A5ED6B}" destId="{4782CBC6-C349-436A-919C-D0D8121E2933}" srcOrd="0" destOrd="0" parTransId="{EF7B7DDF-E4C5-442B-B89E-CA3BBCBC01C9}" sibTransId="{637932AF-76F4-4111-A713-61B4B0ADF252}"/>
    <dgm:cxn modelId="{26FBC965-5512-49AE-8057-BA422D2EEA5D}" srcId="{E2F5A0D7-2929-427E-A319-930890963E51}" destId="{FF994FC3-9A21-4A41-B3A3-4D4B1196EF1F}" srcOrd="4" destOrd="0" parTransId="{5F0E9A50-9D30-4FEB-ADA8-919152FC4F0F}" sibTransId="{AAEB6B96-D0F2-4AC2-9883-5BD647140387}"/>
    <dgm:cxn modelId="{DC0E7669-7124-4744-BA56-813159758600}" srcId="{2CD908A3-7B12-4CE2-831C-428A2D054ECC}" destId="{78B190FD-D703-4A80-96C9-131AD383F57A}" srcOrd="0" destOrd="0" parTransId="{16944710-D852-49A3-A8E3-354BCC8CD752}" sibTransId="{AAD92F4D-0783-47E4-859D-F34F8D29B84F}"/>
    <dgm:cxn modelId="{9B201A67-58C8-42A5-908C-262B60B00182}" type="presOf" srcId="{ABD4457E-D62C-4D45-A888-2B3386B01910}" destId="{3F25F8CA-2F46-440C-B5F0-9C2D91CBB530}" srcOrd="0" destOrd="0" presId="urn:microsoft.com/office/officeart/2005/8/layout/chevron2"/>
    <dgm:cxn modelId="{18CED4C2-EAC9-4D51-9CF2-D6DAC8C6091E}" type="presOf" srcId="{4782CBC6-C349-436A-919C-D0D8121E2933}" destId="{92549F1E-F7C8-4D6B-9A7C-28D47CA6E695}" srcOrd="0" destOrd="0" presId="urn:microsoft.com/office/officeart/2005/8/layout/chevron2"/>
    <dgm:cxn modelId="{2DF8B4D9-5F09-4B77-9DB2-D64367BB092C}" type="presOf" srcId="{DB3C6A79-FD19-4456-90E9-B4B6BE01F89C}" destId="{8F31D80A-0235-4A68-BDAF-6BA0E924EA92}" srcOrd="0" destOrd="0" presId="urn:microsoft.com/office/officeart/2005/8/layout/chevron2"/>
    <dgm:cxn modelId="{44C56B4A-4EB0-4F7A-A8CF-5EE7F9C10C7B}" srcId="{E141C47F-599A-416C-A7BE-9F55C609C9BF}" destId="{ABD4457E-D62C-4D45-A888-2B3386B01910}" srcOrd="0" destOrd="0" parTransId="{22D5195F-0C0D-4582-8421-F56BDABE3935}" sibTransId="{BEE89190-3923-487D-B3E5-B6C4C7887FCC}"/>
    <dgm:cxn modelId="{6AAE63C5-D42F-4D9D-956A-7E35933308CB}" srcId="{E2F5A0D7-2929-427E-A319-930890963E51}" destId="{DB3C6A79-FD19-4456-90E9-B4B6BE01F89C}" srcOrd="1" destOrd="0" parTransId="{E6B11D8F-CEEA-418F-931D-97CBF83A6364}" sibTransId="{6BCAEAB7-D4B8-45E2-B3A7-27387B1E38D1}"/>
    <dgm:cxn modelId="{D72F6119-2E64-4441-8DB4-66A11443F1AF}" type="presOf" srcId="{A6C69F7D-5D33-4064-8B20-EE5914A5ED6B}" destId="{B4CCD95A-DAF4-433E-8E64-861A0CBD450A}" srcOrd="0" destOrd="0" presId="urn:microsoft.com/office/officeart/2005/8/layout/chevron2"/>
    <dgm:cxn modelId="{6E8B2621-4945-4C16-B6B4-86C0BA24E04B}" type="presOf" srcId="{78B190FD-D703-4A80-96C9-131AD383F57A}" destId="{759CFFB7-624B-4F3B-9BED-83DD8D111631}" srcOrd="0" destOrd="0" presId="urn:microsoft.com/office/officeart/2005/8/layout/chevron2"/>
    <dgm:cxn modelId="{16CC8A83-0DBE-4357-855F-DE6943FFE050}" type="presOf" srcId="{857CC740-56B9-4700-B361-8711D04D8572}" destId="{EA0987A6-4E23-4F95-B254-ADCC1E8605E0}" srcOrd="0" destOrd="0" presId="urn:microsoft.com/office/officeart/2005/8/layout/chevron2"/>
    <dgm:cxn modelId="{76E9B739-91C9-4FC6-94B6-AF6FEDF4185A}" type="presOf" srcId="{FF994FC3-9A21-4A41-B3A3-4D4B1196EF1F}" destId="{E24242A2-B43C-4CBE-8C36-0736D3C1174A}" srcOrd="0" destOrd="0" presId="urn:microsoft.com/office/officeart/2005/8/layout/chevron2"/>
    <dgm:cxn modelId="{2FF770F0-5E01-451C-81DA-01174E3776FB}" srcId="{FF994FC3-9A21-4A41-B3A3-4D4B1196EF1F}" destId="{F97471D3-4B26-49EE-B14E-C5AF2D388622}" srcOrd="0" destOrd="0" parTransId="{5C23643D-74A6-4ACA-AE0A-08934E0C3F4F}" sibTransId="{B0003B6E-597C-436E-B23F-12374C4AF6E4}"/>
    <dgm:cxn modelId="{48539942-12A6-4BD8-B32E-6E8A405F3494}" srcId="{DB3C6A79-FD19-4456-90E9-B4B6BE01F89C}" destId="{857CC740-56B9-4700-B361-8711D04D8572}" srcOrd="0" destOrd="0" parTransId="{F71058F5-4001-4760-9D29-4D328DE4024D}" sibTransId="{F1FEE830-420C-4462-87C8-9F54132A42F4}"/>
    <dgm:cxn modelId="{CD1F56AC-F2ED-49D2-9061-20CA002D84C8}" type="presOf" srcId="{E141C47F-599A-416C-A7BE-9F55C609C9BF}" destId="{259A6EA7-5356-48FD-B312-27ECDD5ED623}" srcOrd="0" destOrd="0" presId="urn:microsoft.com/office/officeart/2005/8/layout/chevron2"/>
    <dgm:cxn modelId="{213A0678-C67D-4F22-BC8D-9E3E366C4D5B}" srcId="{E2F5A0D7-2929-427E-A319-930890963E51}" destId="{A6C69F7D-5D33-4064-8B20-EE5914A5ED6B}" srcOrd="0" destOrd="0" parTransId="{1BDC8C5E-FAE5-48EB-997D-6F983D449220}" sibTransId="{A7B78187-E47C-46ED-AC7F-3C570CAD53D6}"/>
    <dgm:cxn modelId="{0104DCA5-ED01-4FD8-91C5-6EF4A0E5E448}" type="presOf" srcId="{E2F5A0D7-2929-427E-A319-930890963E51}" destId="{0321A3C2-1315-4A11-8026-DE16F21F97C0}" srcOrd="0" destOrd="0" presId="urn:microsoft.com/office/officeart/2005/8/layout/chevron2"/>
    <dgm:cxn modelId="{806156CD-5273-4B08-BCFF-8F410EB9EC90}" srcId="{E2F5A0D7-2929-427E-A319-930890963E51}" destId="{2CD908A3-7B12-4CE2-831C-428A2D054ECC}" srcOrd="2" destOrd="0" parTransId="{505C1490-E65B-40D4-B2A6-09C673FB7C8B}" sibTransId="{C35A827D-EE99-4EE2-8E4E-1E4B5DB4298F}"/>
    <dgm:cxn modelId="{786C6BDF-557E-4E23-AB6D-63654C6B5D5A}" type="presParOf" srcId="{0321A3C2-1315-4A11-8026-DE16F21F97C0}" destId="{FA68721A-8384-4336-92B1-D55474D2D40F}" srcOrd="0" destOrd="0" presId="urn:microsoft.com/office/officeart/2005/8/layout/chevron2"/>
    <dgm:cxn modelId="{BFDD8556-FDC8-435F-B743-312156F19FAD}" type="presParOf" srcId="{FA68721A-8384-4336-92B1-D55474D2D40F}" destId="{B4CCD95A-DAF4-433E-8E64-861A0CBD450A}" srcOrd="0" destOrd="0" presId="urn:microsoft.com/office/officeart/2005/8/layout/chevron2"/>
    <dgm:cxn modelId="{127E8343-F0AB-4E46-AA4C-D63D2D824E5A}" type="presParOf" srcId="{FA68721A-8384-4336-92B1-D55474D2D40F}" destId="{92549F1E-F7C8-4D6B-9A7C-28D47CA6E695}" srcOrd="1" destOrd="0" presId="urn:microsoft.com/office/officeart/2005/8/layout/chevron2"/>
    <dgm:cxn modelId="{03475B0F-2B7F-4776-8745-A22DFCC1EA5D}" type="presParOf" srcId="{0321A3C2-1315-4A11-8026-DE16F21F97C0}" destId="{AF0C77D3-B2D8-4B2B-BAD0-06D46ED84AAB}" srcOrd="1" destOrd="0" presId="urn:microsoft.com/office/officeart/2005/8/layout/chevron2"/>
    <dgm:cxn modelId="{3E263022-7144-497D-80C4-D3BAD537A7DA}" type="presParOf" srcId="{0321A3C2-1315-4A11-8026-DE16F21F97C0}" destId="{DD40BFA6-1E22-4542-B077-E44712CC325C}" srcOrd="2" destOrd="0" presId="urn:microsoft.com/office/officeart/2005/8/layout/chevron2"/>
    <dgm:cxn modelId="{D548B147-C8B7-4362-9AA8-B322ECED32AB}" type="presParOf" srcId="{DD40BFA6-1E22-4542-B077-E44712CC325C}" destId="{8F31D80A-0235-4A68-BDAF-6BA0E924EA92}" srcOrd="0" destOrd="0" presId="urn:microsoft.com/office/officeart/2005/8/layout/chevron2"/>
    <dgm:cxn modelId="{49CDFDD9-2630-4E86-A613-D07B718BAED6}" type="presParOf" srcId="{DD40BFA6-1E22-4542-B077-E44712CC325C}" destId="{EA0987A6-4E23-4F95-B254-ADCC1E8605E0}" srcOrd="1" destOrd="0" presId="urn:microsoft.com/office/officeart/2005/8/layout/chevron2"/>
    <dgm:cxn modelId="{3B43EB3D-B612-4F16-BC07-F2B1DA71DF69}" type="presParOf" srcId="{0321A3C2-1315-4A11-8026-DE16F21F97C0}" destId="{ABC81EB9-57C1-47D9-B7A1-2580D1937F0C}" srcOrd="3" destOrd="0" presId="urn:microsoft.com/office/officeart/2005/8/layout/chevron2"/>
    <dgm:cxn modelId="{FCF310A4-BBC5-4C18-8F4E-792358CD94E4}" type="presParOf" srcId="{0321A3C2-1315-4A11-8026-DE16F21F97C0}" destId="{1462119E-1758-4BDF-A348-674A54CC33A8}" srcOrd="4" destOrd="0" presId="urn:microsoft.com/office/officeart/2005/8/layout/chevron2"/>
    <dgm:cxn modelId="{F68D6E86-9011-4E57-B715-BA87915D4052}" type="presParOf" srcId="{1462119E-1758-4BDF-A348-674A54CC33A8}" destId="{0FD5507B-CFEB-4332-BC37-A0BB94012819}" srcOrd="0" destOrd="0" presId="urn:microsoft.com/office/officeart/2005/8/layout/chevron2"/>
    <dgm:cxn modelId="{4130B999-F9BF-47E1-9E85-4EA9935F33D7}" type="presParOf" srcId="{1462119E-1758-4BDF-A348-674A54CC33A8}" destId="{759CFFB7-624B-4F3B-9BED-83DD8D111631}" srcOrd="1" destOrd="0" presId="urn:microsoft.com/office/officeart/2005/8/layout/chevron2"/>
    <dgm:cxn modelId="{D6EE8AEB-0543-4FB1-89F2-5360519396D6}" type="presParOf" srcId="{0321A3C2-1315-4A11-8026-DE16F21F97C0}" destId="{BD0C2106-3616-41F7-A560-6FD75D327BAB}" srcOrd="5" destOrd="0" presId="urn:microsoft.com/office/officeart/2005/8/layout/chevron2"/>
    <dgm:cxn modelId="{7EA87D7A-4EAB-4C90-9BE0-86FBC98D5220}" type="presParOf" srcId="{0321A3C2-1315-4A11-8026-DE16F21F97C0}" destId="{7DA89466-1B0A-4418-86A6-6CA16539D5CA}" srcOrd="6" destOrd="0" presId="urn:microsoft.com/office/officeart/2005/8/layout/chevron2"/>
    <dgm:cxn modelId="{9A40D070-E54A-4710-AB86-8D1FEADFEAC5}" type="presParOf" srcId="{7DA89466-1B0A-4418-86A6-6CA16539D5CA}" destId="{259A6EA7-5356-48FD-B312-27ECDD5ED623}" srcOrd="0" destOrd="0" presId="urn:microsoft.com/office/officeart/2005/8/layout/chevron2"/>
    <dgm:cxn modelId="{FDEA799E-00F1-4287-9941-20B6C035B803}" type="presParOf" srcId="{7DA89466-1B0A-4418-86A6-6CA16539D5CA}" destId="{3F25F8CA-2F46-440C-B5F0-9C2D91CBB530}" srcOrd="1" destOrd="0" presId="urn:microsoft.com/office/officeart/2005/8/layout/chevron2"/>
    <dgm:cxn modelId="{217BD72F-6549-42C4-8A13-96D3251FF0CD}" type="presParOf" srcId="{0321A3C2-1315-4A11-8026-DE16F21F97C0}" destId="{E5E45D71-5EE0-43EF-BC45-B4D0B9BC2361}" srcOrd="7" destOrd="0" presId="urn:microsoft.com/office/officeart/2005/8/layout/chevron2"/>
    <dgm:cxn modelId="{6224F699-5EA8-44F5-B3C4-214911FFF39D}" type="presParOf" srcId="{0321A3C2-1315-4A11-8026-DE16F21F97C0}" destId="{B0C0DD3D-2281-4347-AE54-F8FAEBFC43F0}" srcOrd="8" destOrd="0" presId="urn:microsoft.com/office/officeart/2005/8/layout/chevron2"/>
    <dgm:cxn modelId="{0EB9160E-6691-4142-8334-7D35EAC5372D}" type="presParOf" srcId="{B0C0DD3D-2281-4347-AE54-F8FAEBFC43F0}" destId="{E24242A2-B43C-4CBE-8C36-0736D3C1174A}" srcOrd="0" destOrd="0" presId="urn:microsoft.com/office/officeart/2005/8/layout/chevron2"/>
    <dgm:cxn modelId="{ED83E927-A774-4515-A87D-08361C739A28}" type="presParOf" srcId="{B0C0DD3D-2281-4347-AE54-F8FAEBFC43F0}" destId="{1C38FB60-B9C0-43B0-B702-4F596CD7810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74CA89-4993-4200-95F7-AB5BF5871532}" type="doc">
      <dgm:prSet loTypeId="urn:microsoft.com/office/officeart/2005/8/layout/chevron1" loCatId="process" qsTypeId="urn:microsoft.com/office/officeart/2005/8/quickstyle/3d1" qsCatId="3D" csTypeId="urn:microsoft.com/office/officeart/2005/8/colors/accent1_2" csCatId="accent1" phldr="1"/>
      <dgm:spPr/>
    </dgm:pt>
    <dgm:pt modelId="{C787651A-796D-4232-B11A-1FC4C519D990}">
      <dgm:prSet phldrT="[Текст]" custT="1"/>
      <dgm:spPr/>
      <dgm:t>
        <a:bodyPr/>
        <a:lstStyle/>
        <a:p>
          <a:r>
            <a:rPr lang="ru-RU" sz="2000" b="0" dirty="0" smtClean="0"/>
            <a:t>Обобщенная трудовая функция</a:t>
          </a:r>
          <a:endParaRPr lang="ru-RU" sz="2000" b="0" dirty="0"/>
        </a:p>
      </dgm:t>
    </dgm:pt>
    <dgm:pt modelId="{53BEAF11-C4B9-4AF8-92A5-40A5E2E64A66}" type="parTrans" cxnId="{E87400CA-17A4-41C6-AA18-365E4C1EE0B8}">
      <dgm:prSet/>
      <dgm:spPr/>
      <dgm:t>
        <a:bodyPr/>
        <a:lstStyle/>
        <a:p>
          <a:endParaRPr lang="ru-RU"/>
        </a:p>
      </dgm:t>
    </dgm:pt>
    <dgm:pt modelId="{4B7E8B17-59EE-4500-BFE3-0B72F87BCAC7}" type="sibTrans" cxnId="{E87400CA-17A4-41C6-AA18-365E4C1EE0B8}">
      <dgm:prSet/>
      <dgm:spPr/>
      <dgm:t>
        <a:bodyPr/>
        <a:lstStyle/>
        <a:p>
          <a:endParaRPr lang="ru-RU"/>
        </a:p>
      </dgm:t>
    </dgm:pt>
    <dgm:pt modelId="{57DF683B-7480-441D-B0AE-799C39AA204C}">
      <dgm:prSet phldrT="[Текст]" custT="1"/>
      <dgm:spPr/>
      <dgm:t>
        <a:bodyPr/>
        <a:lstStyle/>
        <a:p>
          <a:r>
            <a:rPr lang="ru-RU" sz="2000" b="0" dirty="0" smtClean="0"/>
            <a:t>Трудовая функция</a:t>
          </a:r>
          <a:endParaRPr lang="ru-RU" sz="2000" b="0" dirty="0"/>
        </a:p>
      </dgm:t>
    </dgm:pt>
    <dgm:pt modelId="{AA82C64B-45C0-4E7C-BA32-FD96D198E7FC}" type="parTrans" cxnId="{1A0FF319-933C-4ED1-A219-5E4CF84DE4D5}">
      <dgm:prSet/>
      <dgm:spPr/>
      <dgm:t>
        <a:bodyPr/>
        <a:lstStyle/>
        <a:p>
          <a:endParaRPr lang="ru-RU"/>
        </a:p>
      </dgm:t>
    </dgm:pt>
    <dgm:pt modelId="{C3DAAD1F-AA32-4F82-A1B3-B6CBB8F128A2}" type="sibTrans" cxnId="{1A0FF319-933C-4ED1-A219-5E4CF84DE4D5}">
      <dgm:prSet/>
      <dgm:spPr/>
      <dgm:t>
        <a:bodyPr/>
        <a:lstStyle/>
        <a:p>
          <a:endParaRPr lang="ru-RU"/>
        </a:p>
      </dgm:t>
    </dgm:pt>
    <dgm:pt modelId="{1E624518-3C4B-4B1B-A685-D8AE754C664D}">
      <dgm:prSet phldrT="[Текст]" custT="1"/>
      <dgm:spPr/>
      <dgm:t>
        <a:bodyPr/>
        <a:lstStyle/>
        <a:p>
          <a:r>
            <a:rPr lang="ru-RU" sz="1800" dirty="0" smtClean="0"/>
            <a:t>Профессиональная компетенция</a:t>
          </a:r>
          <a:endParaRPr lang="ru-RU" sz="1800" dirty="0"/>
        </a:p>
      </dgm:t>
    </dgm:pt>
    <dgm:pt modelId="{95BDC07E-F9DE-4620-939A-F1EDB485A02A}" type="parTrans" cxnId="{60F75CAC-054B-4A78-A7EC-BE185D901E2B}">
      <dgm:prSet/>
      <dgm:spPr/>
      <dgm:t>
        <a:bodyPr/>
        <a:lstStyle/>
        <a:p>
          <a:endParaRPr lang="ru-RU"/>
        </a:p>
      </dgm:t>
    </dgm:pt>
    <dgm:pt modelId="{35024025-8610-4476-A964-739353AAAF4A}" type="sibTrans" cxnId="{60F75CAC-054B-4A78-A7EC-BE185D901E2B}">
      <dgm:prSet/>
      <dgm:spPr/>
      <dgm:t>
        <a:bodyPr/>
        <a:lstStyle/>
        <a:p>
          <a:endParaRPr lang="ru-RU"/>
        </a:p>
      </dgm:t>
    </dgm:pt>
    <dgm:pt modelId="{54558024-5CA5-47CB-A7B4-F9CF3B869A61}">
      <dgm:prSet custT="1"/>
      <dgm:spPr/>
      <dgm:t>
        <a:bodyPr/>
        <a:lstStyle/>
        <a:p>
          <a:r>
            <a:rPr lang="ru-RU" sz="1800" dirty="0" smtClean="0"/>
            <a:t>Профессиональный модуль</a:t>
          </a:r>
          <a:endParaRPr lang="ru-RU" sz="1800" dirty="0"/>
        </a:p>
      </dgm:t>
    </dgm:pt>
    <dgm:pt modelId="{BFD18128-EB70-4FE7-A5DE-3A9E75B3A155}" type="parTrans" cxnId="{4B44A031-70A8-4568-88EB-CF0DCC8B1CED}">
      <dgm:prSet/>
      <dgm:spPr/>
      <dgm:t>
        <a:bodyPr/>
        <a:lstStyle/>
        <a:p>
          <a:endParaRPr lang="ru-RU"/>
        </a:p>
      </dgm:t>
    </dgm:pt>
    <dgm:pt modelId="{D868D784-9957-4D96-A365-92554D8C8B84}" type="sibTrans" cxnId="{4B44A031-70A8-4568-88EB-CF0DCC8B1CED}">
      <dgm:prSet/>
      <dgm:spPr/>
      <dgm:t>
        <a:bodyPr/>
        <a:lstStyle/>
        <a:p>
          <a:endParaRPr lang="ru-RU"/>
        </a:p>
      </dgm:t>
    </dgm:pt>
    <dgm:pt modelId="{E1718709-02F7-4D52-8AB7-7C6F12C6DE99}" type="pres">
      <dgm:prSet presAssocID="{D074CA89-4993-4200-95F7-AB5BF5871532}" presName="Name0" presStyleCnt="0">
        <dgm:presLayoutVars>
          <dgm:dir/>
          <dgm:animLvl val="lvl"/>
          <dgm:resizeHandles val="exact"/>
        </dgm:presLayoutVars>
      </dgm:prSet>
      <dgm:spPr/>
    </dgm:pt>
    <dgm:pt modelId="{1F446D8A-C501-4355-A25E-5477D1261F8E}" type="pres">
      <dgm:prSet presAssocID="{C787651A-796D-4232-B11A-1FC4C519D990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84D3B1-7F54-4336-892E-46935110FB71}" type="pres">
      <dgm:prSet presAssocID="{4B7E8B17-59EE-4500-BFE3-0B72F87BCAC7}" presName="parTxOnlySpace" presStyleCnt="0"/>
      <dgm:spPr/>
    </dgm:pt>
    <dgm:pt modelId="{1C190DB1-954A-4754-BA8F-12DA71557C37}" type="pres">
      <dgm:prSet presAssocID="{57DF683B-7480-441D-B0AE-799C39AA204C}" presName="parTxOnly" presStyleLbl="node1" presStyleIdx="1" presStyleCnt="4" custScaleX="867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3DD0D3-43EE-4070-B2A2-A61D889CD1F0}" type="pres">
      <dgm:prSet presAssocID="{C3DAAD1F-AA32-4F82-A1B3-B6CBB8F128A2}" presName="parTxOnlySpace" presStyleCnt="0"/>
      <dgm:spPr/>
    </dgm:pt>
    <dgm:pt modelId="{DA917BBB-D4A1-4A61-9A44-8CAFAC12373D}" type="pres">
      <dgm:prSet presAssocID="{1E624518-3C4B-4B1B-A685-D8AE754C664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37ED95-F2E6-49BC-910C-6EFD30C89B89}" type="pres">
      <dgm:prSet presAssocID="{35024025-8610-4476-A964-739353AAAF4A}" presName="parTxOnlySpace" presStyleCnt="0"/>
      <dgm:spPr/>
    </dgm:pt>
    <dgm:pt modelId="{876A4331-4F19-4E99-A3E3-877129856328}" type="pres">
      <dgm:prSet presAssocID="{54558024-5CA5-47CB-A7B4-F9CF3B869A61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44A031-70A8-4568-88EB-CF0DCC8B1CED}" srcId="{D074CA89-4993-4200-95F7-AB5BF5871532}" destId="{54558024-5CA5-47CB-A7B4-F9CF3B869A61}" srcOrd="3" destOrd="0" parTransId="{BFD18128-EB70-4FE7-A5DE-3A9E75B3A155}" sibTransId="{D868D784-9957-4D96-A365-92554D8C8B84}"/>
    <dgm:cxn modelId="{5284BE2A-D935-4A80-AD08-EE107D432A72}" type="presOf" srcId="{D074CA89-4993-4200-95F7-AB5BF5871532}" destId="{E1718709-02F7-4D52-8AB7-7C6F12C6DE99}" srcOrd="0" destOrd="0" presId="urn:microsoft.com/office/officeart/2005/8/layout/chevron1"/>
    <dgm:cxn modelId="{E87400CA-17A4-41C6-AA18-365E4C1EE0B8}" srcId="{D074CA89-4993-4200-95F7-AB5BF5871532}" destId="{C787651A-796D-4232-B11A-1FC4C519D990}" srcOrd="0" destOrd="0" parTransId="{53BEAF11-C4B9-4AF8-92A5-40A5E2E64A66}" sibTransId="{4B7E8B17-59EE-4500-BFE3-0B72F87BCAC7}"/>
    <dgm:cxn modelId="{1DAD4B0E-74E6-453F-8D81-74B5BB26A43C}" type="presOf" srcId="{1E624518-3C4B-4B1B-A685-D8AE754C664D}" destId="{DA917BBB-D4A1-4A61-9A44-8CAFAC12373D}" srcOrd="0" destOrd="0" presId="urn:microsoft.com/office/officeart/2005/8/layout/chevron1"/>
    <dgm:cxn modelId="{3448E466-ADDC-4ABC-98F8-85DA297C7575}" type="presOf" srcId="{54558024-5CA5-47CB-A7B4-F9CF3B869A61}" destId="{876A4331-4F19-4E99-A3E3-877129856328}" srcOrd="0" destOrd="0" presId="urn:microsoft.com/office/officeart/2005/8/layout/chevron1"/>
    <dgm:cxn modelId="{60F75CAC-054B-4A78-A7EC-BE185D901E2B}" srcId="{D074CA89-4993-4200-95F7-AB5BF5871532}" destId="{1E624518-3C4B-4B1B-A685-D8AE754C664D}" srcOrd="2" destOrd="0" parTransId="{95BDC07E-F9DE-4620-939A-F1EDB485A02A}" sibTransId="{35024025-8610-4476-A964-739353AAAF4A}"/>
    <dgm:cxn modelId="{1A0FF319-933C-4ED1-A219-5E4CF84DE4D5}" srcId="{D074CA89-4993-4200-95F7-AB5BF5871532}" destId="{57DF683B-7480-441D-B0AE-799C39AA204C}" srcOrd="1" destOrd="0" parTransId="{AA82C64B-45C0-4E7C-BA32-FD96D198E7FC}" sibTransId="{C3DAAD1F-AA32-4F82-A1B3-B6CBB8F128A2}"/>
    <dgm:cxn modelId="{B0FDAF35-B6DC-47B4-9641-6B1F8F839C56}" type="presOf" srcId="{C787651A-796D-4232-B11A-1FC4C519D990}" destId="{1F446D8A-C501-4355-A25E-5477D1261F8E}" srcOrd="0" destOrd="0" presId="urn:microsoft.com/office/officeart/2005/8/layout/chevron1"/>
    <dgm:cxn modelId="{7841F8A1-2013-4F8D-8291-8BFB623C77E7}" type="presOf" srcId="{57DF683B-7480-441D-B0AE-799C39AA204C}" destId="{1C190DB1-954A-4754-BA8F-12DA71557C37}" srcOrd="0" destOrd="0" presId="urn:microsoft.com/office/officeart/2005/8/layout/chevron1"/>
    <dgm:cxn modelId="{C6AF9726-990E-4C66-B48A-9A0DB24F817A}" type="presParOf" srcId="{E1718709-02F7-4D52-8AB7-7C6F12C6DE99}" destId="{1F446D8A-C501-4355-A25E-5477D1261F8E}" srcOrd="0" destOrd="0" presId="urn:microsoft.com/office/officeart/2005/8/layout/chevron1"/>
    <dgm:cxn modelId="{1732AA0C-BD55-4684-B552-2F116DD1D9F4}" type="presParOf" srcId="{E1718709-02F7-4D52-8AB7-7C6F12C6DE99}" destId="{D584D3B1-7F54-4336-892E-46935110FB71}" srcOrd="1" destOrd="0" presId="urn:microsoft.com/office/officeart/2005/8/layout/chevron1"/>
    <dgm:cxn modelId="{1E65DD58-5E53-478F-BE26-E7EFCDA82649}" type="presParOf" srcId="{E1718709-02F7-4D52-8AB7-7C6F12C6DE99}" destId="{1C190DB1-954A-4754-BA8F-12DA71557C37}" srcOrd="2" destOrd="0" presId="urn:microsoft.com/office/officeart/2005/8/layout/chevron1"/>
    <dgm:cxn modelId="{96CF1063-64AD-4F2C-AC8F-E2E732131C0E}" type="presParOf" srcId="{E1718709-02F7-4D52-8AB7-7C6F12C6DE99}" destId="{D03DD0D3-43EE-4070-B2A2-A61D889CD1F0}" srcOrd="3" destOrd="0" presId="urn:microsoft.com/office/officeart/2005/8/layout/chevron1"/>
    <dgm:cxn modelId="{AC4EDB1A-FB04-4D43-9E55-31C25B023741}" type="presParOf" srcId="{E1718709-02F7-4D52-8AB7-7C6F12C6DE99}" destId="{DA917BBB-D4A1-4A61-9A44-8CAFAC12373D}" srcOrd="4" destOrd="0" presId="urn:microsoft.com/office/officeart/2005/8/layout/chevron1"/>
    <dgm:cxn modelId="{96A00F9B-B1DE-40D8-9A87-765BFF5F2B3B}" type="presParOf" srcId="{E1718709-02F7-4D52-8AB7-7C6F12C6DE99}" destId="{B037ED95-F2E6-49BC-910C-6EFD30C89B89}" srcOrd="5" destOrd="0" presId="urn:microsoft.com/office/officeart/2005/8/layout/chevron1"/>
    <dgm:cxn modelId="{48EC65EB-67DB-43DA-9D7E-49DA83EB3BF2}" type="presParOf" srcId="{E1718709-02F7-4D52-8AB7-7C6F12C6DE99}" destId="{876A4331-4F19-4E99-A3E3-877129856328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615A93-53C3-4CCD-9534-6844ABAE8416}">
      <dsp:nvSpPr>
        <dsp:cNvPr id="0" name=""/>
        <dsp:cNvSpPr/>
      </dsp:nvSpPr>
      <dsp:spPr>
        <a:xfrm>
          <a:off x="-6564623" y="-1003943"/>
          <a:ext cx="7813375" cy="7813375"/>
        </a:xfrm>
        <a:prstGeom prst="blockArc">
          <a:avLst>
            <a:gd name="adj1" fmla="val 18900000"/>
            <a:gd name="adj2" fmla="val 2700000"/>
            <a:gd name="adj3" fmla="val 27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2174E3-24A8-48E5-9655-E77F14E6474C}">
      <dsp:nvSpPr>
        <dsp:cNvPr id="0" name=""/>
        <dsp:cNvSpPr/>
      </dsp:nvSpPr>
      <dsp:spPr>
        <a:xfrm>
          <a:off x="464765" y="305716"/>
          <a:ext cx="8489038" cy="6112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514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повышение профессиональной компетентности работников организаций, участвующих в воспитании</a:t>
          </a:r>
          <a:endParaRPr lang="ru-RU" sz="2000" kern="1200" dirty="0"/>
        </a:p>
      </dsp:txBody>
      <dsp:txXfrm>
        <a:off x="464765" y="305716"/>
        <a:ext cx="8489038" cy="611201"/>
      </dsp:txXfrm>
    </dsp:sp>
    <dsp:sp modelId="{FC3EA29D-3A0B-4DBA-A2BC-94141D41CE76}">
      <dsp:nvSpPr>
        <dsp:cNvPr id="0" name=""/>
        <dsp:cNvSpPr/>
      </dsp:nvSpPr>
      <dsp:spPr>
        <a:xfrm>
          <a:off x="82764" y="229316"/>
          <a:ext cx="764002" cy="764002"/>
        </a:xfrm>
        <a:prstGeom prst="ellipse">
          <a:avLst/>
        </a:prstGeom>
        <a:solidFill>
          <a:schemeClr val="accent1">
            <a:lumMod val="7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0D27BCC-5743-455C-99B5-73049DF1BDD1}">
      <dsp:nvSpPr>
        <dsp:cNvPr id="0" name=""/>
        <dsp:cNvSpPr/>
      </dsp:nvSpPr>
      <dsp:spPr>
        <a:xfrm>
          <a:off x="967521" y="1222403"/>
          <a:ext cx="7986283" cy="6112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514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разработку и реализацию мер по повышению престижа профессии педагога, воспитателя</a:t>
          </a:r>
          <a:endParaRPr lang="ru-RU" sz="2000" kern="1200" dirty="0"/>
        </a:p>
      </dsp:txBody>
      <dsp:txXfrm>
        <a:off x="967521" y="1222403"/>
        <a:ext cx="7986283" cy="611201"/>
      </dsp:txXfrm>
    </dsp:sp>
    <dsp:sp modelId="{5CA91851-27CE-4C5E-A59F-B2D891DB2EF4}">
      <dsp:nvSpPr>
        <dsp:cNvPr id="0" name=""/>
        <dsp:cNvSpPr/>
      </dsp:nvSpPr>
      <dsp:spPr>
        <a:xfrm>
          <a:off x="585520" y="1146003"/>
          <a:ext cx="764002" cy="764002"/>
        </a:xfrm>
        <a:prstGeom prst="ellipse">
          <a:avLst/>
        </a:prstGeom>
        <a:solidFill>
          <a:schemeClr val="accent1">
            <a:lumMod val="7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602501E-29D3-4A2A-9B68-A25A2CFDAE6C}">
      <dsp:nvSpPr>
        <dsp:cNvPr id="0" name=""/>
        <dsp:cNvSpPr/>
      </dsp:nvSpPr>
      <dsp:spPr>
        <a:xfrm>
          <a:off x="1197418" y="2139090"/>
          <a:ext cx="7756385" cy="6112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514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совершенствование воспитательного компонента профессиональных стандартов  работников, выполняющих воспитательные функции</a:t>
          </a:r>
          <a:endParaRPr lang="ru-RU" sz="1800" kern="1200" dirty="0"/>
        </a:p>
      </dsp:txBody>
      <dsp:txXfrm>
        <a:off x="1197418" y="2139090"/>
        <a:ext cx="7756385" cy="611201"/>
      </dsp:txXfrm>
    </dsp:sp>
    <dsp:sp modelId="{99031E95-1B39-4752-A7FE-677BFF807305}">
      <dsp:nvSpPr>
        <dsp:cNvPr id="0" name=""/>
        <dsp:cNvSpPr/>
      </dsp:nvSpPr>
      <dsp:spPr>
        <a:xfrm>
          <a:off x="808442" y="1994594"/>
          <a:ext cx="764002" cy="764002"/>
        </a:xfrm>
        <a:prstGeom prst="ellipse">
          <a:avLst/>
        </a:prstGeom>
        <a:solidFill>
          <a:schemeClr val="accent1">
            <a:lumMod val="7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7C17A1B-1BF9-49DA-A683-3718BD570EE6}">
      <dsp:nvSpPr>
        <dsp:cNvPr id="0" name=""/>
        <dsp:cNvSpPr/>
      </dsp:nvSpPr>
      <dsp:spPr>
        <a:xfrm>
          <a:off x="1197418" y="3055196"/>
          <a:ext cx="7756385" cy="6112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514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формирование современной системы сопровождения непрерывного профессионального развития  кадров</a:t>
          </a:r>
          <a:endParaRPr lang="ru-RU" sz="2000" kern="1200" dirty="0"/>
        </a:p>
      </dsp:txBody>
      <dsp:txXfrm>
        <a:off x="1197418" y="3055196"/>
        <a:ext cx="7756385" cy="611201"/>
      </dsp:txXfrm>
    </dsp:sp>
    <dsp:sp modelId="{7EC40383-9B0F-46D2-9B5F-5011EBDEE7DC}">
      <dsp:nvSpPr>
        <dsp:cNvPr id="0" name=""/>
        <dsp:cNvSpPr/>
      </dsp:nvSpPr>
      <dsp:spPr>
        <a:xfrm>
          <a:off x="815417" y="2978795"/>
          <a:ext cx="764002" cy="764002"/>
        </a:xfrm>
        <a:prstGeom prst="ellipse">
          <a:avLst/>
        </a:prstGeom>
        <a:solidFill>
          <a:schemeClr val="accent1">
            <a:lumMod val="7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0D69FD-251C-4326-97F2-719EB93445D3}">
      <dsp:nvSpPr>
        <dsp:cNvPr id="0" name=""/>
        <dsp:cNvSpPr/>
      </dsp:nvSpPr>
      <dsp:spPr>
        <a:xfrm>
          <a:off x="967521" y="3971882"/>
          <a:ext cx="7986283" cy="6112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514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создание и  поддержка деятельности профессиональных сообществ (ассоциаций) педагогов и специалистов в области воспитания </a:t>
          </a:r>
          <a:endParaRPr lang="ru-RU" sz="2000" kern="1200" dirty="0"/>
        </a:p>
      </dsp:txBody>
      <dsp:txXfrm>
        <a:off x="967521" y="3971882"/>
        <a:ext cx="7986283" cy="611201"/>
      </dsp:txXfrm>
    </dsp:sp>
    <dsp:sp modelId="{BEA5A1E2-393A-48D2-AFDC-AD410CCD95A4}">
      <dsp:nvSpPr>
        <dsp:cNvPr id="0" name=""/>
        <dsp:cNvSpPr/>
      </dsp:nvSpPr>
      <dsp:spPr>
        <a:xfrm>
          <a:off x="585520" y="3895482"/>
          <a:ext cx="764002" cy="764002"/>
        </a:xfrm>
        <a:prstGeom prst="ellipse">
          <a:avLst/>
        </a:prstGeom>
        <a:solidFill>
          <a:schemeClr val="accent1">
            <a:lumMod val="7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83CABA-6B05-457C-9B65-2DE852E03427}">
      <dsp:nvSpPr>
        <dsp:cNvPr id="0" name=""/>
        <dsp:cNvSpPr/>
      </dsp:nvSpPr>
      <dsp:spPr>
        <a:xfrm>
          <a:off x="464765" y="4888569"/>
          <a:ext cx="8489038" cy="6112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514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включение новых субъектов в процессы  воспитания (институтов гражданского общества, волонтерских , социально ориентированных некоммерческих организаций) </a:t>
          </a:r>
          <a:endParaRPr lang="ru-RU" sz="1800" kern="1200" dirty="0"/>
        </a:p>
      </dsp:txBody>
      <dsp:txXfrm>
        <a:off x="464765" y="4888569"/>
        <a:ext cx="8489038" cy="611201"/>
      </dsp:txXfrm>
    </dsp:sp>
    <dsp:sp modelId="{FBE818CC-C263-47D5-B547-73D6E249699B}">
      <dsp:nvSpPr>
        <dsp:cNvPr id="0" name=""/>
        <dsp:cNvSpPr/>
      </dsp:nvSpPr>
      <dsp:spPr>
        <a:xfrm>
          <a:off x="82764" y="4812169"/>
          <a:ext cx="764002" cy="764002"/>
        </a:xfrm>
        <a:prstGeom prst="ellipse">
          <a:avLst/>
        </a:prstGeom>
        <a:solidFill>
          <a:schemeClr val="accent1">
            <a:lumMod val="7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CCD95A-DAF4-433E-8E64-861A0CBD450A}">
      <dsp:nvSpPr>
        <dsp:cNvPr id="0" name=""/>
        <dsp:cNvSpPr/>
      </dsp:nvSpPr>
      <dsp:spPr>
        <a:xfrm rot="5400000">
          <a:off x="-169542" y="169593"/>
          <a:ext cx="1130280" cy="7911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-5400000">
        <a:off x="0" y="395649"/>
        <a:ext cx="791196" cy="339084"/>
      </dsp:txXfrm>
    </dsp:sp>
    <dsp:sp modelId="{92549F1E-F7C8-4D6B-9A7C-28D47CA6E695}">
      <dsp:nvSpPr>
        <dsp:cNvPr id="0" name=""/>
        <dsp:cNvSpPr/>
      </dsp:nvSpPr>
      <dsp:spPr>
        <a:xfrm rot="5400000">
          <a:off x="4385151" y="-3593903"/>
          <a:ext cx="734682" cy="79225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развитие воспитательного потенциала образовательных организаций (дошкольного, общего, среднего образования)</a:t>
          </a:r>
          <a:endParaRPr lang="ru-RU" sz="2000" kern="1200" dirty="0"/>
        </a:p>
      </dsp:txBody>
      <dsp:txXfrm rot="-5400000">
        <a:off x="791197" y="35915"/>
        <a:ext cx="7886727" cy="662954"/>
      </dsp:txXfrm>
    </dsp:sp>
    <dsp:sp modelId="{8F31D80A-0235-4A68-BDAF-6BA0E924EA92}">
      <dsp:nvSpPr>
        <dsp:cNvPr id="0" name=""/>
        <dsp:cNvSpPr/>
      </dsp:nvSpPr>
      <dsp:spPr>
        <a:xfrm rot="5400000">
          <a:off x="-169542" y="1183086"/>
          <a:ext cx="1130280" cy="7911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-5400000">
        <a:off x="0" y="1409142"/>
        <a:ext cx="791196" cy="339084"/>
      </dsp:txXfrm>
    </dsp:sp>
    <dsp:sp modelId="{EA0987A6-4E23-4F95-B254-ADCC1E8605E0}">
      <dsp:nvSpPr>
        <dsp:cNvPr id="0" name=""/>
        <dsp:cNvSpPr/>
      </dsp:nvSpPr>
      <dsp:spPr>
        <a:xfrm rot="5400000">
          <a:off x="4385151" y="-2580410"/>
          <a:ext cx="734682" cy="79225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развитие воспитательного потенциала детских общественных объединений и молодежных организаций</a:t>
          </a:r>
          <a:endParaRPr lang="ru-RU" sz="2000" kern="1200" dirty="0"/>
        </a:p>
      </dsp:txBody>
      <dsp:txXfrm rot="-5400000">
        <a:off x="791197" y="1049408"/>
        <a:ext cx="7886727" cy="662954"/>
      </dsp:txXfrm>
    </dsp:sp>
    <dsp:sp modelId="{0FD5507B-CFEB-4332-BC37-A0BB94012819}">
      <dsp:nvSpPr>
        <dsp:cNvPr id="0" name=""/>
        <dsp:cNvSpPr/>
      </dsp:nvSpPr>
      <dsp:spPr>
        <a:xfrm rot="5400000">
          <a:off x="-169542" y="2196578"/>
          <a:ext cx="1130280" cy="7911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-5400000">
        <a:off x="0" y="2422634"/>
        <a:ext cx="791196" cy="339084"/>
      </dsp:txXfrm>
    </dsp:sp>
    <dsp:sp modelId="{759CFFB7-624B-4F3B-9BED-83DD8D111631}">
      <dsp:nvSpPr>
        <dsp:cNvPr id="0" name=""/>
        <dsp:cNvSpPr/>
      </dsp:nvSpPr>
      <dsp:spPr>
        <a:xfrm rot="5400000">
          <a:off x="4385151" y="-1566918"/>
          <a:ext cx="734682" cy="79225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развитие воспитательного потенциала семьи</a:t>
          </a:r>
          <a:endParaRPr lang="ru-RU" sz="2000" kern="1200" dirty="0"/>
        </a:p>
      </dsp:txBody>
      <dsp:txXfrm rot="-5400000">
        <a:off x="791197" y="2062900"/>
        <a:ext cx="7886727" cy="662954"/>
      </dsp:txXfrm>
    </dsp:sp>
    <dsp:sp modelId="{259A6EA7-5356-48FD-B312-27ECDD5ED623}">
      <dsp:nvSpPr>
        <dsp:cNvPr id="0" name=""/>
        <dsp:cNvSpPr/>
      </dsp:nvSpPr>
      <dsp:spPr>
        <a:xfrm rot="5400000">
          <a:off x="-169542" y="3210070"/>
          <a:ext cx="1130280" cy="7911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-5400000">
        <a:off x="0" y="3436126"/>
        <a:ext cx="791196" cy="339084"/>
      </dsp:txXfrm>
    </dsp:sp>
    <dsp:sp modelId="{3F25F8CA-2F46-440C-B5F0-9C2D91CBB530}">
      <dsp:nvSpPr>
        <dsp:cNvPr id="0" name=""/>
        <dsp:cNvSpPr/>
      </dsp:nvSpPr>
      <dsp:spPr>
        <a:xfrm rot="5400000">
          <a:off x="4385151" y="-553426"/>
          <a:ext cx="734682" cy="79225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развитие воспитательного потенциала дополнительного образования детей ( в системах образования, культуры и спорта)</a:t>
          </a:r>
          <a:endParaRPr lang="ru-RU" sz="2000" kern="1200" dirty="0"/>
        </a:p>
      </dsp:txBody>
      <dsp:txXfrm rot="-5400000">
        <a:off x="791197" y="3076392"/>
        <a:ext cx="7886727" cy="662954"/>
      </dsp:txXfrm>
    </dsp:sp>
    <dsp:sp modelId="{E24242A2-B43C-4CBE-8C36-0736D3C1174A}">
      <dsp:nvSpPr>
        <dsp:cNvPr id="0" name=""/>
        <dsp:cNvSpPr/>
      </dsp:nvSpPr>
      <dsp:spPr>
        <a:xfrm rot="5400000">
          <a:off x="-169542" y="4223563"/>
          <a:ext cx="1130280" cy="7911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-5400000">
        <a:off x="0" y="4449619"/>
        <a:ext cx="791196" cy="339084"/>
      </dsp:txXfrm>
    </dsp:sp>
    <dsp:sp modelId="{1C38FB60-B9C0-43B0-B702-4F596CD7810C}">
      <dsp:nvSpPr>
        <dsp:cNvPr id="0" name=""/>
        <dsp:cNvSpPr/>
      </dsp:nvSpPr>
      <dsp:spPr>
        <a:xfrm rot="5400000">
          <a:off x="4385151" y="460066"/>
          <a:ext cx="734682" cy="79225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развитие воспитательного потенциала некоммерческих организаций</a:t>
          </a:r>
          <a:endParaRPr lang="ru-RU" sz="2000" kern="1200" dirty="0"/>
        </a:p>
      </dsp:txBody>
      <dsp:txXfrm rot="-5400000">
        <a:off x="791197" y="4089884"/>
        <a:ext cx="7886727" cy="6629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446D8A-C501-4355-A25E-5477D1261F8E}">
      <dsp:nvSpPr>
        <dsp:cNvPr id="0" name=""/>
        <dsp:cNvSpPr/>
      </dsp:nvSpPr>
      <dsp:spPr>
        <a:xfrm>
          <a:off x="1119" y="0"/>
          <a:ext cx="2561874" cy="101950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/>
            <a:t>Обобщенная трудовая функция</a:t>
          </a:r>
          <a:endParaRPr lang="ru-RU" sz="2000" b="0" kern="1200" dirty="0"/>
        </a:p>
      </dsp:txBody>
      <dsp:txXfrm>
        <a:off x="510871" y="0"/>
        <a:ext cx="1542370" cy="1019504"/>
      </dsp:txXfrm>
    </dsp:sp>
    <dsp:sp modelId="{1C190DB1-954A-4754-BA8F-12DA71557C37}">
      <dsp:nvSpPr>
        <dsp:cNvPr id="0" name=""/>
        <dsp:cNvSpPr/>
      </dsp:nvSpPr>
      <dsp:spPr>
        <a:xfrm>
          <a:off x="2306806" y="0"/>
          <a:ext cx="2221324" cy="101950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/>
            <a:t>Трудовая функция</a:t>
          </a:r>
          <a:endParaRPr lang="ru-RU" sz="2000" b="0" kern="1200" dirty="0"/>
        </a:p>
      </dsp:txBody>
      <dsp:txXfrm>
        <a:off x="2816558" y="0"/>
        <a:ext cx="1201820" cy="1019504"/>
      </dsp:txXfrm>
    </dsp:sp>
    <dsp:sp modelId="{DA917BBB-D4A1-4A61-9A44-8CAFAC12373D}">
      <dsp:nvSpPr>
        <dsp:cNvPr id="0" name=""/>
        <dsp:cNvSpPr/>
      </dsp:nvSpPr>
      <dsp:spPr>
        <a:xfrm>
          <a:off x="4271943" y="0"/>
          <a:ext cx="2561874" cy="101950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Профессиональная компетенция</a:t>
          </a:r>
          <a:endParaRPr lang="ru-RU" sz="1800" kern="1200" dirty="0"/>
        </a:p>
      </dsp:txBody>
      <dsp:txXfrm>
        <a:off x="4781695" y="0"/>
        <a:ext cx="1542370" cy="1019504"/>
      </dsp:txXfrm>
    </dsp:sp>
    <dsp:sp modelId="{876A4331-4F19-4E99-A3E3-877129856328}">
      <dsp:nvSpPr>
        <dsp:cNvPr id="0" name=""/>
        <dsp:cNvSpPr/>
      </dsp:nvSpPr>
      <dsp:spPr>
        <a:xfrm>
          <a:off x="6577630" y="0"/>
          <a:ext cx="2561874" cy="101950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Профессиональный модуль</a:t>
          </a:r>
          <a:endParaRPr lang="ru-RU" sz="1800" kern="1200" dirty="0"/>
        </a:p>
      </dsp:txBody>
      <dsp:txXfrm>
        <a:off x="7087382" y="0"/>
        <a:ext cx="1542370" cy="10195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9109" y="0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086672A1-6FC4-4D2A-B0A5-EE525A786793}" type="datetimeFigureOut">
              <a:rPr lang="ru-RU"/>
              <a:pPr>
                <a:defRPr/>
              </a:pPr>
              <a:t>09.02.2018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96436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9109" y="9496436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7A564F76-04D7-426D-BEE0-629CD25D04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996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C0BE22BB-92DF-4D07-86F4-7ED3D93107D1}" type="datetimeFigureOut">
              <a:rPr lang="ru-RU"/>
              <a:pPr>
                <a:defRPr/>
              </a:pPr>
              <a:t>09.02.2018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9038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6594" y="4749086"/>
            <a:ext cx="5492750" cy="4499134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96436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9109" y="9496436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C0B4D87F-6DB9-4203-9991-4B3340705B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0498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35102-71BE-4B30-B340-3B342DE4F6F6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635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63" y="139700"/>
            <a:ext cx="320357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92075"/>
            <a:ext cx="96043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F9FF1-C0DD-4D62-B49E-9DC9A09E444C}" type="datetimeFigureOut">
              <a:rPr lang="ru-RU"/>
              <a:pPr>
                <a:defRPr/>
              </a:pPr>
              <a:t>09.02.2018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A252D-50FA-4ABF-95D8-88C171B822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7"/>
          <p:cNvGrpSpPr>
            <a:grpSpLocks/>
          </p:cNvGrpSpPr>
          <p:nvPr userDrawn="1"/>
        </p:nvGrpSpPr>
        <p:grpSpPr bwMode="auto">
          <a:xfrm>
            <a:off x="0" y="6308725"/>
            <a:ext cx="9155113" cy="561975"/>
            <a:chOff x="0" y="6309320"/>
            <a:chExt cx="9154479" cy="561181"/>
          </a:xfrm>
        </p:grpSpPr>
        <p:sp>
          <p:nvSpPr>
            <p:cNvPr id="5" name="Заголовок 1"/>
            <p:cNvSpPr txBox="1">
              <a:spLocks/>
            </p:cNvSpPr>
            <p:nvPr userDrawn="1"/>
          </p:nvSpPr>
          <p:spPr>
            <a:xfrm>
              <a:off x="0" y="6344196"/>
              <a:ext cx="9154479" cy="526305"/>
            </a:xfrm>
            <a:prstGeom prst="rect">
              <a:avLst/>
            </a:prstGeom>
            <a:solidFill>
              <a:schemeClr val="bg1"/>
            </a:solidFill>
          </p:spPr>
          <p:txBody>
            <a:bodyPr anchor="ctr">
              <a:normAutofit fontScale="8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000" kern="1200">
                  <a:ln>
                    <a:solidFill>
                      <a:srgbClr val="990000"/>
                    </a:solidFill>
                  </a:ln>
                  <a:solidFill>
                    <a:srgbClr val="990000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fontAlgn="auto"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6" name="Рисунок 8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6309320"/>
              <a:ext cx="638750" cy="496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9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01" y="6344133"/>
              <a:ext cx="482330" cy="482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27118-3749-4714-BE80-C65E7B4DA71D}" type="datetimeFigureOut">
              <a:rPr lang="ru-RU"/>
              <a:pPr>
                <a:defRPr/>
              </a:pPr>
              <a:t>09.02.2018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94F5F-7ADF-4D00-A55C-AF09910E46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470992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118F1-1429-493C-ACED-4C627B8FE8DA}" type="datetimeFigureOut">
              <a:rPr lang="ru-RU"/>
              <a:pPr>
                <a:defRPr/>
              </a:pPr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D82FD-4678-4F31-AE70-2C493563D0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2"/>
          <p:cNvGrpSpPr>
            <a:grpSpLocks/>
          </p:cNvGrpSpPr>
          <p:nvPr userDrawn="1"/>
        </p:nvGrpSpPr>
        <p:grpSpPr bwMode="auto">
          <a:xfrm>
            <a:off x="0" y="6343590"/>
            <a:ext cx="9155113" cy="527113"/>
            <a:chOff x="0" y="6344133"/>
            <a:chExt cx="9154479" cy="526368"/>
          </a:xfrm>
        </p:grpSpPr>
        <p:sp>
          <p:nvSpPr>
            <p:cNvPr id="5" name="Заголовок 1"/>
            <p:cNvSpPr txBox="1">
              <a:spLocks/>
            </p:cNvSpPr>
            <p:nvPr userDrawn="1"/>
          </p:nvSpPr>
          <p:spPr>
            <a:xfrm>
              <a:off x="0" y="6344196"/>
              <a:ext cx="9154479" cy="526305"/>
            </a:xfrm>
            <a:prstGeom prst="rect">
              <a:avLst/>
            </a:prstGeom>
            <a:solidFill>
              <a:schemeClr val="bg1"/>
            </a:solidFill>
          </p:spPr>
          <p:txBody>
            <a:bodyPr anchor="ctr">
              <a:normAutofit fontScale="8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000" kern="1200">
                  <a:ln>
                    <a:solidFill>
                      <a:srgbClr val="990000"/>
                    </a:solidFill>
                  </a:ln>
                  <a:solidFill>
                    <a:srgbClr val="990000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fontAlgn="auto"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7" name="Рисунок 9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01" y="6344133"/>
              <a:ext cx="482330" cy="482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A2AA6-980C-4BFB-902F-82C33295DEC3}" type="datetimeFigureOut">
              <a:rPr lang="ru-RU"/>
              <a:pPr>
                <a:defRPr/>
              </a:pPr>
              <a:t>09.02.2018</a:t>
            </a:fld>
            <a:endParaRPr lang="ru-RU" dirty="0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2E1CB-EA92-4809-A390-40BD473BE6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63" y="139700"/>
            <a:ext cx="3059112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92075"/>
            <a:ext cx="96043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40FE7-6EE3-4E3A-97AC-36A549337F3C}" type="datetimeFigureOut">
              <a:rPr lang="ru-RU"/>
              <a:pPr>
                <a:defRPr/>
              </a:pPr>
              <a:t>09.02.2018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82A07-1C3C-4887-BA29-E43F4061C2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8"/>
          <p:cNvGrpSpPr>
            <a:grpSpLocks/>
          </p:cNvGrpSpPr>
          <p:nvPr userDrawn="1"/>
        </p:nvGrpSpPr>
        <p:grpSpPr bwMode="auto">
          <a:xfrm>
            <a:off x="0" y="6343590"/>
            <a:ext cx="9155113" cy="527113"/>
            <a:chOff x="0" y="6344133"/>
            <a:chExt cx="9154479" cy="526368"/>
          </a:xfrm>
        </p:grpSpPr>
        <p:sp>
          <p:nvSpPr>
            <p:cNvPr id="6" name="Заголовок 1"/>
            <p:cNvSpPr txBox="1">
              <a:spLocks/>
            </p:cNvSpPr>
            <p:nvPr userDrawn="1"/>
          </p:nvSpPr>
          <p:spPr>
            <a:xfrm>
              <a:off x="0" y="6344196"/>
              <a:ext cx="9154479" cy="526305"/>
            </a:xfrm>
            <a:prstGeom prst="rect">
              <a:avLst/>
            </a:prstGeom>
            <a:solidFill>
              <a:schemeClr val="bg1"/>
            </a:solidFill>
          </p:spPr>
          <p:txBody>
            <a:bodyPr anchor="ctr">
              <a:normAutofit fontScale="8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000" kern="1200">
                  <a:ln>
                    <a:solidFill>
                      <a:srgbClr val="990000"/>
                    </a:solidFill>
                  </a:ln>
                  <a:solidFill>
                    <a:srgbClr val="990000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fontAlgn="auto"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8" name="Рисунок 9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01" y="6344133"/>
              <a:ext cx="482330" cy="482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79"/>
            <a:ext cx="9144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10"/>
          <p:cNvGrpSpPr>
            <a:grpSpLocks/>
          </p:cNvGrpSpPr>
          <p:nvPr userDrawn="1"/>
        </p:nvGrpSpPr>
        <p:grpSpPr bwMode="auto">
          <a:xfrm>
            <a:off x="0" y="6343590"/>
            <a:ext cx="9155113" cy="527113"/>
            <a:chOff x="0" y="6344133"/>
            <a:chExt cx="9154479" cy="526368"/>
          </a:xfrm>
        </p:grpSpPr>
        <p:sp>
          <p:nvSpPr>
            <p:cNvPr id="8" name="Заголовок 1"/>
            <p:cNvSpPr txBox="1">
              <a:spLocks/>
            </p:cNvSpPr>
            <p:nvPr userDrawn="1"/>
          </p:nvSpPr>
          <p:spPr>
            <a:xfrm>
              <a:off x="0" y="6344196"/>
              <a:ext cx="9154479" cy="526305"/>
            </a:xfrm>
            <a:prstGeom prst="rect">
              <a:avLst/>
            </a:prstGeom>
            <a:solidFill>
              <a:schemeClr val="bg1"/>
            </a:solidFill>
          </p:spPr>
          <p:txBody>
            <a:bodyPr anchor="ctr">
              <a:normAutofit fontScale="8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000" kern="1200">
                  <a:ln>
                    <a:solidFill>
                      <a:srgbClr val="990000"/>
                    </a:solidFill>
                  </a:ln>
                  <a:solidFill>
                    <a:srgbClr val="990000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fontAlgn="auto"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10" name="Рисунок 9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01" y="6344133"/>
              <a:ext cx="482330" cy="482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1196752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62372-99D8-45E6-921D-29D35A7220F6}" type="datetimeFigureOut">
              <a:rPr lang="ru-RU"/>
              <a:pPr>
                <a:defRPr/>
              </a:pPr>
              <a:t>09.02.2018</a:t>
            </a:fld>
            <a:endParaRPr lang="ru-RU"/>
          </a:p>
        </p:txBody>
      </p:sp>
      <p:sp>
        <p:nvSpPr>
          <p:cNvPr id="12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8B6E3-E0EF-4666-9ADA-68BAB6C20B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6"/>
          <p:cNvGrpSpPr>
            <a:grpSpLocks/>
          </p:cNvGrpSpPr>
          <p:nvPr userDrawn="1"/>
        </p:nvGrpSpPr>
        <p:grpSpPr bwMode="auto">
          <a:xfrm>
            <a:off x="0" y="6343590"/>
            <a:ext cx="9155113" cy="527113"/>
            <a:chOff x="0" y="6344133"/>
            <a:chExt cx="9154479" cy="526368"/>
          </a:xfrm>
        </p:grpSpPr>
        <p:sp>
          <p:nvSpPr>
            <p:cNvPr id="4" name="Заголовок 1"/>
            <p:cNvSpPr txBox="1">
              <a:spLocks/>
            </p:cNvSpPr>
            <p:nvPr userDrawn="1"/>
          </p:nvSpPr>
          <p:spPr>
            <a:xfrm>
              <a:off x="0" y="6344196"/>
              <a:ext cx="9154479" cy="526305"/>
            </a:xfrm>
            <a:prstGeom prst="rect">
              <a:avLst/>
            </a:prstGeom>
            <a:solidFill>
              <a:schemeClr val="bg1"/>
            </a:solidFill>
          </p:spPr>
          <p:txBody>
            <a:bodyPr anchor="ctr">
              <a:normAutofit fontScale="8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000" kern="1200">
                  <a:ln>
                    <a:solidFill>
                      <a:srgbClr val="990000"/>
                    </a:solidFill>
                  </a:ln>
                  <a:solidFill>
                    <a:srgbClr val="990000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fontAlgn="auto"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6" name="Рисунок 9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01" y="6344133"/>
              <a:ext cx="482330" cy="482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A0452-F4A3-462A-92EC-CA04177E5B34}" type="datetimeFigureOut">
              <a:rPr lang="ru-RU"/>
              <a:pPr>
                <a:defRPr/>
              </a:pPr>
              <a:t>09.02.2018</a:t>
            </a:fld>
            <a:endParaRPr lang="ru-RU" dirty="0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04F5A-C6EB-4B8A-9691-578D1ED92D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107950" y="26988"/>
            <a:ext cx="2195513" cy="1054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Рисунок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Дата 1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ижний колонтитул 2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3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78C6C-E9F0-497E-84C2-AABFE5E6FC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20638"/>
            <a:ext cx="21590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0438" y="20638"/>
            <a:ext cx="528637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3008313" cy="8640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60648"/>
            <a:ext cx="5389438" cy="58655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204864"/>
            <a:ext cx="3008313" cy="3921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AD8E7-3F6F-49F5-BE7A-7869372D185A}" type="datetimeFigureOut">
              <a:rPr lang="ru-RU"/>
              <a:pPr>
                <a:defRPr/>
              </a:pPr>
              <a:t>09.02.2018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CDEA0-3FA2-43D9-80C8-7FD595760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6"/>
          <p:cNvGrpSpPr>
            <a:grpSpLocks/>
          </p:cNvGrpSpPr>
          <p:nvPr userDrawn="1"/>
        </p:nvGrpSpPr>
        <p:grpSpPr bwMode="auto">
          <a:xfrm>
            <a:off x="0" y="6343590"/>
            <a:ext cx="9155113" cy="527113"/>
            <a:chOff x="0" y="6344133"/>
            <a:chExt cx="9154479" cy="526368"/>
          </a:xfrm>
        </p:grpSpPr>
        <p:sp>
          <p:nvSpPr>
            <p:cNvPr id="6" name="Заголовок 1"/>
            <p:cNvSpPr txBox="1">
              <a:spLocks/>
            </p:cNvSpPr>
            <p:nvPr userDrawn="1"/>
          </p:nvSpPr>
          <p:spPr>
            <a:xfrm>
              <a:off x="0" y="6344196"/>
              <a:ext cx="9154479" cy="526305"/>
            </a:xfrm>
            <a:prstGeom prst="rect">
              <a:avLst/>
            </a:prstGeom>
            <a:solidFill>
              <a:schemeClr val="bg1"/>
            </a:solidFill>
          </p:spPr>
          <p:txBody>
            <a:bodyPr anchor="ctr">
              <a:normAutofit fontScale="8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000" kern="1200">
                  <a:ln>
                    <a:solidFill>
                      <a:srgbClr val="990000"/>
                    </a:solidFill>
                  </a:ln>
                  <a:solidFill>
                    <a:srgbClr val="990000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fontAlgn="auto"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8" name="Рисунок 9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01" y="6344133"/>
              <a:ext cx="482330" cy="482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876056" cy="566738"/>
          </a:xfrm>
        </p:spPr>
        <p:txBody>
          <a:bodyPr anchor="b"/>
          <a:lstStyle>
            <a:lvl1pPr algn="ctr">
              <a:defRPr sz="2000" b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1904" y="548680"/>
            <a:ext cx="5846440" cy="4176464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87605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95B55-D818-42CE-BD5D-ECE691B8338E}" type="datetimeFigureOut">
              <a:rPr lang="ru-RU"/>
              <a:pPr>
                <a:defRPr/>
              </a:pPr>
              <a:t>09.02.2018</a:t>
            </a:fld>
            <a:endParaRPr lang="ru-RU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FBF78-52C0-4ED4-9BD7-0DD8A28AA5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5000">
              <a:schemeClr val="bg1"/>
            </a:gs>
            <a:gs pos="32001">
              <a:schemeClr val="bg1">
                <a:lumMod val="85000"/>
              </a:schemeClr>
            </a:gs>
            <a:gs pos="54000">
              <a:schemeClr val="bg1">
                <a:lumMod val="85000"/>
              </a:schemeClr>
            </a:gs>
            <a:gs pos="85001">
              <a:schemeClr val="bg1">
                <a:lumMod val="75000"/>
              </a:schemeClr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FF3B8E-247A-4292-900C-AADA2EBA2418}" type="datetimeFigureOut">
              <a:rPr lang="ru-RU"/>
              <a:pPr>
                <a:defRPr/>
              </a:pPr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28B882-41B3-4E67-90DE-E1E45A36AE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 kern="1200">
          <a:ln>
            <a:solidFill>
              <a:srgbClr val="990000"/>
            </a:solidFill>
          </a:ln>
          <a:solidFill>
            <a:srgbClr val="99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Courier New" pitchFamily="49" charset="0"/>
        <a:buChar char="o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3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rectorat@iro.yar.ru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hyperlink" Target="http://www.iro.yar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ivo.garant.ru/document?id=70458540&amp;sub=1000" TargetMode="External"/><Relationship Id="rId3" Type="http://schemas.openxmlformats.org/officeDocument/2006/relationships/hyperlink" Target="http://ivo.garant.ru/document?id=71066760&amp;sub=0" TargetMode="External"/><Relationship Id="rId7" Type="http://schemas.openxmlformats.org/officeDocument/2006/relationships/hyperlink" Target="http://ivo.garant.ru/document?id=71495630&amp;sub=0" TargetMode="External"/><Relationship Id="rId2" Type="http://schemas.openxmlformats.org/officeDocument/2006/relationships/hyperlink" Target="http://ivo.garant.ru/document?id=71066760&amp;sub=100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vo.garant.ru/document?id=71495630&amp;sub=1000" TargetMode="External"/><Relationship Id="rId11" Type="http://schemas.openxmlformats.org/officeDocument/2006/relationships/hyperlink" Target="http://ivo.garant.ru/document?id=70743342&amp;sub=0" TargetMode="External"/><Relationship Id="rId5" Type="http://schemas.openxmlformats.org/officeDocument/2006/relationships/hyperlink" Target="http://ivo.garant.ru/document?id=71102914&amp;sub=0" TargetMode="External"/><Relationship Id="rId10" Type="http://schemas.openxmlformats.org/officeDocument/2006/relationships/hyperlink" Target="http://ivo.garant.ru/document?id=70743342&amp;sub=1000" TargetMode="External"/><Relationship Id="rId4" Type="http://schemas.openxmlformats.org/officeDocument/2006/relationships/hyperlink" Target="http://ivo.garant.ru/document?id=71102914&amp;sub=1000" TargetMode="External"/><Relationship Id="rId9" Type="http://schemas.openxmlformats.org/officeDocument/2006/relationships/hyperlink" Target="http://ivo.garant.ru/document?id=70458540&amp;sub=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20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2808312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C00000"/>
                </a:solidFill>
              </a:rPr>
              <a:t>Подготовка кадров к реализации стратегии развития воспитания </a:t>
            </a:r>
            <a:r>
              <a:rPr lang="ru-RU" sz="3600" b="1" dirty="0">
                <a:solidFill>
                  <a:srgbClr val="C00000"/>
                </a:solidFill>
              </a:rPr>
              <a:t/>
            </a:r>
            <a:br>
              <a:rPr lang="ru-RU" sz="3600" b="1" dirty="0">
                <a:solidFill>
                  <a:srgbClr val="C00000"/>
                </a:solidFill>
              </a:rPr>
            </a:b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7102" y="4168941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Золотарева Ангелина Викторовна, ректор ГАУ ДПО Ярославской области Институт развития образования, </a:t>
            </a:r>
            <a:r>
              <a:rPr lang="ru-RU" b="1" dirty="0" err="1">
                <a:solidFill>
                  <a:srgbClr val="002060"/>
                </a:solidFill>
              </a:rPr>
              <a:t>д.п.н</a:t>
            </a:r>
            <a:r>
              <a:rPr lang="ru-RU" b="1" dirty="0">
                <a:solidFill>
                  <a:srgbClr val="002060"/>
                </a:solidFill>
              </a:rPr>
              <a:t>., профессор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en-US" b="1" dirty="0">
                <a:solidFill>
                  <a:srgbClr val="002060"/>
                </a:solidFill>
              </a:rPr>
              <a:t>e-mail</a:t>
            </a:r>
            <a:r>
              <a:rPr lang="ru-RU" b="1" dirty="0">
                <a:solidFill>
                  <a:srgbClr val="002060"/>
                </a:solidFill>
              </a:rPr>
              <a:t>:</a:t>
            </a:r>
            <a:r>
              <a:rPr lang="en-US" b="1" dirty="0">
                <a:solidFill>
                  <a:srgbClr val="002060"/>
                </a:solidFill>
              </a:rPr>
              <a:t> ang_gold@mail.ru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15239" cy="18448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69271"/>
            <a:ext cx="9144000" cy="148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662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nnn.INTRANET\Documents\Data\___ДНО-сайт\Фото-шклярук\1YWNw-bU3l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9076" y="3572800"/>
            <a:ext cx="2917140" cy="19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5496" y="2564904"/>
            <a:ext cx="1234423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Вузы</a:t>
            </a:r>
            <a:endParaRPr lang="ru-RU" sz="26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603212" y="2564904"/>
            <a:ext cx="1234423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СПО</a:t>
            </a:r>
            <a:endParaRPr lang="ru-RU" sz="26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70930" y="2564904"/>
            <a:ext cx="1234423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ИПК, ИРО</a:t>
            </a:r>
            <a:endParaRPr lang="ru-RU" sz="26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38647" y="2564904"/>
            <a:ext cx="1234423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ММС</a:t>
            </a:r>
            <a:endParaRPr lang="ru-RU" sz="26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306364" y="1412776"/>
            <a:ext cx="1234423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ГУ ДОД</a:t>
            </a:r>
            <a:endParaRPr lang="ru-RU" sz="26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874081" y="2564904"/>
            <a:ext cx="1234423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ОО ДОД</a:t>
            </a:r>
            <a:endParaRPr lang="ru-RU" sz="2600" dirty="0"/>
          </a:p>
        </p:txBody>
      </p:sp>
      <p:cxnSp>
        <p:nvCxnSpPr>
          <p:cNvPr id="21" name="Прямая со стрелкой 20"/>
          <p:cNvCxnSpPr>
            <a:stCxn id="2" idx="3"/>
            <a:endCxn id="13" idx="1"/>
          </p:cNvCxnSpPr>
          <p:nvPr/>
        </p:nvCxnSpPr>
        <p:spPr>
          <a:xfrm>
            <a:off x="1269919" y="2924944"/>
            <a:ext cx="333293" cy="0"/>
          </a:xfrm>
          <a:prstGeom prst="straightConnector1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3" idx="3"/>
            <a:endCxn id="14" idx="1"/>
          </p:cNvCxnSpPr>
          <p:nvPr/>
        </p:nvCxnSpPr>
        <p:spPr>
          <a:xfrm>
            <a:off x="2837635" y="2924944"/>
            <a:ext cx="333295" cy="0"/>
          </a:xfrm>
          <a:prstGeom prst="straightConnector1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4" idx="3"/>
            <a:endCxn id="15" idx="1"/>
          </p:cNvCxnSpPr>
          <p:nvPr/>
        </p:nvCxnSpPr>
        <p:spPr>
          <a:xfrm>
            <a:off x="4405353" y="2924944"/>
            <a:ext cx="333294" cy="0"/>
          </a:xfrm>
          <a:prstGeom prst="straightConnector1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>
            <a:stCxn id="16" idx="1"/>
            <a:endCxn id="2" idx="0"/>
          </p:cNvCxnSpPr>
          <p:nvPr/>
        </p:nvCxnSpPr>
        <p:spPr>
          <a:xfrm rot="10800000" flipV="1">
            <a:off x="652708" y="1772816"/>
            <a:ext cx="5653656" cy="792088"/>
          </a:xfrm>
          <a:prstGeom prst="bentConnector2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оединительная линия уступом 19"/>
          <p:cNvCxnSpPr>
            <a:stCxn id="16" idx="1"/>
            <a:endCxn id="13" idx="0"/>
          </p:cNvCxnSpPr>
          <p:nvPr/>
        </p:nvCxnSpPr>
        <p:spPr>
          <a:xfrm rot="10800000" flipV="1">
            <a:off x="2220424" y="1772816"/>
            <a:ext cx="4085940" cy="792088"/>
          </a:xfrm>
          <a:prstGeom prst="bentConnector2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оединительная линия уступом 23"/>
          <p:cNvCxnSpPr>
            <a:stCxn id="16" idx="1"/>
            <a:endCxn id="14" idx="0"/>
          </p:cNvCxnSpPr>
          <p:nvPr/>
        </p:nvCxnSpPr>
        <p:spPr>
          <a:xfrm rot="10800000" flipV="1">
            <a:off x="3788142" y="1772816"/>
            <a:ext cx="2518222" cy="792088"/>
          </a:xfrm>
          <a:prstGeom prst="bentConnector2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оединительная линия уступом 24"/>
          <p:cNvCxnSpPr>
            <a:stCxn id="16" idx="1"/>
            <a:endCxn id="15" idx="0"/>
          </p:cNvCxnSpPr>
          <p:nvPr/>
        </p:nvCxnSpPr>
        <p:spPr>
          <a:xfrm rot="10800000" flipV="1">
            <a:off x="5355860" y="1772816"/>
            <a:ext cx="950505" cy="792088"/>
          </a:xfrm>
          <a:prstGeom prst="bentConnector2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Соединительная линия уступом 25"/>
          <p:cNvCxnSpPr>
            <a:stCxn id="16" idx="3"/>
            <a:endCxn id="17" idx="0"/>
          </p:cNvCxnSpPr>
          <p:nvPr/>
        </p:nvCxnSpPr>
        <p:spPr>
          <a:xfrm>
            <a:off x="7540787" y="1772816"/>
            <a:ext cx="950506" cy="792088"/>
          </a:xfrm>
          <a:prstGeom prst="bentConnector2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Заголовок 1"/>
          <p:cNvSpPr txBox="1">
            <a:spLocks/>
          </p:cNvSpPr>
          <p:nvPr/>
        </p:nvSpPr>
        <p:spPr>
          <a:xfrm>
            <a:off x="0" y="44624"/>
            <a:ext cx="9144000" cy="1224136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400" b="1" dirty="0"/>
              <a:t>Модель </a:t>
            </a:r>
            <a:r>
              <a:rPr lang="ru-RU" sz="2400" b="1" dirty="0" smtClean="0"/>
              <a:t>5.</a:t>
            </a:r>
            <a:endParaRPr lang="ru-RU" sz="2400" dirty="0"/>
          </a:p>
          <a:p>
            <a:r>
              <a:rPr lang="ru-RU" sz="2400" b="1" dirty="0"/>
              <a:t>Повышение квалификации кадров сферы </a:t>
            </a:r>
            <a:r>
              <a:rPr lang="ru-RU" sz="2400" b="1" dirty="0" smtClean="0"/>
              <a:t>воспитания при </a:t>
            </a:r>
            <a:r>
              <a:rPr lang="ru-RU" sz="2400" b="1" dirty="0"/>
              <a:t>ведущей роли государственного учреждения дополнительного образования </a:t>
            </a:r>
            <a:r>
              <a:rPr lang="ru-RU" sz="2400" b="1" dirty="0" smtClean="0"/>
              <a:t>детей (ГУ ДОД)</a:t>
            </a:r>
            <a:endParaRPr lang="ru-RU" sz="2800" b="1" dirty="0"/>
          </a:p>
        </p:txBody>
      </p:sp>
      <p:pic>
        <p:nvPicPr>
          <p:cNvPr id="3074" name="Picture 2" descr="C:\Users\nnn.INTRANET\Documents\Data\___ДНО-сайт\Фото-шклярук\i-ZaoXKe1Ic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42" y="3572800"/>
            <a:ext cx="29208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nnn.INTRANET\Documents\Data\___ДНО-сайт\Фото-шклярук\DSC0889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2619" y="4589108"/>
            <a:ext cx="29207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5" t="1830" r="1208" b="3695"/>
          <a:stretch/>
        </p:blipFill>
        <p:spPr bwMode="auto">
          <a:xfrm>
            <a:off x="6636765" y="4744682"/>
            <a:ext cx="2438550" cy="178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 rot="19927529">
            <a:off x="6830064" y="3754825"/>
            <a:ext cx="2088033" cy="61174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Стажировка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123335" y="5650341"/>
            <a:ext cx="2568021" cy="85439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</a:rPr>
              <a:t>Тьюторское</a:t>
            </a:r>
            <a:r>
              <a:rPr lang="ru-RU" b="1" dirty="0" smtClean="0">
                <a:solidFill>
                  <a:srgbClr val="C00000"/>
                </a:solidFill>
              </a:rPr>
              <a:t> сопровождение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290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496" y="2564904"/>
            <a:ext cx="1234423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Вузы</a:t>
            </a:r>
            <a:endParaRPr lang="ru-RU" sz="26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603212" y="2564904"/>
            <a:ext cx="1234423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СПО</a:t>
            </a:r>
            <a:endParaRPr lang="ru-RU" sz="26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70930" y="2564904"/>
            <a:ext cx="1234423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ИПК, ИРО</a:t>
            </a:r>
            <a:endParaRPr lang="ru-RU" sz="26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38647" y="2564904"/>
            <a:ext cx="1234423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ММС</a:t>
            </a:r>
            <a:endParaRPr lang="ru-RU" sz="26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306364" y="2564904"/>
            <a:ext cx="1234423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ГУ ДОД</a:t>
            </a:r>
            <a:endParaRPr lang="ru-RU" sz="26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874081" y="1412776"/>
            <a:ext cx="1234423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ОО ДОД</a:t>
            </a:r>
            <a:endParaRPr lang="ru-RU" sz="2600" dirty="0"/>
          </a:p>
        </p:txBody>
      </p:sp>
      <p:cxnSp>
        <p:nvCxnSpPr>
          <p:cNvPr id="21" name="Прямая со стрелкой 20"/>
          <p:cNvCxnSpPr>
            <a:stCxn id="2" idx="3"/>
            <a:endCxn id="13" idx="1"/>
          </p:cNvCxnSpPr>
          <p:nvPr/>
        </p:nvCxnSpPr>
        <p:spPr>
          <a:xfrm>
            <a:off x="1269919" y="2924944"/>
            <a:ext cx="333293" cy="0"/>
          </a:xfrm>
          <a:prstGeom prst="straightConnector1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3" idx="3"/>
            <a:endCxn id="14" idx="1"/>
          </p:cNvCxnSpPr>
          <p:nvPr/>
        </p:nvCxnSpPr>
        <p:spPr>
          <a:xfrm>
            <a:off x="2837635" y="2924944"/>
            <a:ext cx="333295" cy="0"/>
          </a:xfrm>
          <a:prstGeom prst="straightConnector1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4" idx="3"/>
            <a:endCxn id="15" idx="1"/>
          </p:cNvCxnSpPr>
          <p:nvPr/>
        </p:nvCxnSpPr>
        <p:spPr>
          <a:xfrm>
            <a:off x="4405353" y="2924944"/>
            <a:ext cx="333294" cy="0"/>
          </a:xfrm>
          <a:prstGeom prst="straightConnector1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>
            <a:stCxn id="17" idx="1"/>
            <a:endCxn id="2" idx="0"/>
          </p:cNvCxnSpPr>
          <p:nvPr/>
        </p:nvCxnSpPr>
        <p:spPr>
          <a:xfrm rot="10800000" flipV="1">
            <a:off x="652709" y="1772816"/>
            <a:ext cx="7221373" cy="792088"/>
          </a:xfrm>
          <a:prstGeom prst="bentConnector2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Соединительная линия уступом 25"/>
          <p:cNvCxnSpPr>
            <a:stCxn id="16" idx="3"/>
            <a:endCxn id="17" idx="2"/>
          </p:cNvCxnSpPr>
          <p:nvPr/>
        </p:nvCxnSpPr>
        <p:spPr>
          <a:xfrm flipV="1">
            <a:off x="7540787" y="2132856"/>
            <a:ext cx="950506" cy="792088"/>
          </a:xfrm>
          <a:prstGeom prst="bentConnector2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ная линия уступом 17"/>
          <p:cNvCxnSpPr>
            <a:stCxn id="17" idx="1"/>
            <a:endCxn id="13" idx="0"/>
          </p:cNvCxnSpPr>
          <p:nvPr/>
        </p:nvCxnSpPr>
        <p:spPr>
          <a:xfrm rot="10800000" flipV="1">
            <a:off x="2220425" y="1772816"/>
            <a:ext cx="5653657" cy="792088"/>
          </a:xfrm>
          <a:prstGeom prst="bentConnector2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>
            <a:stCxn id="17" idx="1"/>
            <a:endCxn id="14" idx="0"/>
          </p:cNvCxnSpPr>
          <p:nvPr/>
        </p:nvCxnSpPr>
        <p:spPr>
          <a:xfrm rot="10800000" flipV="1">
            <a:off x="3788143" y="1772816"/>
            <a:ext cx="4085939" cy="792088"/>
          </a:xfrm>
          <a:prstGeom prst="bentConnector2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оединительная линия уступом 26"/>
          <p:cNvCxnSpPr>
            <a:stCxn id="17" idx="1"/>
            <a:endCxn id="15" idx="0"/>
          </p:cNvCxnSpPr>
          <p:nvPr/>
        </p:nvCxnSpPr>
        <p:spPr>
          <a:xfrm rot="10800000" flipV="1">
            <a:off x="5355859" y="1772816"/>
            <a:ext cx="2518222" cy="792088"/>
          </a:xfrm>
          <a:prstGeom prst="bentConnector2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15" idx="3"/>
            <a:endCxn id="16" idx="1"/>
          </p:cNvCxnSpPr>
          <p:nvPr/>
        </p:nvCxnSpPr>
        <p:spPr>
          <a:xfrm>
            <a:off x="5973070" y="2924944"/>
            <a:ext cx="333294" cy="0"/>
          </a:xfrm>
          <a:prstGeom prst="straightConnector1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Заголовок 1"/>
          <p:cNvSpPr txBox="1">
            <a:spLocks/>
          </p:cNvSpPr>
          <p:nvPr/>
        </p:nvSpPr>
        <p:spPr>
          <a:xfrm>
            <a:off x="0" y="116632"/>
            <a:ext cx="9144000" cy="10527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9pPr>
          </a:lstStyle>
          <a:p>
            <a:endParaRPr lang="ru-RU" sz="2800" b="1" dirty="0"/>
          </a:p>
        </p:txBody>
      </p:sp>
      <p:pic>
        <p:nvPicPr>
          <p:cNvPr id="1026" name="Picture 2" descr="C:\Users\nnn.INTRANET\Documents\Data\_Сайт ИРО\фото-школа\87школа\Спортзал\IMG_511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5015" y="3886601"/>
            <a:ext cx="2915259" cy="19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nn.INTRANET\Documents\Data\_Сайт ИРО\фото-школа\87школа\доска младшие\IMG_527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9229" y="4149080"/>
            <a:ext cx="2915259" cy="19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nn.INTRANET\Documents\Data\_Сайт ИРО\фото-школа\87школа\компьютеры\IMG_513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529576"/>
            <a:ext cx="2915259" cy="19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5273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Модель 6.</a:t>
            </a:r>
            <a:br>
              <a:rPr lang="ru-RU" sz="2800" b="1" dirty="0" smtClean="0"/>
            </a:br>
            <a:r>
              <a:rPr lang="ru-RU" sz="2800" b="1" dirty="0" smtClean="0"/>
              <a:t>Повышение </a:t>
            </a:r>
            <a:r>
              <a:rPr lang="ru-RU" sz="2800" b="1" dirty="0"/>
              <a:t>профессионального мастерства кадров сферы </a:t>
            </a:r>
            <a:r>
              <a:rPr lang="ru-RU" sz="2800" b="1" dirty="0" smtClean="0"/>
              <a:t>воспитания </a:t>
            </a:r>
            <a:r>
              <a:rPr lang="ru-RU" sz="2800" b="1" dirty="0"/>
              <a:t>в системе внутрифирменного обучения кадров</a:t>
            </a:r>
            <a:endParaRPr lang="ru-RU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384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98203" y="1047511"/>
            <a:ext cx="4968552" cy="4649440"/>
          </a:xfrm>
          <a:prstGeom prst="ellipse">
            <a:avLst/>
          </a:prstGeom>
          <a:noFill/>
          <a:ln w="317500">
            <a:solidFill>
              <a:schemeClr val="accent1">
                <a:shade val="50000"/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25123" y="370082"/>
            <a:ext cx="1452716" cy="11307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Вузы</a:t>
            </a:r>
            <a:endParaRPr lang="ru-RU" sz="3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09620" y="1742769"/>
            <a:ext cx="1452716" cy="11307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ИПК, ИРО</a:t>
            </a:r>
            <a:endParaRPr lang="ru-RU" sz="3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190187" y="3398638"/>
            <a:ext cx="1452716" cy="11307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ГУ ДОД</a:t>
            </a:r>
            <a:endParaRPr lang="ru-RU" sz="3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56121" y="4845081"/>
            <a:ext cx="1452716" cy="11307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ОО ДОД</a:t>
            </a:r>
            <a:endParaRPr lang="ru-RU" sz="32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7172" y="3400987"/>
            <a:ext cx="1452716" cy="11307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ММС</a:t>
            </a:r>
            <a:endParaRPr lang="ru-RU" sz="32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7172" y="1703010"/>
            <a:ext cx="1452716" cy="11307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СПО</a:t>
            </a:r>
            <a:endParaRPr lang="ru-RU" sz="3200" dirty="0"/>
          </a:p>
        </p:txBody>
      </p:sp>
      <p:cxnSp>
        <p:nvCxnSpPr>
          <p:cNvPr id="12" name="Соединительная линия уступом 11"/>
          <p:cNvCxnSpPr>
            <a:stCxn id="5" idx="1"/>
            <a:endCxn id="10" idx="0"/>
          </p:cNvCxnSpPr>
          <p:nvPr/>
        </p:nvCxnSpPr>
        <p:spPr>
          <a:xfrm rot="10800000" flipV="1">
            <a:off x="903531" y="935436"/>
            <a:ext cx="1221593" cy="767573"/>
          </a:xfrm>
          <a:prstGeom prst="curvedConnector2">
            <a:avLst/>
          </a:prstGeom>
          <a:ln w="762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оединительная линия уступом 12"/>
          <p:cNvCxnSpPr>
            <a:endCxn id="9" idx="2"/>
          </p:cNvCxnSpPr>
          <p:nvPr/>
        </p:nvCxnSpPr>
        <p:spPr>
          <a:xfrm rot="10800000">
            <a:off x="903530" y="4531697"/>
            <a:ext cx="1229142" cy="868237"/>
          </a:xfrm>
          <a:prstGeom prst="curvedConnector2">
            <a:avLst/>
          </a:prstGeom>
          <a:ln w="762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>
            <a:stCxn id="7" idx="2"/>
          </p:cNvCxnSpPr>
          <p:nvPr/>
        </p:nvCxnSpPr>
        <p:spPr>
          <a:xfrm rot="5400000">
            <a:off x="3815674" y="4299062"/>
            <a:ext cx="870586" cy="1331157"/>
          </a:xfrm>
          <a:prstGeom prst="curvedConnector2">
            <a:avLst/>
          </a:prstGeom>
          <a:ln w="762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>
            <a:stCxn id="5" idx="3"/>
            <a:endCxn id="6" idx="0"/>
          </p:cNvCxnSpPr>
          <p:nvPr/>
        </p:nvCxnSpPr>
        <p:spPr>
          <a:xfrm>
            <a:off x="3577839" y="935437"/>
            <a:ext cx="1358139" cy="807332"/>
          </a:xfrm>
          <a:prstGeom prst="curvedConnector2">
            <a:avLst/>
          </a:prstGeom>
          <a:ln w="762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0" idx="2"/>
            <a:endCxn id="9" idx="0"/>
          </p:cNvCxnSpPr>
          <p:nvPr/>
        </p:nvCxnSpPr>
        <p:spPr>
          <a:xfrm>
            <a:off x="903530" y="2833719"/>
            <a:ext cx="0" cy="567268"/>
          </a:xfrm>
          <a:prstGeom prst="straightConnector1">
            <a:avLst/>
          </a:prstGeom>
          <a:ln w="762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6" idx="2"/>
            <a:endCxn id="7" idx="0"/>
          </p:cNvCxnSpPr>
          <p:nvPr/>
        </p:nvCxnSpPr>
        <p:spPr>
          <a:xfrm flipH="1">
            <a:off x="4916545" y="2873478"/>
            <a:ext cx="19433" cy="525160"/>
          </a:xfrm>
          <a:prstGeom prst="straightConnector1">
            <a:avLst/>
          </a:prstGeom>
          <a:ln w="762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5" idx="2"/>
          </p:cNvCxnSpPr>
          <p:nvPr/>
        </p:nvCxnSpPr>
        <p:spPr>
          <a:xfrm>
            <a:off x="2851481" y="1500791"/>
            <a:ext cx="7549" cy="3333787"/>
          </a:xfrm>
          <a:prstGeom prst="straightConnector1">
            <a:avLst/>
          </a:prstGeom>
          <a:ln w="762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6" idx="1"/>
            <a:endCxn id="10" idx="3"/>
          </p:cNvCxnSpPr>
          <p:nvPr/>
        </p:nvCxnSpPr>
        <p:spPr>
          <a:xfrm flipH="1" flipV="1">
            <a:off x="1629888" y="2268365"/>
            <a:ext cx="2579732" cy="39759"/>
          </a:xfrm>
          <a:prstGeom prst="straightConnector1">
            <a:avLst/>
          </a:prstGeom>
          <a:ln w="762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7" idx="1"/>
            <a:endCxn id="9" idx="3"/>
          </p:cNvCxnSpPr>
          <p:nvPr/>
        </p:nvCxnSpPr>
        <p:spPr>
          <a:xfrm flipH="1">
            <a:off x="1629888" y="3963993"/>
            <a:ext cx="2560299" cy="2349"/>
          </a:xfrm>
          <a:prstGeom prst="straightConnector1">
            <a:avLst/>
          </a:prstGeom>
          <a:ln w="762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5" idx="2"/>
            <a:endCxn id="9" idx="3"/>
          </p:cNvCxnSpPr>
          <p:nvPr/>
        </p:nvCxnSpPr>
        <p:spPr>
          <a:xfrm flipH="1">
            <a:off x="1629888" y="1500791"/>
            <a:ext cx="1221593" cy="2465551"/>
          </a:xfrm>
          <a:prstGeom prst="straightConnector1">
            <a:avLst/>
          </a:prstGeom>
          <a:ln w="762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5" idx="2"/>
            <a:endCxn id="7" idx="1"/>
          </p:cNvCxnSpPr>
          <p:nvPr/>
        </p:nvCxnSpPr>
        <p:spPr>
          <a:xfrm>
            <a:off x="2851481" y="1500791"/>
            <a:ext cx="1338706" cy="2463202"/>
          </a:xfrm>
          <a:prstGeom prst="straightConnector1">
            <a:avLst/>
          </a:prstGeom>
          <a:ln w="762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10" idx="3"/>
          </p:cNvCxnSpPr>
          <p:nvPr/>
        </p:nvCxnSpPr>
        <p:spPr>
          <a:xfrm>
            <a:off x="1629888" y="2268365"/>
            <a:ext cx="1229142" cy="2566213"/>
          </a:xfrm>
          <a:prstGeom prst="straightConnector1">
            <a:avLst/>
          </a:prstGeom>
          <a:ln w="762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6" idx="1"/>
            <a:endCxn id="8" idx="0"/>
          </p:cNvCxnSpPr>
          <p:nvPr/>
        </p:nvCxnSpPr>
        <p:spPr>
          <a:xfrm flipH="1">
            <a:off x="2882479" y="2308124"/>
            <a:ext cx="1327141" cy="2536957"/>
          </a:xfrm>
          <a:prstGeom prst="straightConnector1">
            <a:avLst/>
          </a:prstGeom>
          <a:ln w="762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>
            <a:stCxn id="10" idx="3"/>
            <a:endCxn id="7" idx="1"/>
          </p:cNvCxnSpPr>
          <p:nvPr/>
        </p:nvCxnSpPr>
        <p:spPr>
          <a:xfrm>
            <a:off x="1629888" y="2268365"/>
            <a:ext cx="2560299" cy="1695628"/>
          </a:xfrm>
          <a:prstGeom prst="straightConnector1">
            <a:avLst/>
          </a:prstGeom>
          <a:ln w="762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>
            <a:stCxn id="6" idx="1"/>
            <a:endCxn id="9" idx="3"/>
          </p:cNvCxnSpPr>
          <p:nvPr/>
        </p:nvCxnSpPr>
        <p:spPr>
          <a:xfrm flipH="1">
            <a:off x="1629888" y="2308124"/>
            <a:ext cx="2579732" cy="1658218"/>
          </a:xfrm>
          <a:prstGeom prst="straightConnector1">
            <a:avLst/>
          </a:prstGeom>
          <a:ln w="762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Прямоугольник 66"/>
          <p:cNvSpPr/>
          <p:nvPr/>
        </p:nvSpPr>
        <p:spPr>
          <a:xfrm>
            <a:off x="5796136" y="401243"/>
            <a:ext cx="33478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990000"/>
                </a:solidFill>
                <a:cs typeface="Aharoni" panose="02010803020104030203" pitchFamily="2" charset="-79"/>
              </a:rPr>
              <a:t>Модель 7.</a:t>
            </a:r>
          </a:p>
          <a:p>
            <a:r>
              <a:rPr lang="ru-RU" sz="2400" b="1" dirty="0" smtClean="0">
                <a:solidFill>
                  <a:srgbClr val="990000"/>
                </a:solidFill>
                <a:cs typeface="Aharoni" panose="02010803020104030203" pitchFamily="2" charset="-79"/>
              </a:rPr>
              <a:t>Сетевая распределенная модель </a:t>
            </a:r>
            <a:r>
              <a:rPr lang="ru-RU" sz="2400" b="1" dirty="0">
                <a:solidFill>
                  <a:srgbClr val="990000"/>
                </a:solidFill>
                <a:cs typeface="Aharoni" panose="02010803020104030203" pitchFamily="2" charset="-79"/>
              </a:rPr>
              <a:t>повышения профессионального мастерства специалистов </a:t>
            </a:r>
            <a:r>
              <a:rPr lang="ru-RU" sz="2400" b="1" dirty="0" smtClean="0">
                <a:solidFill>
                  <a:srgbClr val="990000"/>
                </a:solidFill>
                <a:cs typeface="Aharoni" panose="02010803020104030203" pitchFamily="2" charset="-79"/>
              </a:rPr>
              <a:t>сферы воспитания</a:t>
            </a:r>
            <a:r>
              <a:rPr lang="ru-RU" sz="2400" b="1" dirty="0">
                <a:solidFill>
                  <a:srgbClr val="990000"/>
                </a:solidFill>
                <a:cs typeface="Aharoni" panose="02010803020104030203" pitchFamily="2" charset="-79"/>
              </a:rPr>
              <a:t/>
            </a:r>
            <a:br>
              <a:rPr lang="ru-RU" sz="2400" b="1" dirty="0">
                <a:solidFill>
                  <a:srgbClr val="990000"/>
                </a:solidFill>
                <a:cs typeface="Aharoni" panose="02010803020104030203" pitchFamily="2" charset="-79"/>
              </a:rPr>
            </a:br>
            <a:endParaRPr lang="ru-RU" sz="2400" dirty="0">
              <a:solidFill>
                <a:srgbClr val="990000"/>
              </a:solidFill>
              <a:cs typeface="Aharoni" panose="02010803020104030203" pitchFamily="2" charset="-79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18" y="5410435"/>
            <a:ext cx="9144000" cy="14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54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59631" cy="1280160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960121" y="423948"/>
            <a:ext cx="818387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60121" y="40558"/>
            <a:ext cx="8116334" cy="95410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Инструменты </a:t>
            </a:r>
            <a:r>
              <a:rPr lang="ru-RU" sz="2800" b="1" dirty="0">
                <a:solidFill>
                  <a:srgbClr val="002060"/>
                </a:solidFill>
              </a:rPr>
              <a:t>оценки </a:t>
            </a:r>
            <a:r>
              <a:rPr lang="ru-RU" sz="2800" b="1" dirty="0" smtClean="0">
                <a:solidFill>
                  <a:srgbClr val="002060"/>
                </a:solidFill>
              </a:rPr>
              <a:t>и выявления дефицитов компетенций </a:t>
            </a:r>
            <a:r>
              <a:rPr lang="ru-RU" sz="2800" b="1" dirty="0">
                <a:solidFill>
                  <a:srgbClr val="002060"/>
                </a:solidFill>
              </a:rPr>
              <a:t>педагога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125578" y="1280161"/>
            <a:ext cx="4481894" cy="5577839"/>
          </a:xfrm>
        </p:spPr>
        <p:txBody>
          <a:bodyPr>
            <a:normAutofit fontScale="85000" lnSpcReduction="20000"/>
          </a:bodyPr>
          <a:lstStyle/>
          <a:p>
            <a:pPr marL="457200" lvl="1" indent="0">
              <a:lnSpc>
                <a:spcPct val="100000"/>
              </a:lnSpc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Тест </a:t>
            </a:r>
            <a:r>
              <a:rPr lang="ru-RU" sz="2000" b="1" dirty="0">
                <a:solidFill>
                  <a:srgbClr val="002060"/>
                </a:solidFill>
              </a:rPr>
              <a:t>для оценки </a:t>
            </a:r>
            <a:r>
              <a:rPr lang="ru-RU" sz="2000" b="1" dirty="0" smtClean="0">
                <a:solidFill>
                  <a:srgbClr val="002060"/>
                </a:solidFill>
              </a:rPr>
              <a:t>и выявления дефицитов профессиональных </a:t>
            </a:r>
            <a:r>
              <a:rPr lang="ru-RU" sz="2000" b="1" dirty="0">
                <a:solidFill>
                  <a:srgbClr val="002060"/>
                </a:solidFill>
              </a:rPr>
              <a:t>компетенций педагога</a:t>
            </a:r>
            <a:r>
              <a:rPr lang="ru-RU" sz="2000" dirty="0"/>
              <a:t> </a:t>
            </a:r>
            <a:r>
              <a:rPr lang="ru-RU" sz="2000" dirty="0" smtClean="0"/>
              <a:t>содержит задания в виде кейсов </a:t>
            </a:r>
            <a:r>
              <a:rPr lang="ru-RU" sz="2000" dirty="0"/>
              <a:t>со свободно конструируемым ответом, </a:t>
            </a:r>
            <a:r>
              <a:rPr lang="ru-RU" sz="2000" dirty="0" smtClean="0"/>
              <a:t>междисциплинарного </a:t>
            </a:r>
            <a:r>
              <a:rPr lang="ru-RU" sz="2000" dirty="0"/>
              <a:t>характера, на применение знаний в последующем обучении, жизненных или профессиональных ситуациях</a:t>
            </a:r>
            <a:r>
              <a:rPr lang="ru-RU" sz="2000" dirty="0" smtClean="0"/>
              <a:t>.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Результаты </a:t>
            </a:r>
            <a:r>
              <a:rPr lang="ru-RU" sz="2000" b="1" dirty="0">
                <a:solidFill>
                  <a:srgbClr val="C00000"/>
                </a:solidFill>
              </a:rPr>
              <a:t>тестирования:</a:t>
            </a:r>
            <a:endParaRPr lang="ru-RU" sz="2000" dirty="0" smtClean="0"/>
          </a:p>
          <a:p>
            <a:pPr lvl="1">
              <a:lnSpc>
                <a:spcPct val="100000"/>
              </a:lnSpc>
              <a:buFont typeface="Wingdings" pitchFamily="2" charset="2"/>
              <a:buChar char="q"/>
            </a:pPr>
            <a:r>
              <a:rPr lang="ru-RU" sz="2000" dirty="0" smtClean="0"/>
              <a:t>каждый тестируемый получает средний балл оценки по каждой компетенции, характеризующий уровень ее освоения;</a:t>
            </a:r>
            <a:endParaRPr lang="ru-RU" sz="2000" b="1" dirty="0" smtClean="0"/>
          </a:p>
          <a:p>
            <a:pPr lvl="1">
              <a:lnSpc>
                <a:spcPct val="100000"/>
              </a:lnSpc>
              <a:buFont typeface="Wingdings" pitchFamily="2" charset="2"/>
              <a:buChar char="q"/>
            </a:pPr>
            <a:r>
              <a:rPr lang="ru-RU" sz="2000" dirty="0" smtClean="0"/>
              <a:t>каждый </a:t>
            </a:r>
            <a:r>
              <a:rPr lang="ru-RU" sz="2000" dirty="0"/>
              <a:t>тестируемый </a:t>
            </a:r>
            <a:r>
              <a:rPr lang="ru-RU" sz="2000" dirty="0" smtClean="0"/>
              <a:t>получает </a:t>
            </a:r>
            <a:r>
              <a:rPr lang="ru-RU" sz="2000" dirty="0"/>
              <a:t>лист </a:t>
            </a:r>
            <a:r>
              <a:rPr lang="ru-RU" sz="2000" dirty="0" smtClean="0"/>
              <a:t>рекомендаций по развитию дефицитов освоения  компетенции</a:t>
            </a:r>
          </a:p>
          <a:p>
            <a:pPr>
              <a:lnSpc>
                <a:spcPct val="100000"/>
              </a:lnSpc>
            </a:pPr>
            <a:r>
              <a:rPr lang="ru-RU" sz="2000" dirty="0" smtClean="0"/>
              <a:t>По </a:t>
            </a:r>
            <a:r>
              <a:rPr lang="ru-RU" sz="2000" dirty="0"/>
              <a:t>результатам тестирования </a:t>
            </a:r>
            <a:r>
              <a:rPr lang="ru-RU" sz="2000" dirty="0" smtClean="0"/>
              <a:t>формируется база </a:t>
            </a:r>
            <a:r>
              <a:rPr lang="ru-RU" sz="2000" dirty="0"/>
              <a:t>статистики </a:t>
            </a:r>
            <a:r>
              <a:rPr lang="ru-RU" sz="2000" dirty="0" err="1" smtClean="0"/>
              <a:t>сформированности</a:t>
            </a:r>
            <a:r>
              <a:rPr lang="ru-RU" sz="2000" dirty="0" smtClean="0"/>
              <a:t> компетенций педагогов.</a:t>
            </a:r>
            <a:endParaRPr lang="ru-RU" sz="2000" dirty="0"/>
          </a:p>
          <a:p>
            <a:pPr>
              <a:lnSpc>
                <a:spcPct val="100000"/>
              </a:lnSpc>
            </a:pPr>
            <a:r>
              <a:rPr lang="ru-RU" sz="2000" dirty="0" smtClean="0"/>
              <a:t>На основе результатов тестирования определяются  </a:t>
            </a:r>
            <a:r>
              <a:rPr lang="ru-RU" sz="2000" b="1" dirty="0" smtClean="0">
                <a:solidFill>
                  <a:srgbClr val="002060"/>
                </a:solidFill>
              </a:rPr>
              <a:t>дефициты педагогов </a:t>
            </a:r>
            <a:r>
              <a:rPr lang="ru-RU" sz="2000" dirty="0" smtClean="0"/>
              <a:t>и разрабатываются </a:t>
            </a:r>
            <a:r>
              <a:rPr lang="ru-RU" sz="2000" b="1" dirty="0" smtClean="0">
                <a:solidFill>
                  <a:srgbClr val="002060"/>
                </a:solidFill>
              </a:rPr>
              <a:t>программы ППК </a:t>
            </a:r>
            <a:r>
              <a:rPr lang="ru-RU" sz="2000" dirty="0" smtClean="0"/>
              <a:t>для их устранения</a:t>
            </a:r>
          </a:p>
        </p:txBody>
      </p:sp>
      <p:pic>
        <p:nvPicPr>
          <p:cNvPr id="7" name="Рисунок 6" descr="D:\НИР\НИР_компет_талант\Общая сборка работы\0_Монография\Прав_ваниант_скринов\3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3675" y="1124744"/>
            <a:ext cx="3320891" cy="2839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Рисунок 7" descr="D:\НИР\НИР_компет_талант\Компьют_тест\Скрин_шоты_теста\4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3441" y="2714062"/>
            <a:ext cx="3319463" cy="278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Рисунок 10" descr="D:\НИР\НИР_компет_талант\Компьют_тест\Скрин_шоты_теста\6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5099" y="4074160"/>
            <a:ext cx="3317558" cy="278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5699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1128281" y="1"/>
            <a:ext cx="8015719" cy="107721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A52D36"/>
                </a:solidFill>
                <a:latin typeface="+mn-lt"/>
              </a:rPr>
              <a:t>Проектирование модульных программ</a:t>
            </a:r>
            <a:r>
              <a:rPr lang="ru-RU" sz="3200" b="1" dirty="0" smtClean="0">
                <a:solidFill>
                  <a:srgbClr val="A52D36"/>
                </a:solidFill>
                <a:latin typeface="+mn-lt"/>
              </a:rPr>
              <a:t>, основанных </a:t>
            </a:r>
            <a:r>
              <a:rPr lang="ru-RU" sz="3200" b="1" dirty="0">
                <a:solidFill>
                  <a:srgbClr val="A52D36"/>
                </a:solidFill>
                <a:latin typeface="+mn-lt"/>
              </a:rPr>
              <a:t>на компетенциях</a:t>
            </a:r>
            <a:endParaRPr lang="ru-RU" sz="3200" dirty="0">
              <a:solidFill>
                <a:srgbClr val="A52D36"/>
              </a:solidFill>
              <a:latin typeface="+mn-lt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870212894"/>
              </p:ext>
            </p:extLst>
          </p:nvPr>
        </p:nvGraphicFramePr>
        <p:xfrm>
          <a:off x="1" y="2348880"/>
          <a:ext cx="9140625" cy="1019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6385" y="1124744"/>
            <a:ext cx="9117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Основная задача </a:t>
            </a:r>
            <a:r>
              <a:rPr lang="ru-RU" b="1" i="1" dirty="0"/>
              <a:t>модульного обучения</a:t>
            </a:r>
            <a:r>
              <a:rPr lang="ru-RU" b="1" dirty="0"/>
              <a:t> – </a:t>
            </a:r>
            <a:r>
              <a:rPr lang="ru-RU" b="1" dirty="0" smtClean="0"/>
              <a:t>гибкое, вариативное  </a:t>
            </a:r>
            <a:r>
              <a:rPr lang="ru-RU" b="1" dirty="0"/>
              <a:t>выстраивание содержания для удовлетворения индивидуальных образовательных потребностей </a:t>
            </a:r>
            <a:r>
              <a:rPr lang="ru-RU" b="1" dirty="0" smtClean="0"/>
              <a:t>обучающихся через структурирование программы  </a:t>
            </a:r>
            <a:r>
              <a:rPr lang="ru-RU" b="1" dirty="0"/>
              <a:t>в виде совокупности учебных </a:t>
            </a:r>
            <a:r>
              <a:rPr lang="ru-RU" b="1" dirty="0" smtClean="0"/>
              <a:t>модулей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977" y="3501008"/>
            <a:ext cx="8928992" cy="28623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Модульные программы </a:t>
            </a:r>
            <a:r>
              <a:rPr lang="ru-RU" sz="2000" dirty="0" smtClean="0"/>
              <a:t>представлены: </a:t>
            </a:r>
            <a:r>
              <a:rPr lang="ru-RU" sz="2000" i="1" dirty="0" smtClean="0">
                <a:solidFill>
                  <a:srgbClr val="002060"/>
                </a:solidFill>
              </a:rPr>
              <a:t>инвариантной </a:t>
            </a:r>
            <a:r>
              <a:rPr lang="ru-RU" sz="2000" i="1" dirty="0">
                <a:solidFill>
                  <a:srgbClr val="002060"/>
                </a:solidFill>
              </a:rPr>
              <a:t>и вариативной частями</a:t>
            </a:r>
            <a:r>
              <a:rPr lang="ru-RU" sz="2000" i="1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Главной особенностью модульных программ является  формирование слушателями </a:t>
            </a:r>
            <a:r>
              <a:rPr lang="ru-RU" sz="2000" i="1" dirty="0">
                <a:solidFill>
                  <a:srgbClr val="002060"/>
                </a:solidFill>
              </a:rPr>
              <a:t>индивидуального учебного плана (маршрута</a:t>
            </a:r>
            <a:r>
              <a:rPr lang="ru-RU" sz="2000" i="1" dirty="0" smtClean="0">
                <a:solidFill>
                  <a:srgbClr val="002060"/>
                </a:solidFill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Основанием для выбора модуля являются: </a:t>
            </a:r>
            <a:r>
              <a:rPr lang="ru-RU" sz="2000" i="1" dirty="0" smtClean="0">
                <a:solidFill>
                  <a:srgbClr val="002060"/>
                </a:solidFill>
              </a:rPr>
              <a:t>результаты </a:t>
            </a:r>
            <a:r>
              <a:rPr lang="ru-RU" sz="2000" i="1" dirty="0">
                <a:solidFill>
                  <a:srgbClr val="002060"/>
                </a:solidFill>
              </a:rPr>
              <a:t>самодиагностики слушателя, </a:t>
            </a:r>
            <a:r>
              <a:rPr lang="ru-RU" sz="2000" i="1" dirty="0" smtClean="0">
                <a:solidFill>
                  <a:srgbClr val="002060"/>
                </a:solidFill>
              </a:rPr>
              <a:t>экспертной </a:t>
            </a:r>
            <a:r>
              <a:rPr lang="ru-RU" sz="2000" i="1" dirty="0">
                <a:solidFill>
                  <a:srgbClr val="002060"/>
                </a:solidFill>
              </a:rPr>
              <a:t>оценки руководителя образовательной организации, </a:t>
            </a:r>
            <a:r>
              <a:rPr lang="ru-RU" sz="2000" i="1" dirty="0" smtClean="0">
                <a:solidFill>
                  <a:srgbClr val="002060"/>
                </a:solidFill>
              </a:rPr>
              <a:t>тестирования </a:t>
            </a:r>
            <a:r>
              <a:rPr lang="ru-RU" sz="2000" i="1" dirty="0">
                <a:solidFill>
                  <a:srgbClr val="002060"/>
                </a:solidFill>
              </a:rPr>
              <a:t>слушателя</a:t>
            </a:r>
            <a:r>
              <a:rPr lang="ru-RU" sz="2000" dirty="0">
                <a:solidFill>
                  <a:srgbClr val="002060"/>
                </a:solidFill>
              </a:rPr>
              <a:t>. </a:t>
            </a:r>
            <a:r>
              <a:rPr lang="ru-RU" sz="2000" i="1" dirty="0" smtClean="0">
                <a:solidFill>
                  <a:srgbClr val="002060"/>
                </a:solidFill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Модульные программы реализуются </a:t>
            </a:r>
            <a:r>
              <a:rPr lang="ru-RU" sz="2000" dirty="0"/>
              <a:t> </a:t>
            </a:r>
            <a:r>
              <a:rPr lang="ru-RU" sz="2000" dirty="0" smtClean="0"/>
              <a:t>на основе </a:t>
            </a:r>
            <a:r>
              <a:rPr lang="ru-RU" sz="2000" i="1" dirty="0" err="1" smtClean="0">
                <a:solidFill>
                  <a:srgbClr val="002060"/>
                </a:solidFill>
              </a:rPr>
              <a:t>зачетно</a:t>
            </a:r>
            <a:r>
              <a:rPr lang="ru-RU" sz="2000" i="1" dirty="0" smtClean="0">
                <a:solidFill>
                  <a:srgbClr val="002060"/>
                </a:solidFill>
              </a:rPr>
              <a:t>-накопительного способа</a:t>
            </a:r>
            <a:r>
              <a:rPr lang="ru-RU" sz="2000" dirty="0" smtClean="0">
                <a:solidFill>
                  <a:srgbClr val="002060"/>
                </a:solidFill>
              </a:rPr>
              <a:t>  организации ОП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88419"/>
            <a:ext cx="9144000" cy="11695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106706" cy="112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481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496" t="4720" r="23127" b="4650"/>
          <a:stretch/>
        </p:blipFill>
        <p:spPr bwMode="auto">
          <a:xfrm>
            <a:off x="-44305" y="913196"/>
            <a:ext cx="3225382" cy="3816424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764704"/>
            <a:ext cx="3995936" cy="1226904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Портал «Дополнительное и неформальное 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образование»</a:t>
            </a: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Объект 5"/>
          <p:cNvPicPr>
            <a:picLocks noGrp="1"/>
          </p:cNvPicPr>
          <p:nvPr>
            <p:ph sz="quarter" idx="4294967295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910" t="4860" r="23845" b="10491"/>
          <a:stretch/>
        </p:blipFill>
        <p:spPr bwMode="auto">
          <a:xfrm>
            <a:off x="1943710" y="1484784"/>
            <a:ext cx="3888431" cy="4032448"/>
          </a:xfrm>
          <a:prstGeom prst="round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277" y="2"/>
            <a:ext cx="1057058" cy="983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138" t="3232" r="24204" b="8098"/>
          <a:stretch/>
        </p:blipFill>
        <p:spPr bwMode="auto">
          <a:xfrm>
            <a:off x="3779912" y="2060848"/>
            <a:ext cx="4104456" cy="4176464"/>
          </a:xfrm>
          <a:prstGeom prst="round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Блок-схема: знак завершения 3"/>
          <p:cNvSpPr/>
          <p:nvPr/>
        </p:nvSpPr>
        <p:spPr>
          <a:xfrm>
            <a:off x="2824109" y="2643115"/>
            <a:ext cx="795647" cy="216023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3659" y="3215829"/>
            <a:ext cx="93181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00" t="5253" r="24438" b="12147"/>
          <a:stretch/>
        </p:blipFill>
        <p:spPr bwMode="auto">
          <a:xfrm>
            <a:off x="5724128" y="2969692"/>
            <a:ext cx="3419871" cy="3861048"/>
          </a:xfrm>
          <a:prstGeom prst="round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Блок-схема: знак завершения 7"/>
          <p:cNvSpPr/>
          <p:nvPr/>
        </p:nvSpPr>
        <p:spPr>
          <a:xfrm>
            <a:off x="6300193" y="4110352"/>
            <a:ext cx="792088" cy="216023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ru-RU"/>
          </a:p>
        </p:txBody>
      </p:sp>
      <p:sp>
        <p:nvSpPr>
          <p:cNvPr id="12" name="Блок-схема: знак завершения 11"/>
          <p:cNvSpPr/>
          <p:nvPr/>
        </p:nvSpPr>
        <p:spPr>
          <a:xfrm>
            <a:off x="8351911" y="4326375"/>
            <a:ext cx="792088" cy="216023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ru-RU"/>
          </a:p>
        </p:txBody>
      </p:sp>
      <p:sp>
        <p:nvSpPr>
          <p:cNvPr id="14" name="Блок-схема: знак завершения 13"/>
          <p:cNvSpPr/>
          <p:nvPr/>
        </p:nvSpPr>
        <p:spPr>
          <a:xfrm>
            <a:off x="8351911" y="4941168"/>
            <a:ext cx="792088" cy="216023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295128" y="0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00"/>
                </a:solidFill>
                <a:latin typeface="Arial Black" pitchFamily="34" charset="0"/>
              </a:rPr>
              <a:t>Создание условий для информационного обеспечения сферы воспитания</a:t>
            </a:r>
            <a:endParaRPr lang="ru-RU" sz="2400" dirty="0">
              <a:solidFill>
                <a:srgbClr val="99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69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6228184" cy="105273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Портал «Дополнительное профессиональное образование по вопросам воспитания»</a:t>
            </a: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4" descr="J:\Фото\IMG_0780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82"/>
          <a:stretch/>
        </p:blipFill>
        <p:spPr bwMode="auto">
          <a:xfrm>
            <a:off x="6372200" y="4797152"/>
            <a:ext cx="2771800" cy="2060848"/>
          </a:xfrm>
          <a:prstGeom prst="rect">
            <a:avLst/>
          </a:prstGeom>
          <a:noFill/>
          <a:extLst/>
        </p:spPr>
      </p:pic>
      <p:pic>
        <p:nvPicPr>
          <p:cNvPr id="6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1"/>
            <a:ext cx="2843808" cy="2276872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1478702"/>
            <a:ext cx="6373200" cy="53792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  <a:extLst/>
        </p:spPr>
      </p:pic>
      <p:sp>
        <p:nvSpPr>
          <p:cNvPr id="3" name="TextBox 2"/>
          <p:cNvSpPr txBox="1"/>
          <p:nvPr/>
        </p:nvSpPr>
        <p:spPr>
          <a:xfrm>
            <a:off x="6552712" y="2708920"/>
            <a:ext cx="2591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+mn-lt"/>
              </a:rPr>
              <a:t>Информационно-библиотечный центр</a:t>
            </a:r>
            <a:endParaRPr lang="ru-RU" sz="24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9371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59631" cy="1280160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960121" y="423948"/>
            <a:ext cx="818387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60121" y="1"/>
            <a:ext cx="3836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профессионального роста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439972"/>
            <a:ext cx="9144000" cy="141802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60120" y="308740"/>
            <a:ext cx="7875121" cy="95410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A52D36"/>
                </a:solidFill>
              </a:rPr>
              <a:t>Новые варианты подготовки кадров в области воспитания</a:t>
            </a:r>
            <a:endParaRPr lang="ru-RU" sz="2800" dirty="0">
              <a:solidFill>
                <a:srgbClr val="A52D36"/>
              </a:solidFill>
            </a:endParaRP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188640" y="1412776"/>
            <a:ext cx="8955360" cy="491677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1. Модели подготовки бакалавров по двум профилям, в области предметной подготовки, воспитания или молодежной политики (с возможностью индивидуальных маршрутов освоения профилей в вузе);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2. Модели подготовки магистров по вопросам воспитания, дополнительного образования, молодежной политики, деятельности общественных объединений;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3. Сетевые модели подготовки бакалавров педагогического образования с возможностью дополнительного профессионального образования в вопросах воспитания, молодежной политики на последних курсах освоения ООП (вуз + ДПО);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4. Модели подготовки прикладных бакалавров педагогического образования с расширенной практикой в условиях летних оздоровительных лагерей, детской общественной организации;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5. Модели подготовки бакалавров педагогического образования с возможностью освоения дополнительных квалификаций в сфере воспитания, молодежной политики (в том числе, в волонтерских программах)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  <a:cs typeface="Aharoni" panose="02010803020104030203" pitchFamily="2" charset="-79"/>
              </a:rPr>
              <a:t>6. Сетевая </a:t>
            </a:r>
            <a:r>
              <a:rPr lang="ru-RU" sz="2000" b="1" dirty="0">
                <a:solidFill>
                  <a:srgbClr val="002060"/>
                </a:solidFill>
                <a:cs typeface="Aharoni" panose="02010803020104030203" pitchFamily="2" charset="-79"/>
              </a:rPr>
              <a:t>распределенная модель повышения профессионального мастерства </a:t>
            </a:r>
            <a:r>
              <a:rPr lang="ru-RU" sz="2000" b="1" dirty="0" smtClean="0">
                <a:solidFill>
                  <a:srgbClr val="002060"/>
                </a:solidFill>
                <a:cs typeface="Aharoni" panose="02010803020104030203" pitchFamily="2" charset="-79"/>
              </a:rPr>
              <a:t>кадров сферы молодежных и детских общественных объединений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71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484313"/>
            <a:ext cx="8229600" cy="3921125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800" b="1" dirty="0" smtClean="0">
                <a:solidFill>
                  <a:srgbClr val="990000"/>
                </a:solidFill>
                <a:latin typeface="+mn-lt"/>
              </a:rPr>
              <a:t>Спасибо за внимание!</a:t>
            </a: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4800" b="1" dirty="0" smtClean="0">
              <a:solidFill>
                <a:srgbClr val="990000"/>
              </a:solidFill>
              <a:latin typeface="+mn-lt"/>
            </a:endParaRP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150014, г. Ярославль, ул. Богдановича, д. 16</a:t>
            </a: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 (4852) 21-06-83,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207, </a:t>
            </a: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rectorat@iro.yar.ru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www.iro.yar.ru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rgbClr val="990000"/>
              </a:solidFill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Направления </a:t>
            </a:r>
            <a:r>
              <a:rPr lang="ru-RU" sz="3200" b="1" dirty="0"/>
              <a:t>развития кадрового потенциала </a:t>
            </a:r>
            <a:r>
              <a:rPr lang="ru-RU" sz="3200" b="1" dirty="0" smtClean="0"/>
              <a:t>сферы </a:t>
            </a:r>
            <a:r>
              <a:rPr lang="ru-RU" sz="3200" b="1" dirty="0"/>
              <a:t>воспитания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5250398"/>
              </p:ext>
            </p:extLst>
          </p:nvPr>
        </p:nvGraphicFramePr>
        <p:xfrm>
          <a:off x="107504" y="1052512"/>
          <a:ext cx="9036496" cy="5805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9677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075" y="1"/>
            <a:ext cx="848549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Перечень утвержденных профессиональных стандартов, имеющих отношение к кадрам сферы воспитания и государственной молодежной политики</a:t>
            </a:r>
            <a:endParaRPr lang="ru-RU" sz="2800" b="1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34466"/>
              </p:ext>
            </p:extLst>
          </p:nvPr>
        </p:nvGraphicFramePr>
        <p:xfrm>
          <a:off x="179513" y="1340768"/>
          <a:ext cx="8856984" cy="33563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8409"/>
                <a:gridCol w="3406532"/>
                <a:gridCol w="1135511"/>
                <a:gridCol w="3406532"/>
              </a:tblGrid>
              <a:tr h="12241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 smtClean="0">
                          <a:solidFill>
                            <a:srgbClr val="0046D2"/>
                          </a:solidFill>
                        </a:rPr>
                        <a:t>01.001</a:t>
                      </a:r>
                      <a:endParaRPr lang="ru-RU" sz="1600" u="sng" dirty="0">
                        <a:solidFill>
                          <a:srgbClr val="0046D2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Педагог (педагогическая деятельность</a:t>
                      </a:r>
                      <a:r>
                        <a:rPr lang="ru-RU" sz="16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в дошкольном, начальном общем,  среднем общем образовании) (воспитатель, учитель)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01.01.2017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 smtClean="0">
                          <a:solidFill>
                            <a:srgbClr val="0046D2"/>
                          </a:solidFill>
                        </a:rPr>
                        <a:t>Приказ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smtClean="0">
                          <a:effectLst/>
                        </a:rPr>
                        <a:t>Минтруда России </a:t>
                      </a:r>
                      <a:r>
                        <a:rPr lang="ru-RU" sz="1600" dirty="0" smtClean="0"/>
                        <a:t/>
                      </a:r>
                      <a:br>
                        <a:rPr lang="ru-RU" sz="1600" dirty="0" smtClean="0"/>
                      </a:br>
                      <a:r>
                        <a:rPr lang="ru-RU" sz="1600" dirty="0" smtClean="0"/>
                        <a:t>от 8 октября 2015 № 544н 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6818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dirty="0">
                          <a:effectLst/>
                          <a:hlinkClick r:id="rId2"/>
                        </a:rPr>
                        <a:t>01.002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Педагог-психолог (психолог в сфере образования)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01.01.2017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dirty="0">
                          <a:effectLst/>
                          <a:hlinkClick r:id="rId3"/>
                        </a:rPr>
                        <a:t>Приказ</a:t>
                      </a:r>
                      <a:r>
                        <a:rPr lang="ru-RU" sz="1600" dirty="0">
                          <a:effectLst/>
                        </a:rPr>
                        <a:t> Минтруда России N 514н от 24 июля 2015 г.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8222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>
                          <a:effectLst/>
                          <a:hlinkClick r:id="rId4"/>
                        </a:rPr>
                        <a:t>01.003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Педагог дополнительного образования детей и взрослых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01.01.2017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dirty="0">
                          <a:effectLst/>
                          <a:hlinkClick r:id="rId5"/>
                        </a:rPr>
                        <a:t>Приказ</a:t>
                      </a:r>
                      <a:r>
                        <a:rPr lang="ru-RU" sz="1600" dirty="0">
                          <a:effectLst/>
                        </a:rPr>
                        <a:t> Минтруда России N 613н от 8 сентября 2015 г.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282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dirty="0">
                          <a:effectLst/>
                          <a:hlinkClick r:id="rId6"/>
                        </a:rPr>
                        <a:t>01.005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Специалист в области воспитания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06.02.2017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dirty="0">
                          <a:effectLst/>
                          <a:hlinkClick r:id="rId7"/>
                        </a:rPr>
                        <a:t>Приказ</a:t>
                      </a:r>
                      <a:r>
                        <a:rPr lang="ru-RU" sz="1600" dirty="0">
                          <a:effectLst/>
                        </a:rPr>
                        <a:t> Минтруда России N 10н от 10 января 2017 г.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821659"/>
              </p:ext>
            </p:extLst>
          </p:nvPr>
        </p:nvGraphicFramePr>
        <p:xfrm>
          <a:off x="179513" y="4653136"/>
          <a:ext cx="8856984" cy="8982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8408"/>
                <a:gridCol w="3406532"/>
                <a:gridCol w="1135512"/>
                <a:gridCol w="3406532"/>
              </a:tblGrid>
              <a:tr h="8982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dirty="0">
                          <a:effectLst/>
                          <a:hlinkClick r:id="rId8"/>
                        </a:rPr>
                        <a:t>03.008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Психолог в социальной сфере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01.01.2015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dirty="0">
                          <a:effectLst/>
                          <a:hlinkClick r:id="rId9"/>
                        </a:rPr>
                        <a:t>Приказ</a:t>
                      </a:r>
                      <a:r>
                        <a:rPr lang="ru-RU" sz="1600" dirty="0">
                          <a:effectLst/>
                        </a:rPr>
                        <a:t> Минтруда России N 682н от 18 ноября 2013 г.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764297"/>
              </p:ext>
            </p:extLst>
          </p:nvPr>
        </p:nvGraphicFramePr>
        <p:xfrm>
          <a:off x="179512" y="5589240"/>
          <a:ext cx="8856983" cy="7465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8408"/>
                <a:gridCol w="3406532"/>
                <a:gridCol w="1135511"/>
                <a:gridCol w="3406532"/>
              </a:tblGrid>
              <a:tr h="7465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dirty="0">
                          <a:effectLst/>
                          <a:hlinkClick r:id="rId10"/>
                        </a:rPr>
                        <a:t>07.001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Специалист в области медиации (медиатор)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07.08.2015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dirty="0">
                          <a:effectLst/>
                          <a:hlinkClick r:id="rId11"/>
                        </a:rPr>
                        <a:t>Приказ</a:t>
                      </a:r>
                      <a:r>
                        <a:rPr lang="ru-RU" sz="1600" dirty="0">
                          <a:effectLst/>
                        </a:rPr>
                        <a:t> Минтруда России N 1041н от 15 декабря 2014 г.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6706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Сферы компетенций  педагогов в области воспитания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8735006"/>
              </p:ext>
            </p:extLst>
          </p:nvPr>
        </p:nvGraphicFramePr>
        <p:xfrm>
          <a:off x="250825" y="1196974"/>
          <a:ext cx="8713788" cy="5184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2442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496" y="2564904"/>
            <a:ext cx="1234423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Вузы</a:t>
            </a:r>
            <a:endParaRPr lang="ru-RU" sz="26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603213" y="2564904"/>
            <a:ext cx="1234423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СПО</a:t>
            </a:r>
            <a:endParaRPr lang="ru-RU" sz="26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70930" y="2564904"/>
            <a:ext cx="1234423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ИПК, ИРО</a:t>
            </a:r>
            <a:endParaRPr lang="ru-RU" sz="26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38647" y="2564904"/>
            <a:ext cx="1234423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ММС</a:t>
            </a:r>
            <a:endParaRPr lang="ru-RU" sz="26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306364" y="2564904"/>
            <a:ext cx="1234423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ГУ ДОД</a:t>
            </a:r>
            <a:endParaRPr lang="ru-RU" sz="26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874081" y="2564904"/>
            <a:ext cx="1234423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ОО ДОД</a:t>
            </a:r>
            <a:endParaRPr lang="ru-RU" sz="2600" dirty="0"/>
          </a:p>
        </p:txBody>
      </p:sp>
      <p:cxnSp>
        <p:nvCxnSpPr>
          <p:cNvPr id="19" name="Прямая со стрелкой 18"/>
          <p:cNvCxnSpPr>
            <a:stCxn id="2" idx="3"/>
            <a:endCxn id="13" idx="1"/>
          </p:cNvCxnSpPr>
          <p:nvPr/>
        </p:nvCxnSpPr>
        <p:spPr>
          <a:xfrm>
            <a:off x="1269919" y="2924944"/>
            <a:ext cx="333294" cy="0"/>
          </a:xfrm>
          <a:prstGeom prst="straightConnector1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3" idx="3"/>
            <a:endCxn id="14" idx="1"/>
          </p:cNvCxnSpPr>
          <p:nvPr/>
        </p:nvCxnSpPr>
        <p:spPr>
          <a:xfrm>
            <a:off x="2837636" y="2924944"/>
            <a:ext cx="333294" cy="0"/>
          </a:xfrm>
          <a:prstGeom prst="straightConnector1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4" idx="3"/>
            <a:endCxn id="15" idx="1"/>
          </p:cNvCxnSpPr>
          <p:nvPr/>
        </p:nvCxnSpPr>
        <p:spPr>
          <a:xfrm>
            <a:off x="4405353" y="2924944"/>
            <a:ext cx="333294" cy="0"/>
          </a:xfrm>
          <a:prstGeom prst="straightConnector1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5" idx="3"/>
            <a:endCxn id="16" idx="1"/>
          </p:cNvCxnSpPr>
          <p:nvPr/>
        </p:nvCxnSpPr>
        <p:spPr>
          <a:xfrm>
            <a:off x="5973070" y="2924944"/>
            <a:ext cx="333294" cy="0"/>
          </a:xfrm>
          <a:prstGeom prst="straightConnector1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6" idx="3"/>
            <a:endCxn id="17" idx="1"/>
          </p:cNvCxnSpPr>
          <p:nvPr/>
        </p:nvCxnSpPr>
        <p:spPr>
          <a:xfrm>
            <a:off x="7540787" y="2924944"/>
            <a:ext cx="333294" cy="0"/>
          </a:xfrm>
          <a:prstGeom prst="straightConnector1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Заголовок 1"/>
          <p:cNvSpPr txBox="1">
            <a:spLocks/>
          </p:cNvSpPr>
          <p:nvPr/>
        </p:nvSpPr>
        <p:spPr>
          <a:xfrm>
            <a:off x="30284" y="260648"/>
            <a:ext cx="9144000" cy="1052736"/>
          </a:xfrm>
          <a:prstGeom prst="rect">
            <a:avLst/>
          </a:prstGeom>
        </p:spPr>
        <p:txBody>
          <a:bodyPr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800" b="1" dirty="0"/>
              <a:t>В реализации задач повышения профессионального мастерства педагогов сферы воспитания </a:t>
            </a:r>
            <a:r>
              <a:rPr lang="ru-RU" sz="2800" b="1" dirty="0" smtClean="0"/>
              <a:t>в </a:t>
            </a:r>
            <a:r>
              <a:rPr lang="ru-RU" sz="2800" b="1" dirty="0"/>
              <a:t>регионах </a:t>
            </a:r>
            <a:r>
              <a:rPr lang="ru-RU" sz="2800" b="1" dirty="0" smtClean="0"/>
              <a:t>участвуют: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b="1" dirty="0"/>
          </a:p>
        </p:txBody>
      </p:sp>
      <p:pic>
        <p:nvPicPr>
          <p:cNvPr id="4103" name="Picture 7" descr="http://www.iro.yar.ru/fileadmin/_processed_/csm_2_4-03-16-ug16_08_02c7c324f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03" y="3634606"/>
            <a:ext cx="2372232" cy="192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C:\Users\nnn.INTRANET\Documents\Data\_Сайт ИРО\фото-школа\87школа\Лаборатория малышей\IMG_524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3472" y="4501108"/>
            <a:ext cx="2574815" cy="171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C:\Users\nnn.INTRANET\Documents\Data\_Сайт ИРО\фото-школа\87школа\Лыжи\IMG_533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8287" y="3634606"/>
            <a:ext cx="2786338" cy="185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://www.iro.yar.ru/fileadmin/_processed_/csm_vg_10_13-0508_08002e9b46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301"/>
          <a:stretch/>
        </p:blipFill>
        <p:spPr bwMode="auto">
          <a:xfrm>
            <a:off x="6516216" y="4501108"/>
            <a:ext cx="2520280" cy="172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175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Овал 26"/>
          <p:cNvSpPr/>
          <p:nvPr/>
        </p:nvSpPr>
        <p:spPr>
          <a:xfrm>
            <a:off x="6306363" y="5483714"/>
            <a:ext cx="2184929" cy="75359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95536" y="3517652"/>
            <a:ext cx="2232248" cy="71837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5496" y="1484784"/>
            <a:ext cx="1234423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Вузы</a:t>
            </a:r>
            <a:endParaRPr lang="ru-RU" sz="26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603213" y="2564904"/>
            <a:ext cx="1234423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СПО</a:t>
            </a:r>
            <a:endParaRPr lang="ru-RU" sz="26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70930" y="2564904"/>
            <a:ext cx="1234423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ИПК, ИРО</a:t>
            </a:r>
            <a:endParaRPr lang="ru-RU" sz="26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38647" y="2564904"/>
            <a:ext cx="1234423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ММС</a:t>
            </a:r>
            <a:endParaRPr lang="ru-RU" sz="26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306364" y="2564904"/>
            <a:ext cx="1234423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ГУ ДОД</a:t>
            </a:r>
            <a:endParaRPr lang="ru-RU" sz="26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874081" y="2564904"/>
            <a:ext cx="1234423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ОО ДОД</a:t>
            </a:r>
            <a:endParaRPr lang="ru-RU" sz="2600" dirty="0"/>
          </a:p>
        </p:txBody>
      </p:sp>
      <p:cxnSp>
        <p:nvCxnSpPr>
          <p:cNvPr id="20" name="Прямая со стрелкой 19"/>
          <p:cNvCxnSpPr>
            <a:stCxn id="13" idx="3"/>
            <a:endCxn id="14" idx="1"/>
          </p:cNvCxnSpPr>
          <p:nvPr/>
        </p:nvCxnSpPr>
        <p:spPr>
          <a:xfrm>
            <a:off x="2837636" y="2924944"/>
            <a:ext cx="333294" cy="0"/>
          </a:xfrm>
          <a:prstGeom prst="straightConnector1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4" idx="3"/>
            <a:endCxn id="15" idx="1"/>
          </p:cNvCxnSpPr>
          <p:nvPr/>
        </p:nvCxnSpPr>
        <p:spPr>
          <a:xfrm>
            <a:off x="4405353" y="2924944"/>
            <a:ext cx="333294" cy="0"/>
          </a:xfrm>
          <a:prstGeom prst="straightConnector1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5" idx="3"/>
            <a:endCxn id="16" idx="1"/>
          </p:cNvCxnSpPr>
          <p:nvPr/>
        </p:nvCxnSpPr>
        <p:spPr>
          <a:xfrm>
            <a:off x="5973070" y="2924944"/>
            <a:ext cx="333294" cy="0"/>
          </a:xfrm>
          <a:prstGeom prst="straightConnector1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6" idx="3"/>
            <a:endCxn id="17" idx="1"/>
          </p:cNvCxnSpPr>
          <p:nvPr/>
        </p:nvCxnSpPr>
        <p:spPr>
          <a:xfrm>
            <a:off x="7540787" y="2924944"/>
            <a:ext cx="333294" cy="0"/>
          </a:xfrm>
          <a:prstGeom prst="straightConnector1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Соединительная линия уступом 3"/>
          <p:cNvCxnSpPr>
            <a:stCxn id="2" idx="2"/>
            <a:endCxn id="13" idx="1"/>
          </p:cNvCxnSpPr>
          <p:nvPr/>
        </p:nvCxnSpPr>
        <p:spPr>
          <a:xfrm rot="16200000" flipH="1">
            <a:off x="767920" y="2089651"/>
            <a:ext cx="720080" cy="950505"/>
          </a:xfrm>
          <a:prstGeom prst="bentConnector2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ная линия уступом 17"/>
          <p:cNvCxnSpPr>
            <a:stCxn id="2" idx="3"/>
            <a:endCxn id="14" idx="0"/>
          </p:cNvCxnSpPr>
          <p:nvPr/>
        </p:nvCxnSpPr>
        <p:spPr>
          <a:xfrm>
            <a:off x="1269919" y="1844824"/>
            <a:ext cx="2518223" cy="720080"/>
          </a:xfrm>
          <a:prstGeom prst="bentConnector2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оединительная линия уступом 23"/>
          <p:cNvCxnSpPr>
            <a:stCxn id="2" idx="3"/>
            <a:endCxn id="15" idx="0"/>
          </p:cNvCxnSpPr>
          <p:nvPr/>
        </p:nvCxnSpPr>
        <p:spPr>
          <a:xfrm>
            <a:off x="1269919" y="1844824"/>
            <a:ext cx="4085940" cy="720080"/>
          </a:xfrm>
          <a:prstGeom prst="bentConnector2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оединительная линия уступом 24"/>
          <p:cNvCxnSpPr>
            <a:stCxn id="2" idx="3"/>
            <a:endCxn id="16" idx="0"/>
          </p:cNvCxnSpPr>
          <p:nvPr/>
        </p:nvCxnSpPr>
        <p:spPr>
          <a:xfrm>
            <a:off x="1269919" y="1844824"/>
            <a:ext cx="5653657" cy="720080"/>
          </a:xfrm>
          <a:prstGeom prst="bentConnector2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Соединительная линия уступом 25"/>
          <p:cNvCxnSpPr>
            <a:stCxn id="2" idx="3"/>
            <a:endCxn id="17" idx="0"/>
          </p:cNvCxnSpPr>
          <p:nvPr/>
        </p:nvCxnSpPr>
        <p:spPr>
          <a:xfrm>
            <a:off x="1269919" y="1844824"/>
            <a:ext cx="7221374" cy="720080"/>
          </a:xfrm>
          <a:prstGeom prst="bentConnector2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"/>
          <p:cNvSpPr txBox="1">
            <a:spLocks/>
          </p:cNvSpPr>
          <p:nvPr/>
        </p:nvSpPr>
        <p:spPr>
          <a:xfrm>
            <a:off x="-35496" y="116632"/>
            <a:ext cx="9144000" cy="1224136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800" b="1" dirty="0" smtClean="0"/>
              <a:t>Модель 1</a:t>
            </a:r>
          </a:p>
          <a:p>
            <a:r>
              <a:rPr lang="ru-RU" sz="2900" b="1" dirty="0" smtClean="0"/>
              <a:t>  </a:t>
            </a:r>
            <a:r>
              <a:rPr lang="ru-RU" sz="2900" b="1" dirty="0"/>
              <a:t>Подготовка </a:t>
            </a:r>
            <a:r>
              <a:rPr lang="ru-RU" sz="2900" b="1" dirty="0" smtClean="0"/>
              <a:t>и повышение квалификации кадров </a:t>
            </a:r>
            <a:r>
              <a:rPr lang="ru-RU" sz="2900" b="1" dirty="0"/>
              <a:t>для сферы </a:t>
            </a:r>
            <a:r>
              <a:rPr lang="ru-RU" sz="2900" b="1" dirty="0" smtClean="0"/>
              <a:t>воспитания.</a:t>
            </a:r>
            <a:endParaRPr lang="ru-RU" sz="2900" dirty="0"/>
          </a:p>
          <a:p>
            <a:r>
              <a:rPr lang="ru-RU" sz="2900" b="1" dirty="0"/>
              <a:t>Ведущая роль – вуза (вузов), находящихся на территории региона</a:t>
            </a:r>
            <a:endParaRPr lang="ru-RU" sz="2900" dirty="0"/>
          </a:p>
          <a:p>
            <a:endParaRPr lang="ru-RU" sz="2800" b="1" dirty="0"/>
          </a:p>
        </p:txBody>
      </p:sp>
      <p:pic>
        <p:nvPicPr>
          <p:cNvPr id="2050" name="Picture 2" descr="aijy303aa4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7487" y="3808175"/>
            <a:ext cx="2780657" cy="208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14581308_946379345492799_9006093079936331455_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271" y="4437112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9" t="4756" r="-1" b="2241"/>
          <a:stretch/>
        </p:blipFill>
        <p:spPr bwMode="auto">
          <a:xfrm>
            <a:off x="5950439" y="3517652"/>
            <a:ext cx="2870033" cy="1803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3676785"/>
            <a:ext cx="2133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Магистр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06364" y="5660458"/>
            <a:ext cx="218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Бакалавр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3312889" y="6060853"/>
            <a:ext cx="2339230" cy="71837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427326" y="6246863"/>
            <a:ext cx="2110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Программы ДПО 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885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496" y="2564904"/>
            <a:ext cx="1234423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Вузы</a:t>
            </a:r>
            <a:endParaRPr lang="ru-RU" sz="26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603212" y="1412776"/>
            <a:ext cx="1234423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СПО</a:t>
            </a:r>
            <a:endParaRPr lang="ru-RU" sz="26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70930" y="2564904"/>
            <a:ext cx="1234423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ИПК, ИРО</a:t>
            </a:r>
            <a:endParaRPr lang="ru-RU" sz="26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38647" y="2564904"/>
            <a:ext cx="1234423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ММС</a:t>
            </a:r>
            <a:endParaRPr lang="ru-RU" sz="26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306364" y="2564904"/>
            <a:ext cx="1234423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ГУ ДОД</a:t>
            </a:r>
            <a:endParaRPr lang="ru-RU" sz="26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874081" y="2564904"/>
            <a:ext cx="1234423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ОО ДОД</a:t>
            </a:r>
            <a:endParaRPr lang="ru-RU" sz="2600" dirty="0"/>
          </a:p>
        </p:txBody>
      </p:sp>
      <p:cxnSp>
        <p:nvCxnSpPr>
          <p:cNvPr id="21" name="Прямая со стрелкой 20"/>
          <p:cNvCxnSpPr>
            <a:stCxn id="14" idx="3"/>
            <a:endCxn id="15" idx="1"/>
          </p:cNvCxnSpPr>
          <p:nvPr/>
        </p:nvCxnSpPr>
        <p:spPr>
          <a:xfrm>
            <a:off x="4405353" y="2924944"/>
            <a:ext cx="333294" cy="0"/>
          </a:xfrm>
          <a:prstGeom prst="straightConnector1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5" idx="3"/>
            <a:endCxn id="16" idx="1"/>
          </p:cNvCxnSpPr>
          <p:nvPr/>
        </p:nvCxnSpPr>
        <p:spPr>
          <a:xfrm>
            <a:off x="5973070" y="2924944"/>
            <a:ext cx="333294" cy="0"/>
          </a:xfrm>
          <a:prstGeom prst="straightConnector1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6" idx="3"/>
            <a:endCxn id="17" idx="1"/>
          </p:cNvCxnSpPr>
          <p:nvPr/>
        </p:nvCxnSpPr>
        <p:spPr>
          <a:xfrm>
            <a:off x="7540787" y="2924944"/>
            <a:ext cx="333294" cy="0"/>
          </a:xfrm>
          <a:prstGeom prst="straightConnector1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оединительная линия уступом 24"/>
          <p:cNvCxnSpPr>
            <a:stCxn id="13" idx="1"/>
            <a:endCxn id="2" idx="0"/>
          </p:cNvCxnSpPr>
          <p:nvPr/>
        </p:nvCxnSpPr>
        <p:spPr>
          <a:xfrm rot="10800000" flipV="1">
            <a:off x="652708" y="1772816"/>
            <a:ext cx="950504" cy="792088"/>
          </a:xfrm>
          <a:prstGeom prst="bentConnector2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Соединительная линия уступом 27"/>
          <p:cNvCxnSpPr>
            <a:stCxn id="13" idx="3"/>
            <a:endCxn id="14" idx="0"/>
          </p:cNvCxnSpPr>
          <p:nvPr/>
        </p:nvCxnSpPr>
        <p:spPr>
          <a:xfrm>
            <a:off x="2837635" y="1772816"/>
            <a:ext cx="950507" cy="792088"/>
          </a:xfrm>
          <a:prstGeom prst="bentConnector2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>
            <a:stCxn id="13" idx="3"/>
            <a:endCxn id="15" idx="0"/>
          </p:cNvCxnSpPr>
          <p:nvPr/>
        </p:nvCxnSpPr>
        <p:spPr>
          <a:xfrm>
            <a:off x="2837635" y="1772816"/>
            <a:ext cx="2518224" cy="792088"/>
          </a:xfrm>
          <a:prstGeom prst="bentConnector2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29"/>
          <p:cNvCxnSpPr>
            <a:stCxn id="13" idx="3"/>
            <a:endCxn id="16" idx="0"/>
          </p:cNvCxnSpPr>
          <p:nvPr/>
        </p:nvCxnSpPr>
        <p:spPr>
          <a:xfrm>
            <a:off x="2837635" y="1772816"/>
            <a:ext cx="4085941" cy="792088"/>
          </a:xfrm>
          <a:prstGeom prst="bentConnector2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оединительная линия уступом 30"/>
          <p:cNvCxnSpPr>
            <a:stCxn id="13" idx="3"/>
            <a:endCxn id="17" idx="0"/>
          </p:cNvCxnSpPr>
          <p:nvPr/>
        </p:nvCxnSpPr>
        <p:spPr>
          <a:xfrm>
            <a:off x="2837635" y="1772816"/>
            <a:ext cx="5653658" cy="792088"/>
          </a:xfrm>
          <a:prstGeom prst="bentConnector2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Заголовок 1"/>
          <p:cNvSpPr txBox="1">
            <a:spLocks/>
          </p:cNvSpPr>
          <p:nvPr/>
        </p:nvSpPr>
        <p:spPr>
          <a:xfrm>
            <a:off x="-33139" y="0"/>
            <a:ext cx="9144000" cy="1052736"/>
          </a:xfrm>
          <a:prstGeom prst="rect">
            <a:avLst/>
          </a:prstGeom>
        </p:spPr>
        <p:txBody>
          <a:bodyPr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000" b="1" dirty="0"/>
              <a:t>Модель </a:t>
            </a:r>
            <a:r>
              <a:rPr lang="ru-RU" sz="2000" b="1" dirty="0" smtClean="0"/>
              <a:t>2.</a:t>
            </a:r>
            <a:endParaRPr lang="ru-RU" sz="2000" b="1" dirty="0"/>
          </a:p>
          <a:p>
            <a:r>
              <a:rPr lang="ru-RU" sz="2000" b="1" dirty="0"/>
              <a:t>  Подготовка кадров для сферы </a:t>
            </a:r>
            <a:r>
              <a:rPr lang="ru-RU" sz="2000" b="1" dirty="0" smtClean="0"/>
              <a:t>воспитания</a:t>
            </a:r>
            <a:endParaRPr lang="ru-RU" sz="2000" dirty="0"/>
          </a:p>
          <a:p>
            <a:r>
              <a:rPr lang="ru-RU" sz="2000" b="1" dirty="0"/>
              <a:t>Ведущая роль </a:t>
            </a:r>
            <a:r>
              <a:rPr lang="ru-RU" sz="2000" b="1" dirty="0" smtClean="0"/>
              <a:t>– организации СПО, находящейся </a:t>
            </a:r>
            <a:r>
              <a:rPr lang="ru-RU" sz="2000" b="1" dirty="0"/>
              <a:t>на территории региона</a:t>
            </a:r>
            <a:endParaRPr lang="ru-RU" sz="2000" dirty="0"/>
          </a:p>
        </p:txBody>
      </p:sp>
      <p:pic>
        <p:nvPicPr>
          <p:cNvPr id="2050" name="Picture 2" descr="C:\Users\nnn.INTRANET\Documents\Data\_Сайт ИРО\фото-школа\87школа\биология старшие\IMG_517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05" y="3573015"/>
            <a:ext cx="2577879" cy="171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3457" y="4696916"/>
            <a:ext cx="2592390" cy="172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SC_028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4734" y="3576810"/>
            <a:ext cx="2572842" cy="171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4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4678134"/>
            <a:ext cx="2574726" cy="174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608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496" y="2564904"/>
            <a:ext cx="1234423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Вузы</a:t>
            </a:r>
            <a:endParaRPr lang="ru-RU" sz="26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603212" y="2564904"/>
            <a:ext cx="1234423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СПО</a:t>
            </a:r>
            <a:endParaRPr lang="ru-RU" sz="26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70930" y="1412776"/>
            <a:ext cx="1234423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ИПК, ИРО</a:t>
            </a:r>
            <a:endParaRPr lang="ru-RU" sz="26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38647" y="2564904"/>
            <a:ext cx="1234423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ММС</a:t>
            </a:r>
            <a:endParaRPr lang="ru-RU" sz="26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306364" y="2564904"/>
            <a:ext cx="1234423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ГУ ДОД</a:t>
            </a:r>
            <a:endParaRPr lang="ru-RU" sz="26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874081" y="2564904"/>
            <a:ext cx="1234423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ОО ДОД</a:t>
            </a:r>
            <a:endParaRPr lang="ru-RU" sz="2600" dirty="0"/>
          </a:p>
        </p:txBody>
      </p:sp>
      <p:cxnSp>
        <p:nvCxnSpPr>
          <p:cNvPr id="21" name="Прямая со стрелкой 20"/>
          <p:cNvCxnSpPr>
            <a:stCxn id="2" idx="3"/>
            <a:endCxn id="13" idx="1"/>
          </p:cNvCxnSpPr>
          <p:nvPr/>
        </p:nvCxnSpPr>
        <p:spPr>
          <a:xfrm>
            <a:off x="1269919" y="2924944"/>
            <a:ext cx="333293" cy="0"/>
          </a:xfrm>
          <a:prstGeom prst="straightConnector1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5" idx="3"/>
            <a:endCxn id="16" idx="1"/>
          </p:cNvCxnSpPr>
          <p:nvPr/>
        </p:nvCxnSpPr>
        <p:spPr>
          <a:xfrm>
            <a:off x="5973070" y="2924944"/>
            <a:ext cx="333294" cy="0"/>
          </a:xfrm>
          <a:prstGeom prst="straightConnector1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6" idx="3"/>
            <a:endCxn id="17" idx="1"/>
          </p:cNvCxnSpPr>
          <p:nvPr/>
        </p:nvCxnSpPr>
        <p:spPr>
          <a:xfrm>
            <a:off x="7540787" y="2924944"/>
            <a:ext cx="333294" cy="0"/>
          </a:xfrm>
          <a:prstGeom prst="straightConnector1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оединительная линия уступом 24"/>
          <p:cNvCxnSpPr>
            <a:stCxn id="14" idx="1"/>
            <a:endCxn id="13" idx="0"/>
          </p:cNvCxnSpPr>
          <p:nvPr/>
        </p:nvCxnSpPr>
        <p:spPr>
          <a:xfrm rot="10800000" flipV="1">
            <a:off x="2220424" y="1772816"/>
            <a:ext cx="950506" cy="792088"/>
          </a:xfrm>
          <a:prstGeom prst="bentConnector2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оединительная линия уступом 19"/>
          <p:cNvCxnSpPr>
            <a:stCxn id="14" idx="1"/>
            <a:endCxn id="2" idx="0"/>
          </p:cNvCxnSpPr>
          <p:nvPr/>
        </p:nvCxnSpPr>
        <p:spPr>
          <a:xfrm rot="10800000" flipV="1">
            <a:off x="652708" y="1772816"/>
            <a:ext cx="2518222" cy="792088"/>
          </a:xfrm>
          <a:prstGeom prst="bentConnector2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оединительная линия уступом 23"/>
          <p:cNvCxnSpPr>
            <a:stCxn id="17" idx="0"/>
            <a:endCxn id="14" idx="3"/>
          </p:cNvCxnSpPr>
          <p:nvPr/>
        </p:nvCxnSpPr>
        <p:spPr>
          <a:xfrm rot="16200000" flipV="1">
            <a:off x="6052279" y="125890"/>
            <a:ext cx="792088" cy="4085940"/>
          </a:xfrm>
          <a:prstGeom prst="bentConnector2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Соединительная линия уступом 25"/>
          <p:cNvCxnSpPr>
            <a:stCxn id="16" idx="0"/>
            <a:endCxn id="14" idx="3"/>
          </p:cNvCxnSpPr>
          <p:nvPr/>
        </p:nvCxnSpPr>
        <p:spPr>
          <a:xfrm rot="16200000" flipV="1">
            <a:off x="5268421" y="909748"/>
            <a:ext cx="792088" cy="2518223"/>
          </a:xfrm>
          <a:prstGeom prst="bentConnector2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оединительная линия уступом 26"/>
          <p:cNvCxnSpPr>
            <a:stCxn id="14" idx="3"/>
            <a:endCxn id="15" idx="0"/>
          </p:cNvCxnSpPr>
          <p:nvPr/>
        </p:nvCxnSpPr>
        <p:spPr>
          <a:xfrm>
            <a:off x="4405353" y="1772816"/>
            <a:ext cx="950506" cy="792088"/>
          </a:xfrm>
          <a:prstGeom prst="bentConnector2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Заголовок 1"/>
          <p:cNvSpPr txBox="1">
            <a:spLocks/>
          </p:cNvSpPr>
          <p:nvPr/>
        </p:nvSpPr>
        <p:spPr>
          <a:xfrm>
            <a:off x="0" y="188640"/>
            <a:ext cx="9144000" cy="1052736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400" b="1" dirty="0"/>
              <a:t>Модель </a:t>
            </a:r>
            <a:r>
              <a:rPr lang="ru-RU" sz="2400" b="1" dirty="0" smtClean="0"/>
              <a:t>3.</a:t>
            </a:r>
            <a:endParaRPr lang="ru-RU" sz="2400" dirty="0"/>
          </a:p>
          <a:p>
            <a:r>
              <a:rPr lang="ru-RU" sz="2400" b="1" dirty="0"/>
              <a:t>Переподготовка и повышение квалификации </a:t>
            </a:r>
            <a:r>
              <a:rPr lang="ru-RU" sz="2400" b="1" dirty="0" smtClean="0"/>
              <a:t>кадров.</a:t>
            </a:r>
          </a:p>
          <a:p>
            <a:r>
              <a:rPr lang="ru-RU" sz="2400" b="1" dirty="0" smtClean="0"/>
              <a:t>Ведущая роль региональной организации ДПО (ИПК, ИРО)</a:t>
            </a:r>
            <a:endParaRPr lang="ru-RU" sz="2400" dirty="0"/>
          </a:p>
        </p:txBody>
      </p:sp>
      <p:pic>
        <p:nvPicPr>
          <p:cNvPr id="19" name="Picture 6" descr="http://www.iro.yar.ru/fileadmin/_processed_/csm_sekciya_5_doshk_d0babfb0e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723" y="3495202"/>
            <a:ext cx="4734983" cy="191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iro.yar.ru/fileadmin/_processed_/csm_sekciya_4_doshk_e3125852bd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2114" y="3500884"/>
            <a:ext cx="3665147" cy="191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5075" y="5412870"/>
            <a:ext cx="46435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</a:rPr>
              <a:t>Переподготовка по педагогическим профилям, новым педагогическим профессиям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38647" y="5412870"/>
            <a:ext cx="4369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</a:rPr>
              <a:t>Повышение квалификации педагогов по актуальным направлениям воспитания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92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496" y="2564904"/>
            <a:ext cx="1234423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Вузы</a:t>
            </a:r>
            <a:endParaRPr lang="ru-RU" sz="26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603212" y="2564904"/>
            <a:ext cx="1234423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СПО</a:t>
            </a:r>
            <a:endParaRPr lang="ru-RU" sz="26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70930" y="2564904"/>
            <a:ext cx="1234423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ИПК, ИРО</a:t>
            </a:r>
            <a:endParaRPr lang="ru-RU" sz="26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38647" y="1412776"/>
            <a:ext cx="1234423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ММС</a:t>
            </a:r>
            <a:endParaRPr lang="ru-RU" sz="26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306364" y="2564904"/>
            <a:ext cx="1234423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ГУ ДОД</a:t>
            </a:r>
            <a:endParaRPr lang="ru-RU" sz="26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874081" y="2564904"/>
            <a:ext cx="1234423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ОО ДОД</a:t>
            </a:r>
            <a:endParaRPr lang="ru-RU" sz="2600" dirty="0"/>
          </a:p>
        </p:txBody>
      </p:sp>
      <p:cxnSp>
        <p:nvCxnSpPr>
          <p:cNvPr id="21" name="Прямая со стрелкой 20"/>
          <p:cNvCxnSpPr>
            <a:stCxn id="2" idx="3"/>
            <a:endCxn id="13" idx="1"/>
          </p:cNvCxnSpPr>
          <p:nvPr/>
        </p:nvCxnSpPr>
        <p:spPr>
          <a:xfrm>
            <a:off x="1269919" y="2924944"/>
            <a:ext cx="333293" cy="0"/>
          </a:xfrm>
          <a:prstGeom prst="straightConnector1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3" idx="3"/>
            <a:endCxn id="14" idx="1"/>
          </p:cNvCxnSpPr>
          <p:nvPr/>
        </p:nvCxnSpPr>
        <p:spPr>
          <a:xfrm>
            <a:off x="2837635" y="2924944"/>
            <a:ext cx="333295" cy="0"/>
          </a:xfrm>
          <a:prstGeom prst="straightConnector1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6" idx="3"/>
            <a:endCxn id="17" idx="1"/>
          </p:cNvCxnSpPr>
          <p:nvPr/>
        </p:nvCxnSpPr>
        <p:spPr>
          <a:xfrm>
            <a:off x="7540787" y="2924944"/>
            <a:ext cx="333294" cy="0"/>
          </a:xfrm>
          <a:prstGeom prst="straightConnector1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оединительная линия уступом 26"/>
          <p:cNvCxnSpPr>
            <a:stCxn id="15" idx="3"/>
            <a:endCxn id="16" idx="0"/>
          </p:cNvCxnSpPr>
          <p:nvPr/>
        </p:nvCxnSpPr>
        <p:spPr>
          <a:xfrm>
            <a:off x="5973070" y="1772816"/>
            <a:ext cx="950506" cy="792088"/>
          </a:xfrm>
          <a:prstGeom prst="bentConnector2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ная линия уступом 17"/>
          <p:cNvCxnSpPr>
            <a:stCxn id="15" idx="3"/>
            <a:endCxn id="17" idx="0"/>
          </p:cNvCxnSpPr>
          <p:nvPr/>
        </p:nvCxnSpPr>
        <p:spPr>
          <a:xfrm>
            <a:off x="5973070" y="1772816"/>
            <a:ext cx="2518223" cy="792088"/>
          </a:xfrm>
          <a:prstGeom prst="bentConnector2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>
            <a:stCxn id="14" idx="0"/>
            <a:endCxn id="15" idx="1"/>
          </p:cNvCxnSpPr>
          <p:nvPr/>
        </p:nvCxnSpPr>
        <p:spPr>
          <a:xfrm rot="5400000" flipH="1" flipV="1">
            <a:off x="3867350" y="1693608"/>
            <a:ext cx="792088" cy="950505"/>
          </a:xfrm>
          <a:prstGeom prst="bentConnector2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Соединительная линия уступом 27"/>
          <p:cNvCxnSpPr>
            <a:stCxn id="13" idx="0"/>
            <a:endCxn id="15" idx="1"/>
          </p:cNvCxnSpPr>
          <p:nvPr/>
        </p:nvCxnSpPr>
        <p:spPr>
          <a:xfrm rot="5400000" flipH="1" flipV="1">
            <a:off x="3083491" y="909749"/>
            <a:ext cx="792088" cy="2518223"/>
          </a:xfrm>
          <a:prstGeom prst="bentConnector2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>
            <a:stCxn id="15" idx="1"/>
            <a:endCxn id="2" idx="0"/>
          </p:cNvCxnSpPr>
          <p:nvPr/>
        </p:nvCxnSpPr>
        <p:spPr>
          <a:xfrm rot="10800000" flipV="1">
            <a:off x="652709" y="1772816"/>
            <a:ext cx="4085939" cy="792088"/>
          </a:xfrm>
          <a:prstGeom prst="bentConnector2">
            <a:avLst/>
          </a:prstGeom>
          <a:ln w="508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Заголовок 1"/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400" b="1" dirty="0"/>
              <a:t>Модель </a:t>
            </a:r>
            <a:r>
              <a:rPr lang="ru-RU" sz="2400" b="1" dirty="0" smtClean="0"/>
              <a:t>4.</a:t>
            </a:r>
            <a:endParaRPr lang="ru-RU" sz="2400" dirty="0"/>
          </a:p>
          <a:p>
            <a:r>
              <a:rPr lang="ru-RU" sz="2000" b="1" dirty="0" smtClean="0"/>
              <a:t>Развитие </a:t>
            </a:r>
            <a:r>
              <a:rPr lang="ru-RU" sz="2000" b="1" dirty="0"/>
              <a:t>кадрового потенциала сферы </a:t>
            </a:r>
            <a:r>
              <a:rPr lang="ru-RU" sz="2000" b="1" dirty="0" smtClean="0"/>
              <a:t>воспитания при </a:t>
            </a:r>
            <a:r>
              <a:rPr lang="ru-RU" sz="2000" b="1" dirty="0"/>
              <a:t>участии муниципальной методической </a:t>
            </a:r>
            <a:r>
              <a:rPr lang="ru-RU" sz="2000" b="1" dirty="0" smtClean="0"/>
              <a:t>службы (ММС)</a:t>
            </a:r>
            <a:endParaRPr lang="ru-RU" sz="2000" dirty="0"/>
          </a:p>
        </p:txBody>
      </p:sp>
      <p:pic>
        <p:nvPicPr>
          <p:cNvPr id="4100" name="Picture 4" descr="http://www.iro.yar.ru/fileadmin/_processed_/csm_15-03-kpk-crii_05_652997aa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5849" y="3501008"/>
            <a:ext cx="28098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iro.yar.ru/fileadmin/_processed_/csm_27062016-letsch3_753e7ed2b3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91" t="17901" r="4657" b="18225"/>
          <a:stretch/>
        </p:blipFill>
        <p:spPr bwMode="auto">
          <a:xfrm>
            <a:off x="0" y="3525763"/>
            <a:ext cx="3839555" cy="186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iro.yar.ru/fileadmin/_processed_/csm_300516-slet2_0b4f2b4dde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30" t="11309" r="1742" b="6927"/>
          <a:stretch/>
        </p:blipFill>
        <p:spPr bwMode="auto">
          <a:xfrm>
            <a:off x="3171912" y="4558282"/>
            <a:ext cx="4060269" cy="229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830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2433</TotalTime>
  <Words>865</Words>
  <Application>Microsoft Office PowerPoint</Application>
  <PresentationFormat>Экран (4:3)</PresentationFormat>
  <Paragraphs>148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Направления развития кадрового потенциала сферы воспитания</vt:lpstr>
      <vt:lpstr>Перечень утвержденных профессиональных стандартов, имеющих отношение к кадрам сферы воспитания и государственной молодежной политики</vt:lpstr>
      <vt:lpstr>Сферы компетенций  педагогов в области воспитания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Модель 6. Повышение профессионального мастерства кадров сферы воспитания в системе внутрифирменного обучения кадров</vt:lpstr>
      <vt:lpstr>Презентация PowerPoint</vt:lpstr>
      <vt:lpstr>Презентация PowerPoint</vt:lpstr>
      <vt:lpstr>Проектирование модульных программ, основанных на компетенциях</vt:lpstr>
      <vt:lpstr>Портал «Дополнительное и неформальное образование»</vt:lpstr>
      <vt:lpstr>Портал «Дополнительное профессиональное образование по вопросам воспитания»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Юрьевна Белянчева</dc:creator>
  <cp:lastModifiedBy>Ольга Владимировна Чиркун</cp:lastModifiedBy>
  <cp:revision>249</cp:revision>
  <cp:lastPrinted>2016-11-15T15:33:10Z</cp:lastPrinted>
  <dcterms:created xsi:type="dcterms:W3CDTF">2015-05-19T06:32:44Z</dcterms:created>
  <dcterms:modified xsi:type="dcterms:W3CDTF">2018-02-09T06:23:35Z</dcterms:modified>
</cp:coreProperties>
</file>