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illion-wallpapers.ru/wallpapers/3/0/461494100159475.jpg"/>
          <p:cNvPicPr>
            <a:picLocks noChangeAspect="1" noChangeArrowheads="1"/>
          </p:cNvPicPr>
          <p:nvPr/>
        </p:nvPicPr>
        <p:blipFill>
          <a:blip r:embed="rId2"/>
          <a:srcRect r="16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Влияние воспитания </a:t>
            </a:r>
            <a:br>
              <a:rPr lang="ru-RU" sz="7200" dirty="0" smtClean="0">
                <a:solidFill>
                  <a:schemeClr val="bg1"/>
                </a:solidFill>
              </a:rPr>
            </a:br>
            <a:r>
              <a:rPr lang="ru-RU" sz="7200" dirty="0" smtClean="0">
                <a:solidFill>
                  <a:schemeClr val="bg1"/>
                </a:solidFill>
              </a:rPr>
              <a:t>на школьника</a:t>
            </a:r>
            <a:endParaRPr lang="ru-RU" sz="7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67000" y="4343400"/>
            <a:ext cx="6477000" cy="1752600"/>
          </a:xfrm>
        </p:spPr>
        <p:txBody>
          <a:bodyPr>
            <a:normAutofit fontScale="625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«Порывы, воля, а также желания присущи даже новорожденным детям, между тем как </a:t>
            </a:r>
            <a:endParaRPr lang="ru-RU" sz="3400" b="1" dirty="0" smtClean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рассудительность </a:t>
            </a:r>
            <a:r>
              <a:rPr lang="ru-RU" sz="3400" b="1" dirty="0" smtClean="0">
                <a:solidFill>
                  <a:schemeClr val="bg1"/>
                </a:solidFill>
              </a:rPr>
              <a:t>и ум появляются </a:t>
            </a:r>
            <a:endParaRPr lang="ru-RU" sz="3400" b="1" dirty="0" smtClean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у </a:t>
            </a:r>
            <a:r>
              <a:rPr lang="ru-RU" sz="3400" b="1" dirty="0" smtClean="0">
                <a:solidFill>
                  <a:schemeClr val="bg1"/>
                </a:solidFill>
              </a:rPr>
              <a:t>них только с возрастом</a:t>
            </a:r>
            <a:r>
              <a:rPr lang="ru-RU" sz="3400" b="1" dirty="0" smtClean="0">
                <a:solidFill>
                  <a:schemeClr val="bg1"/>
                </a:solidFill>
              </a:rPr>
              <a:t>»</a:t>
            </a:r>
            <a:endParaRPr lang="ru-RU" sz="3400" dirty="0" smtClean="0">
              <a:solidFill>
                <a:schemeClr val="bg1"/>
              </a:solidFill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Аристотель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illion-wallpapers.ru/wallpapers/3/0/461494100159475.jpg"/>
          <p:cNvPicPr>
            <a:picLocks noChangeAspect="1" noChangeArrowheads="1"/>
          </p:cNvPicPr>
          <p:nvPr/>
        </p:nvPicPr>
        <p:blipFill>
          <a:blip r:embed="rId2"/>
          <a:srcRect r="16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В </a:t>
            </a:r>
            <a:r>
              <a:rPr lang="ru-RU" sz="4000" dirty="0" smtClean="0">
                <a:solidFill>
                  <a:schemeClr val="bg1"/>
                </a:solidFill>
              </a:rPr>
              <a:t>современной науке приняты следующие периодизации детского школьного </a:t>
            </a:r>
            <a:r>
              <a:rPr lang="ru-RU" sz="4000" dirty="0" smtClean="0">
                <a:solidFill>
                  <a:schemeClr val="bg1"/>
                </a:solidFill>
              </a:rPr>
              <a:t>возраста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prioslav.ru/_mod_files/ce_images/shkol_nik-1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4000"/>
            <a:ext cx="8305800" cy="510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illion-wallpapers.ru/wallpapers/3/0/461494100159475.jpg"/>
          <p:cNvPicPr>
            <a:picLocks noChangeAspect="1" noChangeArrowheads="1"/>
          </p:cNvPicPr>
          <p:nvPr/>
        </p:nvPicPr>
        <p:blipFill>
          <a:blip r:embed="rId2"/>
          <a:srcRect r="16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Младший школьный </a:t>
            </a:r>
            <a:r>
              <a:rPr lang="ru-RU" b="1" dirty="0" smtClean="0">
                <a:solidFill>
                  <a:schemeClr val="bg1"/>
                </a:solidFill>
              </a:rPr>
              <a:t>возраст (6-10 </a:t>
            </a:r>
            <a:r>
              <a:rPr lang="ru-RU" b="1" dirty="0" smtClean="0">
                <a:solidFill>
                  <a:schemeClr val="bg1"/>
                </a:solidFill>
              </a:rPr>
              <a:t>лет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Этот возраст – первая крупная перемена в </a:t>
            </a:r>
            <a:r>
              <a:rPr lang="ru-RU" sz="3600" dirty="0" smtClean="0">
                <a:solidFill>
                  <a:schemeClr val="bg1"/>
                </a:solidFill>
              </a:rPr>
              <a:t>жизни</a:t>
            </a:r>
          </a:p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Познавательная </a:t>
            </a:r>
            <a:r>
              <a:rPr lang="ru-RU" sz="3600" dirty="0" smtClean="0">
                <a:solidFill>
                  <a:schemeClr val="bg1"/>
                </a:solidFill>
              </a:rPr>
              <a:t>деятельность преимущественно </a:t>
            </a:r>
            <a:r>
              <a:rPr lang="ru-RU" sz="3600" dirty="0" smtClean="0">
                <a:solidFill>
                  <a:schemeClr val="bg1"/>
                </a:solidFill>
              </a:rPr>
              <a:t>проходит в процессе </a:t>
            </a:r>
            <a:r>
              <a:rPr lang="ru-RU" sz="3600" dirty="0" smtClean="0">
                <a:solidFill>
                  <a:schemeClr val="bg1"/>
                </a:solidFill>
              </a:rPr>
              <a:t>обучения</a:t>
            </a:r>
          </a:p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Становление личности младшего школьника происходит под влиянием новых отношений с </a:t>
            </a:r>
            <a:r>
              <a:rPr lang="ru-RU" sz="3600" dirty="0" smtClean="0">
                <a:solidFill>
                  <a:schemeClr val="bg1"/>
                </a:solidFill>
              </a:rPr>
              <a:t>взрослыми </a:t>
            </a:r>
            <a:r>
              <a:rPr lang="ru-RU" sz="3600" dirty="0" smtClean="0">
                <a:solidFill>
                  <a:schemeClr val="bg1"/>
                </a:solidFill>
              </a:rPr>
              <a:t>и со </a:t>
            </a:r>
            <a:r>
              <a:rPr lang="ru-RU" sz="3600" dirty="0" smtClean="0">
                <a:solidFill>
                  <a:schemeClr val="bg1"/>
                </a:solidFill>
              </a:rPr>
              <a:t>сверстниками, </a:t>
            </a:r>
            <a:r>
              <a:rPr lang="ru-RU" sz="3600" dirty="0" smtClean="0">
                <a:solidFill>
                  <a:schemeClr val="bg1"/>
                </a:solidFill>
              </a:rPr>
              <a:t>новых видов </a:t>
            </a:r>
            <a:r>
              <a:rPr lang="ru-RU" sz="3600" dirty="0" smtClean="0">
                <a:solidFill>
                  <a:schemeClr val="bg1"/>
                </a:solidFill>
              </a:rPr>
              <a:t>деятельности</a:t>
            </a:r>
            <a:endParaRPr lang="ru-RU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illion-wallpapers.ru/wallpapers/3/0/461494100159475.jpg"/>
          <p:cNvPicPr>
            <a:picLocks noChangeAspect="1" noChangeArrowheads="1"/>
          </p:cNvPicPr>
          <p:nvPr/>
        </p:nvPicPr>
        <p:blipFill>
          <a:blip r:embed="rId2"/>
          <a:srcRect r="16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Средний школьный возраст </a:t>
            </a:r>
            <a:r>
              <a:rPr lang="ru-RU" sz="4000" b="1" dirty="0" smtClean="0">
                <a:solidFill>
                  <a:schemeClr val="bg1"/>
                </a:solidFill>
              </a:rPr>
              <a:t>(</a:t>
            </a:r>
            <a:r>
              <a:rPr lang="ru-RU" sz="4000" b="1" dirty="0" smtClean="0">
                <a:solidFill>
                  <a:schemeClr val="bg1"/>
                </a:solidFill>
              </a:rPr>
              <a:t>10-15 лет</a:t>
            </a:r>
            <a:r>
              <a:rPr lang="ru-RU" sz="4000" b="1" dirty="0" smtClean="0">
                <a:solidFill>
                  <a:schemeClr val="bg1"/>
                </a:solidFill>
              </a:rPr>
              <a:t>)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Включение ребёнка </a:t>
            </a:r>
            <a:r>
              <a:rPr lang="ru-RU" sz="4000" dirty="0" smtClean="0">
                <a:solidFill>
                  <a:schemeClr val="bg1"/>
                </a:solidFill>
              </a:rPr>
              <a:t>в доступные ему формы общественной </a:t>
            </a:r>
            <a:r>
              <a:rPr lang="ru-RU" sz="4000" dirty="0" smtClean="0">
                <a:solidFill>
                  <a:schemeClr val="bg1"/>
                </a:solidFill>
              </a:rPr>
              <a:t>жизни</a:t>
            </a:r>
          </a:p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Происходит </a:t>
            </a:r>
            <a:r>
              <a:rPr lang="ru-RU" sz="4000" dirty="0" smtClean="0">
                <a:solidFill>
                  <a:schemeClr val="bg1"/>
                </a:solidFill>
              </a:rPr>
              <a:t>бурный рост и развитие всего </a:t>
            </a:r>
            <a:r>
              <a:rPr lang="ru-RU" sz="4000" dirty="0" smtClean="0">
                <a:solidFill>
                  <a:schemeClr val="bg1"/>
                </a:solidFill>
              </a:rPr>
              <a:t>организма</a:t>
            </a:r>
          </a:p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Правильно организованному воспитанию принадлежит решающая роль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illion-wallpapers.ru/wallpapers/3/0/461494100159475.jpg"/>
          <p:cNvPicPr>
            <a:picLocks noChangeAspect="1" noChangeArrowheads="1"/>
          </p:cNvPicPr>
          <p:nvPr/>
        </p:nvPicPr>
        <p:blipFill>
          <a:blip r:embed="rId2"/>
          <a:srcRect r="16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Старший школьный </a:t>
            </a:r>
            <a:r>
              <a:rPr lang="ru-RU" b="1" dirty="0" smtClean="0">
                <a:solidFill>
                  <a:schemeClr val="bg1"/>
                </a:solidFill>
              </a:rPr>
              <a:t>возраст (15-18 </a:t>
            </a:r>
            <a:r>
              <a:rPr lang="ru-RU" b="1" dirty="0" smtClean="0">
                <a:solidFill>
                  <a:schemeClr val="bg1"/>
                </a:solidFill>
              </a:rPr>
              <a:t>лет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Период </a:t>
            </a:r>
            <a:r>
              <a:rPr lang="ru-RU" sz="3600" dirty="0" smtClean="0">
                <a:solidFill>
                  <a:schemeClr val="bg1"/>
                </a:solidFill>
              </a:rPr>
              <a:t>выработки мировоззрения, убеждений, характера и жизненного </a:t>
            </a:r>
            <a:r>
              <a:rPr lang="ru-RU" sz="3600" dirty="0" smtClean="0">
                <a:solidFill>
                  <a:schemeClr val="bg1"/>
                </a:solidFill>
              </a:rPr>
              <a:t>самоопределения</a:t>
            </a:r>
          </a:p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Появляется стремление выразить свою </a:t>
            </a:r>
            <a:r>
              <a:rPr lang="ru-RU" sz="3600" dirty="0" smtClean="0">
                <a:solidFill>
                  <a:schemeClr val="bg1"/>
                </a:solidFill>
              </a:rPr>
              <a:t>индивидуальность</a:t>
            </a:r>
          </a:p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Трудность воспитания в подростковом возрасте состоит в том, что ребенка мало учат видеть, понимать, ощущать самого </a:t>
            </a:r>
            <a:r>
              <a:rPr lang="ru-RU" sz="3600" dirty="0" smtClean="0">
                <a:solidFill>
                  <a:schemeClr val="bg1"/>
                </a:solidFill>
              </a:rPr>
              <a:t>себя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illion-wallpapers.ru/wallpapers/3/0/461494100159475.jpg"/>
          <p:cNvPicPr>
            <a:picLocks noChangeAspect="1" noChangeArrowheads="1"/>
          </p:cNvPicPr>
          <p:nvPr/>
        </p:nvPicPr>
        <p:blipFill>
          <a:blip r:embed="rId2"/>
          <a:srcRect r="16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152</Words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Влияние воспитания  на школьника</vt:lpstr>
      <vt:lpstr>В современной науке приняты следующие периодизации детского школьного возраста</vt:lpstr>
      <vt:lpstr>Младший школьный возраст (6-10 лет)</vt:lpstr>
      <vt:lpstr>Средний школьный возраст (10-15 лет)</vt:lpstr>
      <vt:lpstr>Старший школьный возраст (15-18 лет)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воспитания  на школьника</dc:title>
  <dc:creator>OlmeR</dc:creator>
  <cp:lastModifiedBy>OlmeR</cp:lastModifiedBy>
  <cp:revision>5</cp:revision>
  <dcterms:created xsi:type="dcterms:W3CDTF">2019-04-08T07:12:24Z</dcterms:created>
  <dcterms:modified xsi:type="dcterms:W3CDTF">2019-04-08T10:31:46Z</dcterms:modified>
</cp:coreProperties>
</file>