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1" r:id="rId2"/>
    <p:sldId id="278" r:id="rId3"/>
    <p:sldId id="272" r:id="rId4"/>
    <p:sldId id="258" r:id="rId5"/>
    <p:sldId id="273" r:id="rId6"/>
    <p:sldId id="274" r:id="rId7"/>
    <p:sldId id="275" r:id="rId8"/>
    <p:sldId id="277" r:id="rId9"/>
    <p:sldId id="276" r:id="rId10"/>
    <p:sldId id="280" r:id="rId11"/>
    <p:sldId id="27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D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/>
    <p:restoredTop sz="94660"/>
  </p:normalViewPr>
  <p:slideViewPr>
    <p:cSldViewPr>
      <p:cViewPr>
        <p:scale>
          <a:sx n="73" d="100"/>
          <a:sy n="73" d="100"/>
        </p:scale>
        <p:origin x="-102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0BB320-0212-4948-897E-D3770E6D1D9A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0D3190-56AE-416D-8C0A-6E423F8253A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AFAF-F440-4BEA-83C0-06215780B219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63C2-2CF3-4A8D-A2F6-52AAD25DF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AFAF-F440-4BEA-83C0-06215780B219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63C2-2CF3-4A8D-A2F6-52AAD25DF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AFAF-F440-4BEA-83C0-06215780B219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63C2-2CF3-4A8D-A2F6-52AAD25DF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AFAF-F440-4BEA-83C0-06215780B219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63C2-2CF3-4A8D-A2F6-52AAD25DF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AFAF-F440-4BEA-83C0-06215780B219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63C2-2CF3-4A8D-A2F6-52AAD25DF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AFAF-F440-4BEA-83C0-06215780B219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63C2-2CF3-4A8D-A2F6-52AAD25DF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AFAF-F440-4BEA-83C0-06215780B219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63C2-2CF3-4A8D-A2F6-52AAD25DF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AFAF-F440-4BEA-83C0-06215780B219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63C2-2CF3-4A8D-A2F6-52AAD25DF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AFAF-F440-4BEA-83C0-06215780B219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63C2-2CF3-4A8D-A2F6-52AAD25DF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AFAF-F440-4BEA-83C0-06215780B219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63C2-2CF3-4A8D-A2F6-52AAD25DF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AFAF-F440-4BEA-83C0-06215780B219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63C2-2CF3-4A8D-A2F6-52AAD25DF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40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 userDrawn="1"/>
        </p:nvSpPr>
        <p:spPr>
          <a:xfrm>
            <a:off x="357158" y="285728"/>
            <a:ext cx="8501122" cy="6215106"/>
          </a:xfrm>
          <a:prstGeom prst="roundRect">
            <a:avLst>
              <a:gd name="adj" fmla="val 9106"/>
            </a:avLst>
          </a:prstGeom>
          <a:noFill/>
          <a:ln>
            <a:solidFill>
              <a:srgbClr val="57D3FF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 descr="0_75c96_b715e7d3_XL.jpeg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8363" t="8363"/>
          <a:stretch>
            <a:fillRect/>
          </a:stretch>
        </p:blipFill>
        <p:spPr>
          <a:xfrm>
            <a:off x="71406" y="71414"/>
            <a:ext cx="2000264" cy="200026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CAFAF-F440-4BEA-83C0-06215780B219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corowina.ucoz.com</a:t>
            </a:r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857232"/>
            <a:ext cx="8229600" cy="478634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Georgia" pitchFamily="18" charset="0"/>
              </a:rPr>
              <a:t>Программа</a:t>
            </a:r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> по художественно – эстетическому развитию детей средствами изобразительного искусства в ДОУ</a:t>
            </a:r>
            <a:b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>                        </a:t>
            </a:r>
            <a:r>
              <a:rPr lang="ru-RU" sz="1800" b="1" dirty="0" smtClean="0">
                <a:solidFill>
                  <a:srgbClr val="C00000"/>
                </a:solidFill>
                <a:latin typeface="Georgia" pitchFamily="18" charset="0"/>
              </a:rPr>
              <a:t>Составители</a:t>
            </a:r>
            <a:r>
              <a:rPr lang="ru-RU" sz="1800" dirty="0" smtClean="0">
                <a:solidFill>
                  <a:srgbClr val="C00000"/>
                </a:solidFill>
                <a:latin typeface="Georgia" pitchFamily="18" charset="0"/>
              </a:rPr>
              <a:t>: педагоги МБДОУ </a:t>
            </a:r>
            <a:r>
              <a:rPr lang="ru-RU" sz="1800" dirty="0" err="1" smtClean="0">
                <a:solidFill>
                  <a:srgbClr val="C00000"/>
                </a:solidFill>
                <a:latin typeface="Georgia" pitchFamily="18" charset="0"/>
              </a:rPr>
              <a:t>д</a:t>
            </a:r>
            <a:r>
              <a:rPr lang="en-US" sz="1800" dirty="0" smtClean="0">
                <a:solidFill>
                  <a:srgbClr val="C00000"/>
                </a:solidFill>
                <a:latin typeface="Georgia" pitchFamily="18" charset="0"/>
              </a:rPr>
              <a:t>/c </a:t>
            </a:r>
            <a:r>
              <a:rPr lang="ru-RU" sz="1800" dirty="0" smtClean="0">
                <a:solidFill>
                  <a:srgbClr val="C00000"/>
                </a:solidFill>
                <a:latin typeface="Georgia" pitchFamily="18" charset="0"/>
              </a:rPr>
              <a:t>«Солнышко»</a:t>
            </a:r>
            <a:br>
              <a:rPr lang="ru-RU" sz="1800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1800" dirty="0" smtClean="0">
                <a:solidFill>
                  <a:srgbClr val="C00000"/>
                </a:solidFill>
                <a:latin typeface="Georgia" pitchFamily="18" charset="0"/>
              </a:rPr>
              <a:t>                                                                               Рожкова Г.А., Чистякова О.В.,</a:t>
            </a:r>
            <a:br>
              <a:rPr lang="ru-RU" sz="1800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1800" dirty="0" smtClean="0">
                <a:solidFill>
                  <a:srgbClr val="C00000"/>
                </a:solidFill>
                <a:latin typeface="Georgia" pitchFamily="18" charset="0"/>
              </a:rPr>
              <a:t>                                                                                 Горюнова Т. А., Юрьева И. В.</a:t>
            </a:r>
            <a:br>
              <a:rPr lang="ru-RU" sz="1800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1800" dirty="0" smtClean="0">
                <a:solidFill>
                  <a:srgbClr val="C00000"/>
                </a:solidFill>
                <a:latin typeface="Georgia" pitchFamily="18" charset="0"/>
              </a:rPr>
              <a:t/>
            </a:r>
            <a:br>
              <a:rPr lang="ru-RU" sz="1800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1800" b="1" dirty="0" smtClean="0">
                <a:solidFill>
                  <a:srgbClr val="C00000"/>
                </a:solidFill>
                <a:latin typeface="Georgia" pitchFamily="18" charset="0"/>
              </a:rPr>
              <a:t>Данилов</a:t>
            </a:r>
            <a:br>
              <a:rPr lang="ru-RU" sz="1800" b="1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1800" b="1" dirty="0" smtClean="0">
                <a:solidFill>
                  <a:srgbClr val="C00000"/>
                </a:solidFill>
                <a:latin typeface="Georgia" pitchFamily="18" charset="0"/>
              </a:rPr>
              <a:t>2019</a:t>
            </a:r>
            <a:r>
              <a:rPr lang="ru-RU" sz="1800" dirty="0" smtClean="0">
                <a:solidFill>
                  <a:srgbClr val="C00000"/>
                </a:solidFill>
                <a:latin typeface="Georgia" pitchFamily="18" charset="0"/>
              </a:rPr>
              <a:t/>
            </a:r>
            <a:br>
              <a:rPr lang="ru-RU" sz="1800" dirty="0" smtClean="0">
                <a:solidFill>
                  <a:srgbClr val="C00000"/>
                </a:solidFill>
                <a:latin typeface="Georgia" pitchFamily="18" charset="0"/>
              </a:rPr>
            </a:br>
            <a:endParaRPr lang="ru-RU" sz="1800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69006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b="1" smtClean="0">
                <a:solidFill>
                  <a:srgbClr val="C00000"/>
                </a:solidFill>
                <a:latin typeface="Georgia" pitchFamily="18" charset="0"/>
              </a:rPr>
              <a:t>                     </a:t>
            </a:r>
            <a:br>
              <a:rPr lang="ru-RU" sz="2800" b="1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800" b="1" smtClean="0">
                <a:solidFill>
                  <a:srgbClr val="C00000"/>
                </a:solidFill>
                <a:latin typeface="Georgia" pitchFamily="18" charset="0"/>
              </a:rPr>
              <a:t/>
            </a:r>
            <a:br>
              <a:rPr lang="ru-RU" sz="2800" b="1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800" b="1" smtClean="0">
                <a:solidFill>
                  <a:srgbClr val="C00000"/>
                </a:solidFill>
                <a:latin typeface="Georgia" pitchFamily="18" charset="0"/>
              </a:rPr>
              <a:t/>
            </a:r>
            <a:br>
              <a:rPr lang="ru-RU" sz="2800" b="1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800" b="1" smtClean="0">
                <a:solidFill>
                  <a:srgbClr val="C00000"/>
                </a:solidFill>
                <a:latin typeface="Georgia" pitchFamily="18" charset="0"/>
              </a:rPr>
              <a:t> </a:t>
            </a:r>
            <a:r>
              <a:rPr lang="ru-RU" sz="2800" b="1" smtClean="0">
                <a:solidFill>
                  <a:srgbClr val="C00000"/>
                </a:solidFill>
                <a:latin typeface="Georgia" pitchFamily="18" charset="0"/>
              </a:rPr>
              <a:t>                     Планируемые </a:t>
            </a:r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>результаты </a:t>
            </a:r>
            <a:b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>                        освоения программы:</a:t>
            </a:r>
            <a:b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700" dirty="0" smtClean="0">
                <a:solidFill>
                  <a:srgbClr val="C00000"/>
                </a:solidFill>
                <a:latin typeface="Georgia" pitchFamily="18" charset="0"/>
              </a:rPr>
              <a:t>-</a:t>
            </a:r>
            <a:r>
              <a:rPr lang="ru-RU" sz="2700" b="1" dirty="0" smtClean="0">
                <a:solidFill>
                  <a:srgbClr val="C00000"/>
                </a:solidFill>
                <a:latin typeface="Georgia" pitchFamily="18" charset="0"/>
              </a:rPr>
              <a:t> </a:t>
            </a:r>
            <a:r>
              <a:rPr lang="ru-RU" sz="2700" dirty="0" smtClean="0">
                <a:solidFill>
                  <a:srgbClr val="C00000"/>
                </a:solidFill>
                <a:latin typeface="Georgia" pitchFamily="18" charset="0"/>
              </a:rPr>
              <a:t>ребенок проявляет устойчивый интерес к проявлению красоты в окружающем мире и искусстве,</a:t>
            </a:r>
            <a:br>
              <a:rPr lang="ru-RU" sz="2700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700" dirty="0" smtClean="0">
                <a:solidFill>
                  <a:srgbClr val="C00000"/>
                </a:solidFill>
                <a:latin typeface="Georgia" pitchFamily="18" charset="0"/>
              </a:rPr>
              <a:t>- проявляет исследовательское поведение, инициативу в процессе освоения искусства,</a:t>
            </a:r>
            <a:br>
              <a:rPr lang="ru-RU" sz="2700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700" dirty="0" smtClean="0">
                <a:solidFill>
                  <a:srgbClr val="C00000"/>
                </a:solidFill>
                <a:latin typeface="Georgia" pitchFamily="18" charset="0"/>
              </a:rPr>
              <a:t>- называет, узнает некоторые известные произведения,</a:t>
            </a:r>
            <a:br>
              <a:rPr lang="ru-RU" sz="2700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700" dirty="0" smtClean="0">
                <a:solidFill>
                  <a:srgbClr val="C00000"/>
                </a:solidFill>
                <a:latin typeface="Georgia" pitchFamily="18" charset="0"/>
              </a:rPr>
              <a:t>- экспериментирует в создании образа, самостоятельно сочетает изобразительные техники и материалы,</a:t>
            </a:r>
            <a:br>
              <a:rPr lang="ru-RU" sz="2700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700" dirty="0" smtClean="0">
                <a:solidFill>
                  <a:srgbClr val="C00000"/>
                </a:solidFill>
                <a:latin typeface="Georgia" pitchFamily="18" charset="0"/>
              </a:rPr>
              <a:t>- демонстрирует высокую техническую грамотность,</a:t>
            </a:r>
            <a:br>
              <a:rPr lang="ru-RU" sz="2700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700" dirty="0" smtClean="0">
                <a:solidFill>
                  <a:srgbClr val="C00000"/>
                </a:solidFill>
                <a:latin typeface="Georgia" pitchFamily="18" charset="0"/>
              </a:rPr>
              <a:t>- планирует деятельность, умело организует рабочее место.</a:t>
            </a:r>
            <a:r>
              <a:rPr lang="ru-RU" sz="2700" b="1" dirty="0" smtClean="0">
                <a:solidFill>
                  <a:srgbClr val="C00000"/>
                </a:solidFill>
                <a:latin typeface="Georgia" pitchFamily="18" charset="0"/>
              </a:rPr>
              <a:t/>
            </a:r>
            <a:br>
              <a:rPr lang="ru-RU" sz="2700" b="1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700" b="1" dirty="0" smtClean="0">
                <a:solidFill>
                  <a:srgbClr val="C00000"/>
                </a:solidFill>
                <a:latin typeface="Georgia" pitchFamily="18" charset="0"/>
              </a:rPr>
              <a:t/>
            </a:r>
            <a:br>
              <a:rPr lang="ru-RU" sz="2700" b="1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800" dirty="0" smtClean="0">
                <a:solidFill>
                  <a:srgbClr val="C00000"/>
                </a:solidFill>
                <a:latin typeface="Georgia" pitchFamily="18" charset="0"/>
              </a:rPr>
              <a:t/>
            </a:r>
            <a:br>
              <a:rPr lang="ru-RU" sz="2800" dirty="0" smtClean="0">
                <a:solidFill>
                  <a:srgbClr val="C00000"/>
                </a:solidFill>
                <a:latin typeface="Georgia" pitchFamily="18" charset="0"/>
              </a:rPr>
            </a:br>
            <a:endParaRPr lang="ru-RU" sz="2800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11684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C00000"/>
                </a:solidFill>
                <a:latin typeface="Georgia" pitchFamily="18" charset="0"/>
              </a:rPr>
              <a:t>Спасибо за внимание!</a:t>
            </a:r>
            <a:endParaRPr lang="ru-RU" sz="5400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4714908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dirty="0" smtClean="0">
                <a:solidFill>
                  <a:srgbClr val="C00000"/>
                </a:solidFill>
                <a:latin typeface="Georgia" pitchFamily="18" charset="0"/>
              </a:rPr>
              <a:t>                                МБДОУ детский сад</a:t>
            </a:r>
            <a:br>
              <a:rPr lang="ru-RU" sz="2800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800" dirty="0" smtClean="0">
                <a:solidFill>
                  <a:srgbClr val="C00000"/>
                </a:solidFill>
                <a:latin typeface="Georgia" pitchFamily="18" charset="0"/>
              </a:rPr>
              <a:t>                 </a:t>
            </a:r>
            <a:r>
              <a:rPr lang="ru-RU" sz="2800" dirty="0" err="1" smtClean="0">
                <a:solidFill>
                  <a:srgbClr val="C00000"/>
                </a:solidFill>
                <a:latin typeface="Georgia" pitchFamily="18" charset="0"/>
              </a:rPr>
              <a:t>общеразвивающего</a:t>
            </a:r>
            <a:r>
              <a:rPr lang="ru-RU" sz="2800" dirty="0" smtClean="0">
                <a:solidFill>
                  <a:srgbClr val="C00000"/>
                </a:solidFill>
                <a:latin typeface="Georgia" pitchFamily="18" charset="0"/>
              </a:rPr>
              <a:t> вида   </a:t>
            </a:r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>«Солнышко»</a:t>
            </a:r>
            <a:b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800" dirty="0" smtClean="0">
                <a:solidFill>
                  <a:srgbClr val="C00000"/>
                </a:solidFill>
                <a:latin typeface="Georgia" pitchFamily="18" charset="0"/>
              </a:rPr>
              <a:t> </a:t>
            </a:r>
            <a:r>
              <a:rPr lang="ru-RU" sz="2200" dirty="0" smtClean="0">
                <a:solidFill>
                  <a:srgbClr val="C00000"/>
                </a:solidFill>
                <a:latin typeface="Georgia" pitchFamily="18" charset="0"/>
              </a:rPr>
              <a:t>- приоритетное направление работы – физическое развитие детей;</a:t>
            </a:r>
            <a:br>
              <a:rPr lang="ru-RU" sz="2200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200" dirty="0" smtClean="0">
                <a:solidFill>
                  <a:srgbClr val="C00000"/>
                </a:solidFill>
                <a:latin typeface="Georgia" pitchFamily="18" charset="0"/>
              </a:rPr>
              <a:t> - квалификация педагогов: высшая категория - 28 %, первая категория - 57%, соответствие занимаемой должности - 15 %;</a:t>
            </a:r>
            <a:br>
              <a:rPr lang="ru-RU" sz="2200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200" dirty="0" smtClean="0">
                <a:solidFill>
                  <a:srgbClr val="C00000"/>
                </a:solidFill>
                <a:latin typeface="Georgia" pitchFamily="18" charset="0"/>
              </a:rPr>
              <a:t> - наличие специалистов: логопед, инструктор по физическому развитию детей, музыкальный руководитель, психолог;</a:t>
            </a:r>
            <a:br>
              <a:rPr lang="ru-RU" sz="2200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200" dirty="0" smtClean="0">
                <a:solidFill>
                  <a:srgbClr val="C00000"/>
                </a:solidFill>
                <a:latin typeface="Georgia" pitchFamily="18" charset="0"/>
              </a:rPr>
              <a:t> - наличие РППС в ДОУ, в том числе музыкальный зал, спортивный зал, спортивная площадка на улице,</a:t>
            </a:r>
            <a:br>
              <a:rPr lang="ru-RU" sz="2200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200" dirty="0" smtClean="0">
                <a:solidFill>
                  <a:srgbClr val="C00000"/>
                </a:solidFill>
                <a:latin typeface="Georgia" pitchFamily="18" charset="0"/>
              </a:rPr>
              <a:t> бассейн.</a:t>
            </a:r>
            <a:br>
              <a:rPr lang="ru-RU" sz="2200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800" dirty="0" smtClean="0">
                <a:solidFill>
                  <a:srgbClr val="C00000"/>
                </a:solidFill>
                <a:latin typeface="Georgia" pitchFamily="18" charset="0"/>
              </a:rPr>
              <a:t/>
            </a:r>
            <a:br>
              <a:rPr lang="ru-RU" sz="2800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800" dirty="0" smtClean="0">
                <a:solidFill>
                  <a:srgbClr val="C00000"/>
                </a:solidFill>
                <a:latin typeface="Georgia" pitchFamily="18" charset="0"/>
              </a:rPr>
              <a:t/>
            </a:r>
            <a:br>
              <a:rPr lang="ru-RU" sz="2800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800" dirty="0" smtClean="0">
                <a:solidFill>
                  <a:srgbClr val="C00000"/>
                </a:solidFill>
                <a:latin typeface="Georgia" pitchFamily="18" charset="0"/>
              </a:rPr>
              <a:t/>
            </a:r>
            <a:br>
              <a:rPr lang="ru-RU" sz="2800" dirty="0" smtClean="0">
                <a:solidFill>
                  <a:srgbClr val="C00000"/>
                </a:solidFill>
                <a:latin typeface="Georgia" pitchFamily="18" charset="0"/>
              </a:rPr>
            </a:br>
            <a:endParaRPr lang="ru-RU" sz="2800" dirty="0">
              <a:solidFill>
                <a:srgbClr val="C00000"/>
              </a:solidFill>
              <a:latin typeface="Georgia" pitchFamily="18" charset="0"/>
            </a:endParaRPr>
          </a:p>
        </p:txBody>
      </p:sp>
      <p:pic>
        <p:nvPicPr>
          <p:cNvPr id="6" name="Содержимое 5" descr="солнышко лето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929322" y="4301842"/>
            <a:ext cx="2819662" cy="219899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C000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722313" y="1000109"/>
            <a:ext cx="7772400" cy="3071833"/>
          </a:xfrm>
        </p:spPr>
        <p:txBody>
          <a:bodyPr>
            <a:normAutofit/>
          </a:bodyPr>
          <a:lstStyle/>
          <a:p>
            <a:pPr algn="just"/>
            <a:r>
              <a:rPr lang="ru-RU" sz="3200" b="1" dirty="0" smtClean="0">
                <a:solidFill>
                  <a:srgbClr val="C00000"/>
                </a:solidFill>
                <a:latin typeface="Georgia" pitchFamily="18" charset="0"/>
              </a:rPr>
              <a:t>          Цель программы </a:t>
            </a:r>
            <a:r>
              <a:rPr lang="ru-RU" sz="3200" dirty="0" smtClean="0">
                <a:solidFill>
                  <a:srgbClr val="C00000"/>
                </a:solidFill>
                <a:latin typeface="Georgia" pitchFamily="18" charset="0"/>
              </a:rPr>
              <a:t>– развитие творческих и умственных способностей, познавательной активности детей через занятия изобразительной деятельностью.</a:t>
            </a:r>
            <a:endParaRPr lang="ru-RU" sz="3200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01014" cy="582594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</a:t>
            </a:r>
            <a:r>
              <a:rPr lang="ru-RU" sz="27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Истоки способностей и дарования детей на кончиках пальцев. От пальцев, образно говоря, идут тончайшие нити – ручейки, которые питает источник творческой мысли. Другими словами, чем больше мастерства в детской руке, тем умнее ребенок.</a:t>
            </a:r>
            <a:br>
              <a:rPr lang="ru-RU" sz="27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В. Сухомлинский.</a:t>
            </a:r>
            <a:br>
              <a:rPr lang="ru-RU" sz="27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7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>
            <a:normAutofit/>
          </a:bodyPr>
          <a:lstStyle/>
          <a:p>
            <a:pPr algn="l"/>
            <a:r>
              <a:rPr lang="ru-RU" sz="3200" b="1" dirty="0" smtClean="0">
                <a:solidFill>
                  <a:srgbClr val="C00000"/>
                </a:solidFill>
                <a:latin typeface="Georgia" pitchFamily="18" charset="0"/>
              </a:rPr>
              <a:t>                             Методы:</a:t>
            </a:r>
            <a:br>
              <a:rPr lang="ru-RU" sz="3200" b="1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Наглядные </a:t>
            </a:r>
            <a:r>
              <a:rPr lang="ru-RU" sz="2000" dirty="0" smtClean="0">
                <a:solidFill>
                  <a:srgbClr val="C00000"/>
                </a:solidFill>
                <a:latin typeface="Georgia" pitchFamily="18" charset="0"/>
              </a:rPr>
              <a:t>– наблюдение, рассматривание предмета, показ картин, показ способов изображения и способов действия;</a:t>
            </a:r>
            <a:br>
              <a:rPr lang="ru-RU" sz="2000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Игровые</a:t>
            </a:r>
            <a:r>
              <a:rPr lang="ru-RU" sz="2000" dirty="0" smtClean="0">
                <a:solidFill>
                  <a:srgbClr val="C00000"/>
                </a:solidFill>
                <a:latin typeface="Georgia" pitchFamily="18" charset="0"/>
              </a:rPr>
              <a:t> – игровая ситуация, сюрпризный момент, игровой мотив, обыгрывание готового изображения;</a:t>
            </a:r>
            <a:r>
              <a:rPr lang="ru-RU" sz="3200" b="1" dirty="0" smtClean="0">
                <a:solidFill>
                  <a:srgbClr val="C00000"/>
                </a:solidFill>
                <a:latin typeface="Georgia" pitchFamily="18" charset="0"/>
              </a:rPr>
              <a:t/>
            </a:r>
            <a:br>
              <a:rPr lang="ru-RU" sz="3200" b="1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Словесные – </a:t>
            </a:r>
            <a:r>
              <a:rPr lang="ru-RU" sz="2000" dirty="0" smtClean="0">
                <a:solidFill>
                  <a:srgbClr val="C00000"/>
                </a:solidFill>
                <a:latin typeface="Georgia" pitchFamily="18" charset="0"/>
              </a:rPr>
              <a:t>рассказы, беседы, художественное слово, словесные приемы (объяснение, пояснение, </a:t>
            </a:r>
            <a:r>
              <a:rPr lang="ru-RU" sz="2000" dirty="0" err="1" smtClean="0">
                <a:solidFill>
                  <a:srgbClr val="C00000"/>
                </a:solidFill>
                <a:latin typeface="Georgia" pitchFamily="18" charset="0"/>
              </a:rPr>
              <a:t>пед</a:t>
            </a:r>
            <a:r>
              <a:rPr lang="ru-RU" sz="2000" dirty="0" smtClean="0">
                <a:solidFill>
                  <a:srgbClr val="C00000"/>
                </a:solidFill>
                <a:latin typeface="Georgia" pitchFamily="18" charset="0"/>
              </a:rPr>
              <a:t>. оценка);</a:t>
            </a:r>
            <a:br>
              <a:rPr lang="ru-RU" sz="2000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Репродуктивные </a:t>
            </a:r>
            <a:r>
              <a:rPr lang="ru-RU" sz="2000" dirty="0" smtClean="0">
                <a:solidFill>
                  <a:srgbClr val="C00000"/>
                </a:solidFill>
                <a:latin typeface="Georgia" pitchFamily="18" charset="0"/>
              </a:rPr>
              <a:t>– закрепление, углубление знаний и способов деятельности;</a:t>
            </a:r>
            <a:br>
              <a:rPr lang="ru-RU" sz="2000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Исследовательские</a:t>
            </a:r>
            <a:r>
              <a:rPr lang="ru-RU" sz="2000" dirty="0" smtClean="0">
                <a:solidFill>
                  <a:srgbClr val="C00000"/>
                </a:solidFill>
                <a:latin typeface="Georgia" pitchFamily="18" charset="0"/>
              </a:rPr>
              <a:t> – самостоятельное решение целостных задач;</a:t>
            </a:r>
            <a:br>
              <a:rPr lang="ru-RU" sz="2000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Практические</a:t>
            </a:r>
            <a:r>
              <a:rPr lang="ru-RU" sz="2000" dirty="0" smtClean="0">
                <a:solidFill>
                  <a:srgbClr val="C00000"/>
                </a:solidFill>
                <a:latin typeface="Georgia" pitchFamily="18" charset="0"/>
              </a:rPr>
              <a:t> -  упражнения, игровые методы;</a:t>
            </a:r>
            <a:br>
              <a:rPr lang="ru-RU" sz="2000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Эмоциональный настрой </a:t>
            </a:r>
            <a:r>
              <a:rPr lang="ru-RU" sz="2000" dirty="0" smtClean="0">
                <a:solidFill>
                  <a:srgbClr val="C00000"/>
                </a:solidFill>
                <a:latin typeface="Georgia" pitchFamily="18" charset="0"/>
              </a:rPr>
              <a:t>– использование музыкальных произведений.</a:t>
            </a:r>
            <a:br>
              <a:rPr lang="ru-RU" sz="2000" dirty="0" smtClean="0">
                <a:solidFill>
                  <a:srgbClr val="C00000"/>
                </a:solidFill>
                <a:latin typeface="Georgia" pitchFamily="18" charset="0"/>
              </a:rPr>
            </a:br>
            <a:endParaRPr lang="ru-RU" sz="2000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4786346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b="1" dirty="0" smtClean="0">
                <a:solidFill>
                  <a:srgbClr val="C00000"/>
                </a:solidFill>
                <a:latin typeface="Georgia" pitchFamily="18" charset="0"/>
              </a:rPr>
              <a:t>                       Формы и приемы :</a:t>
            </a:r>
            <a:br>
              <a:rPr lang="ru-RU" sz="3200" b="1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3200" b="1" dirty="0" smtClean="0">
                <a:solidFill>
                  <a:srgbClr val="C00000"/>
                </a:solidFill>
                <a:latin typeface="Georgia" pitchFamily="18" charset="0"/>
              </a:rPr>
              <a:t/>
            </a:r>
            <a:br>
              <a:rPr lang="ru-RU" sz="3200" b="1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3200" b="1" dirty="0" smtClean="0">
                <a:solidFill>
                  <a:srgbClr val="C00000"/>
                </a:solidFill>
                <a:latin typeface="Georgia" pitchFamily="18" charset="0"/>
              </a:rPr>
              <a:t> </a:t>
            </a:r>
            <a:r>
              <a:rPr lang="ru-RU" sz="3200" dirty="0" smtClean="0">
                <a:solidFill>
                  <a:srgbClr val="C00000"/>
                </a:solidFill>
                <a:latin typeface="Georgia" pitchFamily="18" charset="0"/>
              </a:rPr>
              <a:t>-</a:t>
            </a:r>
            <a:r>
              <a:rPr lang="ru-RU" sz="3200" b="1" dirty="0" smtClean="0">
                <a:solidFill>
                  <a:srgbClr val="C00000"/>
                </a:solidFill>
                <a:latin typeface="Georgia" pitchFamily="18" charset="0"/>
              </a:rPr>
              <a:t> </a:t>
            </a:r>
            <a:r>
              <a:rPr lang="ru-RU" sz="2700" b="1" dirty="0" smtClean="0">
                <a:solidFill>
                  <a:srgbClr val="C00000"/>
                </a:solidFill>
                <a:latin typeface="Georgia" pitchFamily="18" charset="0"/>
              </a:rPr>
              <a:t>проекты</a:t>
            </a:r>
            <a:r>
              <a:rPr lang="ru-RU" sz="2700" dirty="0" smtClean="0">
                <a:solidFill>
                  <a:srgbClr val="C00000"/>
                </a:solidFill>
                <a:latin typeface="Georgia" pitchFamily="18" charset="0"/>
              </a:rPr>
              <a:t>,</a:t>
            </a:r>
            <a:br>
              <a:rPr lang="ru-RU" sz="2700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700" dirty="0" smtClean="0">
                <a:solidFill>
                  <a:srgbClr val="C00000"/>
                </a:solidFill>
                <a:latin typeface="Georgia" pitchFamily="18" charset="0"/>
              </a:rPr>
              <a:t> - творческое </a:t>
            </a:r>
            <a:r>
              <a:rPr lang="ru-RU" sz="2700" b="1" dirty="0" smtClean="0">
                <a:solidFill>
                  <a:srgbClr val="C00000"/>
                </a:solidFill>
                <a:latin typeface="Georgia" pitchFamily="18" charset="0"/>
              </a:rPr>
              <a:t>экспериментирование</a:t>
            </a:r>
            <a:r>
              <a:rPr lang="ru-RU" sz="2700" dirty="0" smtClean="0">
                <a:solidFill>
                  <a:srgbClr val="C00000"/>
                </a:solidFill>
                <a:latin typeface="Georgia" pitchFamily="18" charset="0"/>
              </a:rPr>
              <a:t>,</a:t>
            </a:r>
            <a:br>
              <a:rPr lang="ru-RU" sz="2700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700" dirty="0" smtClean="0">
                <a:solidFill>
                  <a:srgbClr val="C00000"/>
                </a:solidFill>
                <a:latin typeface="Georgia" pitchFamily="18" charset="0"/>
              </a:rPr>
              <a:t> - </a:t>
            </a:r>
            <a:r>
              <a:rPr lang="ru-RU" sz="2700" b="1" dirty="0" smtClean="0">
                <a:solidFill>
                  <a:srgbClr val="C00000"/>
                </a:solidFill>
                <a:latin typeface="Georgia" pitchFamily="18" charset="0"/>
              </a:rPr>
              <a:t>экскурсии</a:t>
            </a:r>
            <a:r>
              <a:rPr lang="ru-RU" sz="2700" dirty="0" smtClean="0">
                <a:solidFill>
                  <a:srgbClr val="C00000"/>
                </a:solidFill>
                <a:latin typeface="Georgia" pitchFamily="18" charset="0"/>
              </a:rPr>
              <a:t> в краеведческий музей, картинную галерею,</a:t>
            </a:r>
            <a:br>
              <a:rPr lang="ru-RU" sz="2700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700" dirty="0" smtClean="0">
                <a:solidFill>
                  <a:srgbClr val="C00000"/>
                </a:solidFill>
                <a:latin typeface="Georgia" pitchFamily="18" charset="0"/>
              </a:rPr>
              <a:t> - </a:t>
            </a:r>
            <a:r>
              <a:rPr lang="ru-RU" sz="2700" b="1" dirty="0" smtClean="0">
                <a:solidFill>
                  <a:srgbClr val="C00000"/>
                </a:solidFill>
                <a:latin typeface="Georgia" pitchFamily="18" charset="0"/>
              </a:rPr>
              <a:t>совместные с родителями </a:t>
            </a:r>
            <a:r>
              <a:rPr lang="ru-RU" sz="2700" dirty="0" smtClean="0">
                <a:solidFill>
                  <a:srgbClr val="C00000"/>
                </a:solidFill>
                <a:latin typeface="Georgia" pitchFamily="18" charset="0"/>
              </a:rPr>
              <a:t>домашние задания,</a:t>
            </a:r>
            <a:br>
              <a:rPr lang="ru-RU" sz="2700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700" dirty="0" smtClean="0">
                <a:solidFill>
                  <a:srgbClr val="C00000"/>
                </a:solidFill>
                <a:latin typeface="Georgia" pitchFamily="18" charset="0"/>
              </a:rPr>
              <a:t> - </a:t>
            </a:r>
            <a:r>
              <a:rPr lang="ru-RU" sz="2700" b="1" dirty="0" smtClean="0">
                <a:solidFill>
                  <a:srgbClr val="C00000"/>
                </a:solidFill>
                <a:latin typeface="Georgia" pitchFamily="18" charset="0"/>
              </a:rPr>
              <a:t>интеграция </a:t>
            </a:r>
            <a:r>
              <a:rPr lang="ru-RU" sz="2700" dirty="0" smtClean="0">
                <a:solidFill>
                  <a:srgbClr val="C00000"/>
                </a:solidFill>
                <a:latin typeface="Georgia" pitchFamily="18" charset="0"/>
              </a:rPr>
              <a:t>различных видов деятельности,  </a:t>
            </a:r>
            <a:br>
              <a:rPr lang="ru-RU" sz="2700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700" dirty="0" smtClean="0">
                <a:solidFill>
                  <a:srgbClr val="C00000"/>
                </a:solidFill>
                <a:latin typeface="Georgia" pitchFamily="18" charset="0"/>
              </a:rPr>
              <a:t> - использование </a:t>
            </a:r>
            <a:r>
              <a:rPr lang="ru-RU" sz="2700" b="1" dirty="0" smtClean="0">
                <a:solidFill>
                  <a:srgbClr val="C00000"/>
                </a:solidFill>
                <a:latin typeface="Georgia" pitchFamily="18" charset="0"/>
              </a:rPr>
              <a:t>современных</a:t>
            </a:r>
            <a:r>
              <a:rPr lang="ru-RU" sz="2700" dirty="0" smtClean="0">
                <a:solidFill>
                  <a:srgbClr val="C00000"/>
                </a:solidFill>
                <a:latin typeface="Georgia" pitchFamily="18" charset="0"/>
              </a:rPr>
              <a:t> </a:t>
            </a:r>
            <a:r>
              <a:rPr lang="ru-RU" sz="2700" b="1" dirty="0" smtClean="0">
                <a:solidFill>
                  <a:srgbClr val="C00000"/>
                </a:solidFill>
                <a:latin typeface="Georgia" pitchFamily="18" charset="0"/>
              </a:rPr>
              <a:t>информационных технологий,</a:t>
            </a:r>
            <a:br>
              <a:rPr lang="ru-RU" sz="2700" b="1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700" b="1" dirty="0" smtClean="0">
                <a:solidFill>
                  <a:srgbClr val="C00000"/>
                </a:solidFill>
                <a:latin typeface="Georgia" pitchFamily="18" charset="0"/>
              </a:rPr>
              <a:t> - индивидуальная </a:t>
            </a:r>
            <a:r>
              <a:rPr lang="ru-RU" sz="2700" dirty="0" smtClean="0">
                <a:solidFill>
                  <a:srgbClr val="C00000"/>
                </a:solidFill>
                <a:latin typeface="Georgia" pitchFamily="18" charset="0"/>
              </a:rPr>
              <a:t>работа.</a:t>
            </a:r>
            <a:br>
              <a:rPr lang="ru-RU" sz="2700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3200" dirty="0" smtClean="0">
                <a:solidFill>
                  <a:srgbClr val="C00000"/>
                </a:solidFill>
                <a:latin typeface="Georgia" pitchFamily="18" charset="0"/>
              </a:rPr>
              <a:t/>
            </a:r>
            <a:br>
              <a:rPr lang="ru-RU" sz="3200" dirty="0" smtClean="0">
                <a:solidFill>
                  <a:srgbClr val="C00000"/>
                </a:solidFill>
                <a:latin typeface="Georgia" pitchFamily="18" charset="0"/>
              </a:rPr>
            </a:br>
            <a:endParaRPr lang="ru-RU" sz="3200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11816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>                 Нетрадиционные техники                </a:t>
            </a:r>
            <a:b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>                                  рисования</a:t>
            </a:r>
            <a:r>
              <a:rPr lang="ru-RU" sz="2800" dirty="0" smtClean="0">
                <a:solidFill>
                  <a:srgbClr val="C00000"/>
                </a:solidFill>
                <a:latin typeface="Georgia" pitchFamily="18" charset="0"/>
              </a:rPr>
              <a:t>:</a:t>
            </a:r>
            <a:br>
              <a:rPr lang="ru-RU" sz="2800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800" dirty="0" smtClean="0">
                <a:solidFill>
                  <a:srgbClr val="C00000"/>
                </a:solidFill>
                <a:latin typeface="Georgia" pitchFamily="18" charset="0"/>
              </a:rPr>
              <a:t/>
            </a:r>
            <a:br>
              <a:rPr lang="ru-RU" sz="2800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800" dirty="0" smtClean="0">
                <a:solidFill>
                  <a:srgbClr val="C00000"/>
                </a:solidFill>
                <a:latin typeface="Georgia" pitchFamily="18" charset="0"/>
              </a:rPr>
              <a:t> - </a:t>
            </a:r>
            <a:r>
              <a:rPr lang="ru-RU" sz="2400" dirty="0" smtClean="0">
                <a:solidFill>
                  <a:srgbClr val="C00000"/>
                </a:solidFill>
                <a:latin typeface="Georgia" pitchFamily="18" charset="0"/>
              </a:rPr>
              <a:t>рисование свечой,</a:t>
            </a:r>
            <a:br>
              <a:rPr lang="ru-RU" sz="2400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400" dirty="0" smtClean="0">
                <a:solidFill>
                  <a:srgbClr val="C00000"/>
                </a:solidFill>
                <a:latin typeface="Georgia" pitchFamily="18" charset="0"/>
              </a:rPr>
              <a:t> - рисование ладошкой,</a:t>
            </a:r>
            <a:br>
              <a:rPr lang="ru-RU" sz="2400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400" dirty="0" smtClean="0">
                <a:solidFill>
                  <a:srgbClr val="C00000"/>
                </a:solidFill>
                <a:latin typeface="Georgia" pitchFamily="18" charset="0"/>
              </a:rPr>
              <a:t> - </a:t>
            </a:r>
            <a:r>
              <a:rPr lang="ru-RU" sz="2400" dirty="0" err="1" smtClean="0">
                <a:solidFill>
                  <a:srgbClr val="C00000"/>
                </a:solidFill>
                <a:latin typeface="Georgia" pitchFamily="18" charset="0"/>
              </a:rPr>
              <a:t>кляксография</a:t>
            </a:r>
            <a:r>
              <a:rPr lang="ru-RU" sz="2400" dirty="0" smtClean="0">
                <a:solidFill>
                  <a:srgbClr val="C00000"/>
                </a:solidFill>
                <a:latin typeface="Georgia" pitchFamily="18" charset="0"/>
              </a:rPr>
              <a:t>, </a:t>
            </a:r>
            <a:br>
              <a:rPr lang="ru-RU" sz="2400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400" dirty="0" smtClean="0">
                <a:solidFill>
                  <a:srgbClr val="C00000"/>
                </a:solidFill>
                <a:latin typeface="Georgia" pitchFamily="18" charset="0"/>
              </a:rPr>
              <a:t> - рисование мылом,</a:t>
            </a:r>
            <a:br>
              <a:rPr lang="ru-RU" sz="2400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400" dirty="0" smtClean="0">
                <a:solidFill>
                  <a:srgbClr val="C00000"/>
                </a:solidFill>
                <a:latin typeface="Georgia" pitchFamily="18" charset="0"/>
              </a:rPr>
              <a:t> - </a:t>
            </a:r>
            <a:r>
              <a:rPr lang="ru-RU" sz="2400" dirty="0" err="1" smtClean="0">
                <a:solidFill>
                  <a:srgbClr val="C00000"/>
                </a:solidFill>
                <a:latin typeface="Georgia" pitchFamily="18" charset="0"/>
              </a:rPr>
              <a:t>граттаж</a:t>
            </a:r>
            <a:r>
              <a:rPr lang="ru-RU" sz="2400" dirty="0" smtClean="0">
                <a:solidFill>
                  <a:srgbClr val="C00000"/>
                </a:solidFill>
                <a:latin typeface="Georgia" pitchFamily="18" charset="0"/>
              </a:rPr>
              <a:t>, </a:t>
            </a:r>
            <a:br>
              <a:rPr lang="ru-RU" sz="2400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400" dirty="0" smtClean="0">
                <a:solidFill>
                  <a:srgbClr val="C00000"/>
                </a:solidFill>
                <a:latin typeface="Georgia" pitchFamily="18" charset="0"/>
              </a:rPr>
              <a:t> - рисование нитками, </a:t>
            </a:r>
            <a:br>
              <a:rPr lang="ru-RU" sz="2400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400" dirty="0" smtClean="0">
                <a:solidFill>
                  <a:srgbClr val="C00000"/>
                </a:solidFill>
                <a:latin typeface="Georgia" pitchFamily="18" charset="0"/>
              </a:rPr>
              <a:t> - рисование солью,</a:t>
            </a:r>
            <a:br>
              <a:rPr lang="ru-RU" sz="2400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400" dirty="0" smtClean="0">
                <a:solidFill>
                  <a:srgbClr val="C00000"/>
                </a:solidFill>
                <a:latin typeface="Georgia" pitchFamily="18" charset="0"/>
              </a:rPr>
              <a:t> - </a:t>
            </a:r>
            <a:r>
              <a:rPr lang="ru-RU" sz="2400" dirty="0" err="1" smtClean="0">
                <a:solidFill>
                  <a:srgbClr val="C00000"/>
                </a:solidFill>
                <a:latin typeface="Georgia" pitchFamily="18" charset="0"/>
              </a:rPr>
              <a:t>набрызг</a:t>
            </a:r>
            <a:r>
              <a:rPr lang="ru-RU" sz="2400" dirty="0" smtClean="0">
                <a:solidFill>
                  <a:srgbClr val="C00000"/>
                </a:solidFill>
                <a:latin typeface="Georgia" pitchFamily="18" charset="0"/>
              </a:rPr>
              <a:t>,</a:t>
            </a:r>
            <a:br>
              <a:rPr lang="ru-RU" sz="2400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400" dirty="0" smtClean="0">
                <a:solidFill>
                  <a:srgbClr val="C00000"/>
                </a:solidFill>
                <a:latin typeface="Georgia" pitchFamily="18" charset="0"/>
              </a:rPr>
              <a:t> - клеевые картинки (витражи)</a:t>
            </a:r>
            <a:br>
              <a:rPr lang="ru-RU" sz="2400" dirty="0" smtClean="0">
                <a:solidFill>
                  <a:srgbClr val="C00000"/>
                </a:solidFill>
                <a:latin typeface="Georgia" pitchFamily="18" charset="0"/>
              </a:rPr>
            </a:br>
            <a:endParaRPr lang="ru-RU" sz="2400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868742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>
                <a:solidFill>
                  <a:srgbClr val="C00000"/>
                </a:solidFill>
                <a:latin typeface="Georgia" pitchFamily="18" charset="0"/>
              </a:rPr>
              <a:t>                              </a:t>
            </a:r>
            <a:br>
              <a:rPr lang="ru-RU" sz="2800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800" dirty="0" smtClean="0">
                <a:solidFill>
                  <a:srgbClr val="C00000"/>
                </a:solidFill>
                <a:latin typeface="Georgia" pitchFamily="18" charset="0"/>
              </a:rPr>
              <a:t>                          </a:t>
            </a:r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>Виды контроля:</a:t>
            </a:r>
            <a:b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800" dirty="0" smtClean="0">
                <a:solidFill>
                  <a:srgbClr val="C00000"/>
                </a:solidFill>
                <a:latin typeface="Georgia" pitchFamily="18" charset="0"/>
              </a:rPr>
              <a:t>-педагогический мониторинг,</a:t>
            </a:r>
            <a:br>
              <a:rPr lang="ru-RU" sz="2800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800" dirty="0" smtClean="0">
                <a:solidFill>
                  <a:srgbClr val="C00000"/>
                </a:solidFill>
                <a:latin typeface="Georgia" pitchFamily="18" charset="0"/>
              </a:rPr>
              <a:t>-результаты выполненных работ </a:t>
            </a:r>
            <a:br>
              <a:rPr lang="ru-RU" sz="2800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800" dirty="0" smtClean="0">
                <a:solidFill>
                  <a:srgbClr val="C00000"/>
                </a:solidFill>
                <a:latin typeface="Georgia" pitchFamily="18" charset="0"/>
              </a:rPr>
              <a:t/>
            </a:r>
            <a:br>
              <a:rPr lang="ru-RU" sz="2800" dirty="0" smtClean="0">
                <a:solidFill>
                  <a:srgbClr val="C00000"/>
                </a:solidFill>
                <a:latin typeface="Georgia" pitchFamily="18" charset="0"/>
              </a:rPr>
            </a:br>
            <a:endParaRPr lang="ru-RU" sz="2800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357166"/>
            <a:ext cx="7729534" cy="5429288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>
                <a:solidFill>
                  <a:srgbClr val="C00000"/>
                </a:solidFill>
                <a:latin typeface="Georgia" pitchFamily="18" charset="0"/>
              </a:rPr>
              <a:t>              </a:t>
            </a:r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>Формы проведения итогов           </a:t>
            </a:r>
            <a:b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>                реализации программы:</a:t>
            </a:r>
            <a:b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> - </a:t>
            </a:r>
            <a:r>
              <a:rPr lang="ru-RU" sz="2700" dirty="0" smtClean="0">
                <a:solidFill>
                  <a:srgbClr val="C00000"/>
                </a:solidFill>
                <a:latin typeface="Georgia" pitchFamily="18" charset="0"/>
              </a:rPr>
              <a:t>организация выставок детских работ в ДОУ</a:t>
            </a:r>
            <a:r>
              <a:rPr lang="ru-RU" sz="2700" b="1" dirty="0" smtClean="0">
                <a:solidFill>
                  <a:srgbClr val="C00000"/>
                </a:solidFill>
                <a:latin typeface="Georgia" pitchFamily="18" charset="0"/>
              </a:rPr>
              <a:t>,</a:t>
            </a:r>
            <a:br>
              <a:rPr lang="ru-RU" sz="2700" b="1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700" b="1" dirty="0" smtClean="0">
                <a:solidFill>
                  <a:srgbClr val="C00000"/>
                </a:solidFill>
                <a:latin typeface="Georgia" pitchFamily="18" charset="0"/>
              </a:rPr>
              <a:t> - </a:t>
            </a:r>
            <a:r>
              <a:rPr lang="ru-RU" sz="2700" dirty="0" smtClean="0">
                <a:solidFill>
                  <a:srgbClr val="C00000"/>
                </a:solidFill>
                <a:latin typeface="Georgia" pitchFamily="18" charset="0"/>
              </a:rPr>
              <a:t>участие в муниципальных, региональных  конкурсах, выставках,</a:t>
            </a:r>
            <a:br>
              <a:rPr lang="ru-RU" sz="2700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700" dirty="0" smtClean="0">
                <a:solidFill>
                  <a:srgbClr val="C00000"/>
                </a:solidFill>
                <a:latin typeface="Georgia" pitchFamily="18" charset="0"/>
              </a:rPr>
              <a:t> </a:t>
            </a:r>
            <a:r>
              <a:rPr lang="ru-RU" sz="2700" b="1" dirty="0" smtClean="0">
                <a:solidFill>
                  <a:srgbClr val="C00000"/>
                </a:solidFill>
                <a:latin typeface="Georgia" pitchFamily="18" charset="0"/>
              </a:rPr>
              <a:t>-</a:t>
            </a:r>
            <a:r>
              <a:rPr lang="ru-RU" sz="2700" dirty="0" smtClean="0">
                <a:solidFill>
                  <a:srgbClr val="C00000"/>
                </a:solidFill>
                <a:latin typeface="Georgia" pitchFamily="18" charset="0"/>
              </a:rPr>
              <a:t> оформление эстетической развивающей среды в групповой комнате и других помещениях ДОУ.</a:t>
            </a:r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800" dirty="0" smtClean="0">
                <a:solidFill>
                  <a:srgbClr val="C00000"/>
                </a:solidFill>
                <a:latin typeface="Georgia" pitchFamily="18" charset="0"/>
              </a:rPr>
              <a:t/>
            </a:r>
            <a:br>
              <a:rPr lang="ru-RU" sz="2800" dirty="0" smtClean="0">
                <a:solidFill>
                  <a:srgbClr val="C00000"/>
                </a:solidFill>
                <a:latin typeface="Georgia" pitchFamily="18" charset="0"/>
              </a:rPr>
            </a:br>
            <a:endParaRPr lang="ru-RU" sz="2800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44</Words>
  <Application>Microsoft Office PowerPoint</Application>
  <PresentationFormat>Экран 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Программа  по художественно – эстетическому развитию детей средствами изобразительного искусства в ДОУ                           Составители: педагоги МБДОУ д/c «Солнышко»                                                                                Рожкова Г.А., Чистякова О.В.,                                                                                  Горюнова Т. А., Юрьева И. В.  Данилов 2019 </vt:lpstr>
      <vt:lpstr>                                МБДОУ детский сад                  общеразвивающего вида   «Солнышко»   - приоритетное направление работы – физическое развитие детей;  - квалификация педагогов: высшая категория - 28 %, первая категория - 57%, соответствие занимаемой должности - 15 %;  - наличие специалистов: логопед, инструктор по физическому развитию детей, музыкальный руководитель, психолог;  - наличие РППС в ДОУ, в том числе музыкальный зал, спортивный зал, спортивная площадка на улице,  бассейн.    </vt:lpstr>
      <vt:lpstr>Слайд 3</vt:lpstr>
      <vt:lpstr>                    Истоки способностей и дарования детей на кончиках пальцев. От пальцев, образно говоря, идут тончайшие нити – ручейки, которые питает источник творческой мысли. Другими словами, чем больше мастерства в детской руке, тем умнее ребенок.                                                                         В. Сухомлинский.  </vt:lpstr>
      <vt:lpstr>                             Методы: Наглядные – наблюдение, рассматривание предмета, показ картин, показ способов изображения и способов действия; Игровые – игровая ситуация, сюрпризный момент, игровой мотив, обыгрывание готового изображения; Словесные – рассказы, беседы, художественное слово, словесные приемы (объяснение, пояснение, пед. оценка); Репродуктивные – закрепление, углубление знаний и способов деятельности; Исследовательские – самостоятельное решение целостных задач; Практические -  упражнения, игровые методы; Эмоциональный настрой – использование музыкальных произведений. </vt:lpstr>
      <vt:lpstr>                       Формы и приемы :   - проекты,  - творческое экспериментирование,  - экскурсии в краеведческий музей, картинную галерею,  - совместные с родителями домашние задания,  - интеграция различных видов деятельности,    - использование современных информационных технологий,  - индивидуальная работа.  </vt:lpstr>
      <vt:lpstr>                 Нетрадиционные техники                                                   рисования:   - рисование свечой,  - рисование ладошкой,  - кляксография,   - рисование мылом,  - граттаж,   - рисование нитками,   - рисование солью,  - набрызг,  - клеевые картинки (витражи) </vt:lpstr>
      <vt:lpstr>                                                         Виды контроля:  -педагогический мониторинг, -результаты выполненных работ   </vt:lpstr>
      <vt:lpstr>              Формы проведения итогов                            реализации программы:   - организация выставок детских работ в ДОУ,  - участие в муниципальных, региональных  конкурсах, выставках,  - оформление эстетической развивающей среды в групповой комнате и других помещениях ДОУ.  </vt:lpstr>
      <vt:lpstr>                                              Планируемые результаты                          освоения программы: - ребенок проявляет устойчивый интерес к проявлению красоты в окружающем мире и искусстве, - проявляет исследовательское поведение, инициативу в процессе освоения искусства, - называет, узнает некоторые известные произведения, - экспериментирует в создании образа, самостоятельно сочетает изобразительные техники и материалы, - демонстрирует высокую техническую грамотность, - планирует деятельность, умело организует рабочее место.    </vt:lpstr>
      <vt:lpstr>Спасибо за внимание!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Lenovo</cp:lastModifiedBy>
  <cp:revision>15</cp:revision>
  <dcterms:created xsi:type="dcterms:W3CDTF">2013-01-06T18:32:13Z</dcterms:created>
  <dcterms:modified xsi:type="dcterms:W3CDTF">2019-03-20T07:45:22Z</dcterms:modified>
</cp:coreProperties>
</file>