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4" r:id="rId3"/>
    <p:sldId id="257" r:id="rId4"/>
    <p:sldId id="268" r:id="rId5"/>
    <p:sldId id="260" r:id="rId6"/>
    <p:sldId id="261" r:id="rId7"/>
    <p:sldId id="262" r:id="rId8"/>
    <p:sldId id="259" r:id="rId9"/>
    <p:sldId id="270" r:id="rId10"/>
    <p:sldId id="271" r:id="rId11"/>
    <p:sldId id="272" r:id="rId12"/>
    <p:sldId id="267" r:id="rId13"/>
    <p:sldId id="274" r:id="rId14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286" autoAdjust="0"/>
    <p:restoredTop sz="94660"/>
  </p:normalViewPr>
  <p:slideViewPr>
    <p:cSldViewPr>
      <p:cViewPr>
        <p:scale>
          <a:sx n="33" d="100"/>
          <a:sy n="33" d="100"/>
        </p:scale>
        <p:origin x="-2262" y="-14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AF8D-9EA4-4784-8785-5944581BA137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44604-3AC1-42CC-AEB2-001DF91290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8085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D4B3B-B8F0-459D-99F6-66E1EA9D40A5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B31EF-7DF5-459E-BE26-5C5B03A0E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27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1219204"/>
            <a:ext cx="1543050" cy="69490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219204"/>
            <a:ext cx="4514850" cy="69490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6FB96-918C-4E42-A156-BDEFA40086E8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AF4D0-952A-4A10-BA57-CA19087F9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44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F559D-473A-4708-BEA9-75108BBDC850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FAF68-8A3F-4157-9947-E8647B859F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330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7764" y="3606220"/>
            <a:ext cx="5829300" cy="2012949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0C29E-6CC2-4D35-BD02-FC7201B47C9A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9D329-5A22-438D-96A0-2B600F964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5891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50EE8-7296-47EA-8C60-7B812A261E82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E4D98-6725-41FC-B486-4CFC66E406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61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70" y="2479678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1" y="3352801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352801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501B-9AB1-4245-B59E-B68119B0E103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83598-256E-43EA-AC27-DB4258AB6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94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CA646-C8E9-4897-B628-7F8140CC18AD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56246-3E5E-4B88-89AC-AAB835CA06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647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0FDF0-5D0E-47CE-BDB3-8AADC08394CE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11D6F-F66D-45FC-8EF7-E750250C37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332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8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FE3CD-E2C5-4CCF-A148-2B5863FECF22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A3611-8781-44B2-AB22-A6D6D2F8C1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22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2374900" y="1477963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6002338" y="7146925"/>
            <a:ext cx="117475" cy="2063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7938" y="7754938"/>
            <a:ext cx="6873876" cy="13890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3286125" y="8293100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69330"/>
            <a:ext cx="1659636" cy="211016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D6983-8846-47F3-9319-EC8F5DF568B3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057900" y="8475663"/>
            <a:ext cx="457200" cy="485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5AC8-AC2A-45F4-B1D3-4AEE3569B6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98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7938" y="-9525"/>
            <a:ext cx="6873876" cy="13890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342900" y="9382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342900" y="2581275"/>
            <a:ext cx="6172200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D58769-2FA4-4847-B104-7E66BAA8166B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000250" y="8475663"/>
            <a:ext cx="2514600" cy="48577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5943600" y="8475663"/>
            <a:ext cx="571500" cy="48577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51E054-B1E2-4E97-A84E-5FE602E45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4288" y="269875"/>
            <a:ext cx="6884988" cy="865188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73" r:id="rId2"/>
    <p:sldLayoutId id="2147483782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83" r:id="rId9"/>
    <p:sldLayoutId id="2147483779" r:id="rId10"/>
    <p:sldLayoutId id="21474837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3;&#1072;&#1083;&#1080;&#1091;&#1083;&#1083;&#1080;&#1085;&#1099;\Desktop\&#1055;&#1088;&#1077;&#1079;&#1077;&#1085;&#1090;&#1072;&#1094;&#1080;&#1103;%20&#1044;&#1077;&#1085;&#1100;%20&#1086;&#1090;&#1082;&#1088;&#1099;&#1090;&#1099;&#1093;%20&#1076;&#1074;&#1077;&#1088;&#1077;&#1081;\&#1042;&#1099;&#1089;&#1090;&#1091;&#1087;&#1083;&#1077;&#1085;&#1080;&#1077;%20&#1076;&#1077;&#1085;&#1100;%20&#1086;&#1090;&#1082;&#1088;&#1099;&#1090;&#1099;&#1093;%20&#1076;&#1074;&#1077;&#1088;&#1077;&#1081;%20&#1075;&#1080;&#1084;&#1085;&#1072;&#1079;&#1080;&#1103;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mgr-trip.narod.ru/rostov/pano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572240"/>
            <a:ext cx="6858000" cy="257176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 descr="C:\Users\ТИМУР\Desktop\2.1_w273_h173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434343"/>
              </a:clrFrom>
              <a:clrTo>
                <a:srgbClr val="43434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68396"/>
            <a:ext cx="642918" cy="788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748373"/>
            <a:ext cx="685800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1200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1200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1200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800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r>
              <a:rPr lang="ru-RU" sz="8000" b="1" i="1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ГИМНАЗИЯ ИМЕНИ А.Л.КЕКИНА </a:t>
            </a: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b="1" i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endParaRPr lang="ru-RU" sz="8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endParaRPr lang="ru-RU" sz="8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endParaRPr lang="ru-RU" sz="8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endParaRPr lang="ru-RU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85813" y="6350"/>
            <a:ext cx="6072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3330575" algn="ctr"/>
                <a:tab pos="3962400" algn="l"/>
              </a:tabLst>
              <a:defRPr/>
            </a:pPr>
            <a:r>
              <a:rPr lang="ru-RU" sz="20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ОБЩЕОБРАЗОВАТЕЛЬНОЕ УЧРЕЖДЕНИЕ ЯРОСЛАВСКОЙ ОБЛАСТИ</a:t>
            </a:r>
            <a:endParaRPr lang="ru-RU" sz="1600" b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" name="Выступление день открытых дверей гимназия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288" y="8523288"/>
            <a:ext cx="620712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845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1928813" y="0"/>
            <a:ext cx="4929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ОБЩЕОБРАЗОВАТЕЛЬНОЕ УЧРЕЖДЕНИЕ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ЯРОСЛАВСКОЙ ОБЛАСТИ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ГИМНАЗИЯ ИМЕНИ А.Л.КЕКИНА</a:t>
            </a:r>
            <a:endParaRPr lang="ru-RU" altLang="ru-RU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Picture 4" descr="C:\Users\ТИМУР\Desktop\2.1_w273_h173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434343"/>
              </a:clrFrom>
              <a:clrTo>
                <a:srgbClr val="43434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68396"/>
            <a:ext cx="642918" cy="788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0" y="928662"/>
            <a:ext cx="6858000" cy="16158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66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 ГОД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5857884"/>
            <a:ext cx="6858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ИСТОРИЯ ТАНЦЕВАЛЬНОГО ИСКУССТВА В СОВЕТСКИЙ ПЕРИОД, ПРАКТИЧЕСКОЕ ИЗУЧЕНИЕ ТАНЦЕВ НАРОДОВ МИРА</a:t>
            </a:r>
          </a:p>
          <a:p>
            <a:pPr algn="ctr">
              <a:lnSpc>
                <a:spcPct val="150000"/>
              </a:lnSpc>
              <a:defRPr/>
            </a:pPr>
            <a:endParaRPr lang="ru-RU" sz="2000" b="1" i="1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2000" b="1" i="1" u="sng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ВАРИАНТЫ БАЛОВ</a:t>
            </a:r>
          </a:p>
          <a:p>
            <a:pPr marL="457200" indent="-457200" algn="ctr">
              <a:lnSpc>
                <a:spcPct val="150000"/>
              </a:lnSpc>
              <a:buFontTx/>
              <a:buAutoNum type="arabicPeriod"/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Зимний детский советский танцевальный вечер</a:t>
            </a:r>
          </a:p>
          <a:p>
            <a:pPr marL="457200" indent="-457200" algn="ctr">
              <a:lnSpc>
                <a:spcPct val="150000"/>
              </a:lnSpc>
              <a:buFontTx/>
              <a:buAutoNum type="arabicPeriod"/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Детский майский бал «Вокруг света»</a:t>
            </a:r>
          </a:p>
          <a:p>
            <a:pPr algn="ctr">
              <a:lnSpc>
                <a:spcPct val="150000"/>
              </a:lnSpc>
              <a:defRPr/>
            </a:pPr>
            <a:endParaRPr lang="ru-RU" sz="2000" b="1" i="1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:\Безымянный экспорт\бал 18 января 2013\_MG_311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1612" y="2500298"/>
            <a:ext cx="3643338" cy="3299946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1928813" y="0"/>
            <a:ext cx="4929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ОБЩЕОБРАЗОВАТЕЛЬНОЕ УЧРЕЖДЕНИЕ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ЯРОСЛАВСКОЙ ОБЛАСТИ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ГИМНАЗИЯ ИМЕНИ А.Л.КЕКИНА</a:t>
            </a:r>
            <a:endParaRPr lang="ru-RU" altLang="ru-RU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Picture 4" descr="C:\Users\ТИМУР\Desktop\2.1_w273_h173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434343"/>
              </a:clrFrom>
              <a:clrTo>
                <a:srgbClr val="43434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68396"/>
            <a:ext cx="642918" cy="788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0" y="928662"/>
            <a:ext cx="6858000" cy="16158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66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4 ГОД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5715008"/>
            <a:ext cx="6858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ПРЕИОБРЕТЕНИЕ ОПЫТА САМОСТОЯТЕЛЬНОГО ТАНЦЕВАЛЬНОГО ДЕЙСТВИЯ, ОРГАНИЗАЦИЯ ПОКАЗАТЕЛЬНЫХ ВЫСТУПЛЕНИЙ</a:t>
            </a:r>
          </a:p>
          <a:p>
            <a:pPr algn="ctr">
              <a:lnSpc>
                <a:spcPct val="150000"/>
              </a:lnSpc>
              <a:defRPr/>
            </a:pPr>
            <a:endParaRPr lang="ru-RU" sz="2000" b="1" i="1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2000" b="1" i="1" u="sng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ВАРИАНТЫ БАЛОВ</a:t>
            </a:r>
          </a:p>
          <a:p>
            <a:pPr marL="457200" indent="-457200" algn="ctr">
              <a:lnSpc>
                <a:spcPct val="150000"/>
              </a:lnSpc>
              <a:buFontTx/>
              <a:buAutoNum type="arabicPeriod"/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Бал-концерт в салонном стиле</a:t>
            </a:r>
          </a:p>
          <a:p>
            <a:pPr marL="457200" indent="-457200" algn="ctr">
              <a:lnSpc>
                <a:spcPct val="150000"/>
              </a:lnSpc>
              <a:buFontTx/>
              <a:buAutoNum type="arabicPeriod"/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Выпускной бал «Первый учитель»</a:t>
            </a:r>
          </a:p>
          <a:p>
            <a:pPr algn="ctr">
              <a:lnSpc>
                <a:spcPct val="150000"/>
              </a:lnSpc>
              <a:defRPr/>
            </a:pPr>
            <a:endParaRPr lang="ru-RU" sz="2000" b="1" i="1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3" descr="H:\Безымянный экспорт\бал 17 января 2013\_MG_290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5142" y="2428860"/>
            <a:ext cx="3711246" cy="3286148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H:\Безымянный экспорт\бал за 18 мая\IMG_4922.JPG"/>
          <p:cNvPicPr>
            <a:picLocks noChangeAspect="1" noChangeArrowheads="1"/>
          </p:cNvPicPr>
          <p:nvPr/>
        </p:nvPicPr>
        <p:blipFill>
          <a:blip r:embed="rId2" cstate="email">
            <a:lum contras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1304" y="1714480"/>
            <a:ext cx="3686696" cy="30718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643182"/>
            <a:ext cx="3571900" cy="1143000"/>
          </a:xfrm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10300" b="1" i="1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Итог</a:t>
            </a:r>
            <a:endParaRPr lang="ru-RU" sz="8000" b="1" i="1" dirty="0" smtClean="0">
              <a:ln>
                <a:solidFill>
                  <a:schemeClr val="tx1"/>
                </a:solidFill>
              </a:ln>
              <a:solidFill>
                <a:schemeClr val="bg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072066"/>
            <a:ext cx="6556573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i="1" dirty="0">
                <a:ln>
                  <a:solidFill>
                    <a:schemeClr val="bg2">
                      <a:lumMod val="5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Воспитание осмысленного и осознанного отношения ко всему танцевальному искусству, к истории, физическое и эстетическое развитие детей, </a:t>
            </a:r>
            <a:r>
              <a:rPr lang="ru-RU" sz="3600" b="1" i="1" dirty="0" err="1">
                <a:ln>
                  <a:solidFill>
                    <a:schemeClr val="bg2">
                      <a:lumMod val="5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гендерное</a:t>
            </a:r>
            <a:r>
              <a:rPr lang="ru-RU" sz="3600" b="1" i="1" dirty="0">
                <a:ln>
                  <a:solidFill>
                    <a:schemeClr val="bg2">
                      <a:lumMod val="5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 воспитание</a:t>
            </a:r>
            <a:endParaRPr lang="ru-RU" sz="3600" b="1" i="1" dirty="0">
              <a:ln>
                <a:solidFill>
                  <a:schemeClr val="bg2">
                    <a:lumMod val="5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Rectangle 1"/>
          <p:cNvSpPr>
            <a:spLocks noChangeArrowheads="1"/>
          </p:cNvSpPr>
          <p:nvPr/>
        </p:nvSpPr>
        <p:spPr bwMode="auto">
          <a:xfrm>
            <a:off x="1928813" y="0"/>
            <a:ext cx="4929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ОБЩЕОБРАЗОВАТЕЛЬНОЕ УЧРЕЖДЕНИЕ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ЯРОСЛАВСКОЙ ОБЛАСТИ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ГИМНАЗИЯ ИМЕНИ А.Л.КЕКИНА</a:t>
            </a:r>
            <a:endParaRPr lang="ru-RU" altLang="ru-RU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Picture 4" descr="C:\Users\ТИМУР\Desktop\2.1_w273_h173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434343"/>
              </a:clrFrom>
              <a:clrTo>
                <a:srgbClr val="43434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68396"/>
            <a:ext cx="642918" cy="788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mgr-trip.narod.ru/rostov/pano1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572240"/>
            <a:ext cx="6858000" cy="257176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 descr="C:\Users\ТИМУР\Desktop\2.1_w273_h173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434343"/>
              </a:clrFrom>
              <a:clrTo>
                <a:srgbClr val="43434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68396"/>
            <a:ext cx="642918" cy="788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748373"/>
            <a:ext cx="685800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1200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1200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1200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800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b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r>
              <a:rPr lang="ru-RU" sz="8000" b="1" i="1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СПАСИБО </a:t>
            </a: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r>
              <a:rPr lang="ru-RU" sz="8000" b="1" i="1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ВНИМАНИЕ</a:t>
            </a: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b="1" i="1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endParaRPr lang="ru-RU" sz="8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endParaRPr lang="ru-RU" sz="8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endParaRPr lang="ru-RU" sz="800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endParaRPr lang="ru-RU" dirty="0"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3" name="Rectangle 1"/>
          <p:cNvSpPr>
            <a:spLocks noChangeArrowheads="1"/>
          </p:cNvSpPr>
          <p:nvPr/>
        </p:nvSpPr>
        <p:spPr bwMode="auto">
          <a:xfrm>
            <a:off x="1928813" y="0"/>
            <a:ext cx="4929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ОБЩЕОБРАЗОВАТЕЛЬНОЕ УЧРЕЖДЕНИЕ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ЯРОСЛАВСКОЙ ОБЛАСТИ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ГИМНАЗИЯ ИМЕНИ А.Л.КЕКИНА</a:t>
            </a:r>
            <a:endParaRPr lang="ru-RU" altLang="ru-RU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3478406"/>
            <a:ext cx="6858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r>
              <a:rPr lang="ru-RU" sz="7200" b="1" i="1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ДЕТСКИЙ БАЛ</a:t>
            </a: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b="1" i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r>
              <a:rPr lang="ru-RU" sz="3200" b="1" i="1" dirty="0">
                <a:effectLst>
                  <a:outerShdw blurRad="38100" dist="38100" dir="2700000" algn="tl">
                    <a:srgbClr val="04617B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АВТОРСКИЙ ОБРАЗОВАТЕЛЬНЫЙ ПРОЕКТ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6343232"/>
            <a:ext cx="68580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r>
              <a:rPr lang="ru-RU" sz="4000" b="1" i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РЕАЛИЗОВАН В 2011 ГОДУ</a:t>
            </a: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4000" b="1" i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r>
              <a:rPr lang="ru-RU" sz="4000" b="1" i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РЕЗУЛЬТАТ– </a:t>
            </a:r>
            <a:r>
              <a:rPr lang="ru-RU" sz="3200" b="1" i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стилизованных детских бала</a:t>
            </a:r>
            <a:endParaRPr lang="ru-RU" sz="1600" b="1" i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8" name="Picture 2" descr="H:\Безымянный экспорт\бал 18 января 2013\_MG_312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1304" y="0"/>
            <a:ext cx="3686696" cy="29887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10" name="Picture 5" descr="H:\Безымянный экспорт\бал 18 января 2013\_MG_307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93695" cy="29887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11" name="Picture 2" descr="D:\Картинки\Работа\бал за 21 мая\общая копия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6357950"/>
            <a:ext cx="6858000" cy="278605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201101"/>
            <a:ext cx="6858000" cy="604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3330575" algn="ctr"/>
                <a:tab pos="3962400" algn="l"/>
              </a:tabLst>
              <a:defRPr/>
            </a:pPr>
            <a:endParaRPr lang="ru-RU" sz="700" b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>
              <a:tabLst>
                <a:tab pos="3330575" algn="ctr"/>
                <a:tab pos="3962400" algn="l"/>
              </a:tabLst>
              <a:defRPr/>
            </a:pPr>
            <a:endParaRPr lang="ru-RU" sz="800" b="1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1200" b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1200" b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1200" b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1200" b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800" b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b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b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b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r>
              <a:rPr lang="ru-RU" sz="5400" b="1" i="1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ИСТОРИЧЕСКИЕ БАЛЬНЫЕ ТАНЦЫ</a:t>
            </a: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1600" b="1" i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r>
              <a:rPr lang="ru-RU" sz="2000" b="1" i="1" dirty="0">
                <a:effectLst>
                  <a:outerShdw blurRad="38100" dist="38100" dir="2700000" algn="tl">
                    <a:srgbClr val="04617B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КУРСА ВНЕУРОЧНОЙ ДЕЯТЕЛЬНОСТИ</a:t>
            </a: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1600" b="1" i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tabLst>
                <a:tab pos="3330575" algn="ctr"/>
                <a:tab pos="3962400" algn="l"/>
              </a:tabLst>
              <a:defRPr/>
            </a:pPr>
            <a:endParaRPr lang="ru-RU" sz="2400" b="1" i="1" dirty="0">
              <a:effectLst>
                <a:outerShdw blurRad="38100" dist="38100" dir="2700000" algn="tl">
                  <a:srgbClr val="04617B"/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r>
              <a:rPr lang="ru-RU" b="1" i="1" dirty="0">
                <a:effectLst>
                  <a:outerShdw blurRad="38100" dist="38100" dir="2700000" algn="tl">
                    <a:srgbClr val="04617B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АВТОР-СОСТАВИТЕЛЬ – </a:t>
            </a:r>
            <a:r>
              <a:rPr lang="ru-RU" b="1" i="1" dirty="0" err="1">
                <a:effectLst>
                  <a:outerShdw blurRad="38100" dist="38100" dir="2700000" algn="tl">
                    <a:srgbClr val="04617B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Галиуллин</a:t>
            </a:r>
            <a:r>
              <a:rPr lang="ru-RU" b="1" i="1" dirty="0">
                <a:effectLst>
                  <a:outerShdw blurRad="38100" dist="38100" dir="2700000" algn="tl">
                    <a:srgbClr val="04617B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Тимур </a:t>
            </a:r>
            <a:r>
              <a:rPr lang="ru-RU" b="1" i="1" dirty="0" err="1">
                <a:effectLst>
                  <a:outerShdw blurRad="38100" dist="38100" dir="2700000" algn="tl">
                    <a:srgbClr val="04617B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Айратович</a:t>
            </a:r>
            <a:r>
              <a:rPr lang="ru-RU" b="1" i="1" dirty="0">
                <a:effectLst>
                  <a:outerShdw blurRad="38100" dist="38100" dir="2700000" algn="tl">
                    <a:srgbClr val="04617B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r>
              <a:rPr lang="ru-RU" b="1" i="1" dirty="0">
                <a:effectLst>
                  <a:outerShdw blurRad="38100" dist="38100" dir="2700000" algn="tl">
                    <a:srgbClr val="04617B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(учитель начальных классов)</a:t>
            </a:r>
            <a:endParaRPr lang="ru-RU" sz="800" b="1" i="1" dirty="0">
              <a:effectLst>
                <a:outerShdw blurRad="38100" dist="38100" dir="2700000" algn="tl">
                  <a:srgbClr val="04617B"/>
                </a:out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endParaRPr lang="ru-RU" sz="800" dirty="0">
              <a:effectLst>
                <a:outerShdw blurRad="38100" dist="38100" dir="2700000" algn="tl">
                  <a:srgbClr val="04617B"/>
                </a:out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endParaRPr lang="ru-RU" sz="800" dirty="0">
              <a:effectLst>
                <a:outerShdw blurRad="38100" dist="38100" dir="2700000" algn="tl">
                  <a:srgbClr val="04617B"/>
                </a:out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endParaRPr lang="ru-RU" sz="800" dirty="0">
              <a:effectLst>
                <a:outerShdw blurRad="38100" dist="38100" dir="2700000" algn="tl">
                  <a:srgbClr val="04617B"/>
                </a:out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3330575" algn="ctr"/>
                <a:tab pos="3962400" algn="l"/>
              </a:tabLst>
              <a:defRPr/>
            </a:pPr>
            <a:endParaRPr lang="ru-RU" dirty="0">
              <a:effectLst>
                <a:outerShdw blurRad="38100" dist="38100" dir="2700000" algn="tl">
                  <a:srgbClr val="04617B"/>
                </a:out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" name="Picture 2" descr="H:\Безымянный экспорт\бал 17 января 2013\2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6429389"/>
            <a:ext cx="6858000" cy="2714612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124" name="Picture 4" descr="C:\Users\ТИМУР\Desktop\2.1_w273_h173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434343"/>
              </a:clrFrom>
              <a:clrTo>
                <a:srgbClr val="43434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68396"/>
            <a:ext cx="642918" cy="788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173" name="AutoShape 6" descr="http://mgr-trip.narod.ru/rostov/pano11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4" name="Rectangle 1"/>
          <p:cNvSpPr>
            <a:spLocks noChangeArrowheads="1"/>
          </p:cNvSpPr>
          <p:nvPr/>
        </p:nvSpPr>
        <p:spPr bwMode="auto">
          <a:xfrm>
            <a:off x="908050" y="-46038"/>
            <a:ext cx="59499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4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ОБЩЕОБРАЗОВАТЕЛЬНОЕ УЧРЕЖДЕНИЕ</a:t>
            </a:r>
          </a:p>
          <a:p>
            <a:pPr algn="ctr" eaLnBrk="1" hangingPunct="1"/>
            <a:r>
              <a:rPr lang="ru-RU" altLang="ru-RU" sz="14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ЯРОСЛАВСКОЙ ОБЛАСТИ</a:t>
            </a:r>
          </a:p>
          <a:p>
            <a:pPr algn="ctr" eaLnBrk="1" hangingPunct="1"/>
            <a:r>
              <a:rPr lang="ru-RU" altLang="ru-RU" sz="14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ГИМНАЗИЯ ИМЕНИ А.Л.КЕКИНА</a:t>
            </a:r>
            <a:endParaRPr lang="ru-RU" altLang="ru-RU" sz="2000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420" y="1142977"/>
            <a:ext cx="6849580" cy="63709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ПРОГРАММА РАССЧИТАНА</a:t>
            </a:r>
          </a:p>
          <a:p>
            <a:pPr algn="ctr"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НА 4 ГОДА  ОБУЧЕНИЯ. </a:t>
            </a:r>
          </a:p>
          <a:p>
            <a:pPr algn="ctr">
              <a:defRPr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СОСТАВ ГРУПП</a:t>
            </a:r>
          </a:p>
          <a:p>
            <a:pPr algn="ctr"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постоянный. </a:t>
            </a:r>
          </a:p>
          <a:p>
            <a:pPr algn="ctr">
              <a:defRPr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РЕЖИМ ЗАНЯТИЙ </a:t>
            </a:r>
          </a:p>
          <a:p>
            <a:pPr algn="ctr"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1 раз в неделю, 1 час.</a:t>
            </a:r>
          </a:p>
          <a:p>
            <a:pPr algn="ctr">
              <a:defRPr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КОЛИЧЕСТВО ЧАСОВ В ГОД </a:t>
            </a:r>
          </a:p>
          <a:p>
            <a:pPr algn="ctr"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34  учебных часа. </a:t>
            </a:r>
          </a:p>
          <a:p>
            <a:pPr algn="ctr">
              <a:defRPr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ВОЗРАСТ ОБУЧАЮЩИХ </a:t>
            </a:r>
          </a:p>
          <a:p>
            <a:pPr algn="ctr"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7-11 лет. </a:t>
            </a:r>
          </a:p>
        </p:txBody>
      </p:sp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1928813" y="0"/>
            <a:ext cx="4929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ОБЩЕОБРАЗОВАТЕЛЬНОЕ УЧРЕЖДЕНИЕ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ЯРОСЛАВСКОЙ ОБЛАСТИ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ГИМНАЗИЯ ИМЕНИ А.Л.КЕКИНА</a:t>
            </a:r>
            <a:endParaRPr lang="ru-RU" altLang="ru-RU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6" name="Picture 4" descr="C:\Users\ТИМУР\Desktop\2.1_w273_h173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434343"/>
              </a:clrFrom>
              <a:clrTo>
                <a:srgbClr val="43434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68396"/>
            <a:ext cx="642918" cy="788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Picture 2" descr="H:\Безымянный экспорт\бал 18 января 2013\_MG_311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7194500"/>
            <a:ext cx="6858000" cy="194950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:\Безымянный экспорт\бал 18 января 2013\_MG_322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857488"/>
            <a:ext cx="3500438" cy="314916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4101" name="Picture 5" descr="H:\Безымянный экспорт\бал 18 января 2013\_MG_335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4" y="6000760"/>
            <a:ext cx="3571876" cy="314324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6" name="TextBox 5"/>
          <p:cNvSpPr txBox="1"/>
          <p:nvPr/>
        </p:nvSpPr>
        <p:spPr>
          <a:xfrm>
            <a:off x="0" y="2"/>
            <a:ext cx="6858000" cy="19082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endParaRPr lang="ru-RU" sz="44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АДАПТИРОВАННАЯ ОБРАЗОВАТЕЛЬНАЯ ПРОГРАММА </a:t>
            </a:r>
          </a:p>
          <a:p>
            <a:pPr algn="ctr">
              <a:defRPr/>
            </a:pPr>
            <a:r>
              <a:rPr lang="ru-RU" sz="28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«ИСТОРИЧЕСКИЕ БАЛЬНЫЕ ТАНЦЫ»</a:t>
            </a:r>
            <a:endParaRPr lang="ru-RU" sz="4000" b="1" i="1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Rectangle 1"/>
          <p:cNvSpPr>
            <a:spLocks noChangeArrowheads="1"/>
          </p:cNvSpPr>
          <p:nvPr/>
        </p:nvSpPr>
        <p:spPr bwMode="auto">
          <a:xfrm>
            <a:off x="1928813" y="0"/>
            <a:ext cx="4929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ОБЩЕОБРАЗОВАТЕЛЬНОЕ УЧРЕЖДЕНИЕ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ЯРОСЛАВСКОЙ ОБЛАСТИ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ГИМНАЗИЯ ИМЕНИ А.Л.КЕКИНА</a:t>
            </a:r>
            <a:endParaRPr lang="ru-RU" altLang="ru-RU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8" name="Picture 4" descr="C:\Users\ТИМУР\Desktop\2.1_w273_h173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434343"/>
              </a:clrFrom>
              <a:clrTo>
                <a:srgbClr val="43434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68396"/>
            <a:ext cx="642918" cy="788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1" name="Прямоугольник 10"/>
          <p:cNvSpPr/>
          <p:nvPr/>
        </p:nvSpPr>
        <p:spPr>
          <a:xfrm>
            <a:off x="3643314" y="2928926"/>
            <a:ext cx="3214686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РЕАЛИЗУЕТСЯ В РАМКАХ ВНЕУРОЧНОЙ ДЕЯТЕЛЬНОСТИ </a:t>
            </a:r>
          </a:p>
          <a:p>
            <a:pPr algn="ctr">
              <a:defRPr/>
            </a:pPr>
            <a:r>
              <a:rPr lang="ru-RU" sz="28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 НАЧАЛЬНОЙ ШКОЛЕ</a:t>
            </a:r>
            <a:endParaRPr lang="ru-RU" sz="5400" b="1" i="1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072198"/>
            <a:ext cx="3214686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КАЖДЫЙ ГОД ОТВОДИТСЯ НА ИЗУЧЕНИЕ ОТДЕЛЬНОЙ СТРАНИЦЫ ИСТОРИИ ТАНЦЕВ</a:t>
            </a:r>
            <a:endParaRPr lang="ru-RU" sz="5400" b="1" i="1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:\бал 17 января 2013\_MG_299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85852"/>
            <a:ext cx="3406135" cy="2928959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123" name="Picture 3" descr="H:\бал 17 января 2013\_MG_304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1" y="1285852"/>
            <a:ext cx="3428999" cy="2928959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124" name="Picture 4" descr="H:\бал 17 января 2013\_MG_304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357818"/>
            <a:ext cx="3429000" cy="3428992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125" name="Picture 5" descr="H:\бал 17 января 2013\_MG_2725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1" y="5429256"/>
            <a:ext cx="3428999" cy="335755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1928813" y="0"/>
            <a:ext cx="4929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ОБЩЕОБРАЗОВАТЕЛЬНОЕ УЧРЕЖДЕНИЕ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ЯРОСЛАВСКОЙ ОБЛАСТИ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ГИМНАЗИЯ ИМЕНИ А.Л.КЕКИНА</a:t>
            </a:r>
            <a:endParaRPr lang="ru-RU" altLang="ru-RU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8" name="Picture 4" descr="C:\Users\ТИМУР\Desktop\2.1_w273_h173.jpg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434343"/>
              </a:clrFrom>
              <a:clrTo>
                <a:srgbClr val="43434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68396"/>
            <a:ext cx="642918" cy="788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9" name="Прямоугольник 8"/>
          <p:cNvSpPr/>
          <p:nvPr/>
        </p:nvSpPr>
        <p:spPr>
          <a:xfrm>
            <a:off x="0" y="4286248"/>
            <a:ext cx="6858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ПРОГРАММА ВОСПИТЫВАЕТ ОСОЗНАННОЕ ОТНОШЕНИЕ  К ТАНЦЕВАЛЬНОМУ ИСКУССТВУ. </a:t>
            </a:r>
            <a:endParaRPr lang="ru-RU" sz="4800" b="1" i="1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:\Безымянный экспорт\бал 17 января 2013\_MG_295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157" y="3000364"/>
            <a:ext cx="3428843" cy="335755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125" name="Picture 5" descr="H:\Безымянный экспорт\бал 17 января 2013\_MG_301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000364"/>
            <a:ext cx="3359410" cy="335755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928813" y="0"/>
            <a:ext cx="4929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3330575" algn="ctr"/>
                <a:tab pos="3962400" algn="l"/>
              </a:tabLst>
              <a:defRPr/>
            </a:pPr>
            <a:r>
              <a:rPr lang="ru-RU" sz="1200" b="1" i="1" dirty="0">
                <a:effectLst>
                  <a:outerShdw blurRad="38100" dist="38100" dir="2700000" algn="tl">
                    <a:srgbClr val="04617B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ОБЩЕОБРАЗОВАТЕЛЬНОЕ УЧРЕЖДЕНИЕ</a:t>
            </a:r>
          </a:p>
          <a:p>
            <a:pPr algn="ctr">
              <a:tabLst>
                <a:tab pos="3330575" algn="ctr"/>
                <a:tab pos="3962400" algn="l"/>
              </a:tabLst>
              <a:defRPr/>
            </a:pPr>
            <a:r>
              <a:rPr lang="ru-RU" sz="1200" b="1" i="1" dirty="0">
                <a:effectLst>
                  <a:outerShdw blurRad="38100" dist="38100" dir="2700000" algn="tl">
                    <a:srgbClr val="04617B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ЯРОСЛАВСКОЙ ОБЛАСТИ</a:t>
            </a:r>
          </a:p>
          <a:p>
            <a:pPr algn="ctr">
              <a:tabLst>
                <a:tab pos="3330575" algn="ctr"/>
                <a:tab pos="3962400" algn="l"/>
              </a:tabLst>
              <a:defRPr/>
            </a:pPr>
            <a:r>
              <a:rPr lang="ru-RU" sz="1200" b="1" i="1" dirty="0">
                <a:effectLst>
                  <a:outerShdw blurRad="38100" dist="38100" dir="2700000" algn="tl">
                    <a:srgbClr val="04617B"/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ГИМНАЗИЯ ИМЕНИ А.Л.КЕКИНА</a:t>
            </a:r>
            <a:endParaRPr lang="ru-RU" dirty="0">
              <a:effectLst>
                <a:outerShdw blurRad="38100" dist="38100" dir="2700000" algn="tl">
                  <a:srgbClr val="04617B"/>
                </a:outerShdw>
              </a:effectLst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8" name="Picture 4" descr="C:\Users\ТИМУР\Desktop\2.1_w273_h173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434343"/>
              </a:clrFrom>
              <a:clrTo>
                <a:srgbClr val="43434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68396"/>
            <a:ext cx="642918" cy="788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9" name="Прямоугольник 8"/>
          <p:cNvSpPr/>
          <p:nvPr/>
        </p:nvSpPr>
        <p:spPr>
          <a:xfrm>
            <a:off x="0" y="1214414"/>
            <a:ext cx="6858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ОТЧЕТ ПРОИСХОДИТ В ФОРМЕ ПРОВЕДЕНИЯ МАССОВОГО ДОСУГОВОГО МЕРОПРИЯТИЯ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СТИЛИЗОВАННЫЙ ДЕТСКИЙ ИСТОРИЧЕСКИЙ БАЛ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7000892"/>
            <a:ext cx="6858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 ТЕЧЕНИЕ ГОДА ПРОХОДИТ 2 БАЛА, ИМЕЮЩИЕ СВОЮ СПЕЦИФИКУ, УЗКУЮ ТЕМАТИКУ, АВТОРСКИЙ СЦЕНАРИЙ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1928813" y="0"/>
            <a:ext cx="4929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ОБЩЕОБРАЗОВАТЕЛЬНОЕ УЧРЕЖДЕНИЕ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ЯРОСЛАВСКОЙ ОБЛАСТИ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ГИМНАЗИЯ ИМЕНИ А.Л.КЕКИНА</a:t>
            </a:r>
            <a:endParaRPr lang="ru-RU" altLang="ru-RU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Picture 4" descr="C:\Users\ТИМУР\Desktop\2.1_w273_h173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434343"/>
              </a:clrFrom>
              <a:clrTo>
                <a:srgbClr val="43434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68396"/>
            <a:ext cx="642918" cy="788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" name="Picture 2" descr="H:\Безымянный экспорт\бал 17 января 2013\_MG_286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1612" y="2428860"/>
            <a:ext cx="4000528" cy="3570516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6" name="Прямоугольник 5"/>
          <p:cNvSpPr/>
          <p:nvPr/>
        </p:nvSpPr>
        <p:spPr>
          <a:xfrm>
            <a:off x="0" y="928662"/>
            <a:ext cx="6858000" cy="14333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66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 ГОД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6000760"/>
            <a:ext cx="6858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ОЗНАКОМЛЕНИЕ С ОСНОВАМИ ТАНЦЕВАЛЬНОГО ИСКУССТВА, БАЛЬНОЙ КУЛЬТУРЫ И ЭТИКЕТА</a:t>
            </a:r>
          </a:p>
          <a:p>
            <a:pPr algn="ctr">
              <a:lnSpc>
                <a:spcPct val="150000"/>
              </a:lnSpc>
              <a:defRPr/>
            </a:pPr>
            <a:endParaRPr lang="ru-RU" sz="2000" b="1" i="1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2000" b="1" i="1" u="sng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ВАРИАНТЫ БАЛОВ</a:t>
            </a:r>
          </a:p>
          <a:p>
            <a:pPr marL="457200" indent="-457200" algn="ctr">
              <a:lnSpc>
                <a:spcPct val="150000"/>
              </a:lnSpc>
              <a:buFontTx/>
              <a:buAutoNum type="arabicPeriod"/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Первый детский зимний бал</a:t>
            </a:r>
          </a:p>
          <a:p>
            <a:pPr marL="457200" indent="-457200" algn="ctr">
              <a:lnSpc>
                <a:spcPct val="150000"/>
              </a:lnSpc>
              <a:buFontTx/>
              <a:buAutoNum type="arabicPeriod"/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Детский майский бал «В вихре танца»</a:t>
            </a:r>
          </a:p>
          <a:p>
            <a:pPr algn="ctr">
              <a:lnSpc>
                <a:spcPct val="150000"/>
              </a:lnSpc>
              <a:defRPr/>
            </a:pPr>
            <a:endParaRPr lang="ru-RU" sz="2000" b="1" i="1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1928813" y="0"/>
            <a:ext cx="4929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30575" algn="ctr"/>
                <a:tab pos="3962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ОБЩЕОБРАЗОВАТЕЛЬНОЕ УЧРЕЖДЕНИЕ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ЯРОСЛАВСКОЙ ОБЛАСТИ</a:t>
            </a:r>
          </a:p>
          <a:p>
            <a:pPr algn="ctr" eaLnBrk="1" hangingPunct="1"/>
            <a:r>
              <a:rPr lang="ru-RU" altLang="ru-RU" sz="12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ГИМНАЗИЯ ИМЕНИ А.Л.КЕКИНА</a:t>
            </a:r>
            <a:endParaRPr lang="ru-RU" altLang="ru-RU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Picture 4" descr="C:\Users\ТИМУР\Desktop\2.1_w273_h173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434343"/>
              </a:clrFrom>
              <a:clrTo>
                <a:srgbClr val="43434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68396"/>
            <a:ext cx="642918" cy="7888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0" y="928662"/>
            <a:ext cx="6858000" cy="16158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66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 ГОД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5715008"/>
            <a:ext cx="6858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ПРОДОЛЖЕНИЕ ОСВОЕНИЯ НОВЫХ СХЕМ ИСТОРИКО-БЫТОВОГО ТАНЦА, НАКОПЛЕНИЕ ТАНЦЕВАЛЬНОГО ОПЫТА.</a:t>
            </a:r>
          </a:p>
          <a:p>
            <a:pPr algn="ctr">
              <a:lnSpc>
                <a:spcPct val="150000"/>
              </a:lnSpc>
              <a:defRPr/>
            </a:pPr>
            <a:endParaRPr lang="ru-RU" sz="2000" b="1" i="1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2000" b="1" i="1" u="sng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ВАРИАНТЫ БАЛОВ</a:t>
            </a:r>
          </a:p>
          <a:p>
            <a:pPr marL="457200" indent="-457200" algn="ctr">
              <a:lnSpc>
                <a:spcPct val="150000"/>
              </a:lnSpc>
              <a:buFontTx/>
              <a:buAutoNum type="arabicPeriod"/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Детский зимний бал-маскарад</a:t>
            </a:r>
          </a:p>
          <a:p>
            <a:pPr marL="457200" indent="-457200" algn="ctr">
              <a:lnSpc>
                <a:spcPct val="150000"/>
              </a:lnSpc>
              <a:buFontTx/>
              <a:buAutoNum type="arabicPeriod"/>
              <a:defRPr/>
            </a:pPr>
            <a:r>
              <a:rPr lang="ru-RU" sz="2000" b="1" i="1" dirty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Ролевой бал по сказке «Золушка»</a:t>
            </a:r>
          </a:p>
          <a:p>
            <a:pPr algn="ctr">
              <a:lnSpc>
                <a:spcPct val="150000"/>
              </a:lnSpc>
              <a:defRPr/>
            </a:pPr>
            <a:endParaRPr lang="ru-RU" sz="2000" b="1" i="1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3" descr="H:\Безымянный экспорт\бал 18 января 2013\_MG_312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1612" y="2500298"/>
            <a:ext cx="3857652" cy="323801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318</TotalTime>
  <Words>352</Words>
  <Application>Microsoft Office PowerPoint</Application>
  <PresentationFormat>Экран (4:3)</PresentationFormat>
  <Paragraphs>133</Paragraphs>
  <Slides>13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Constantia</vt:lpstr>
      <vt:lpstr>Wingdings 2</vt:lpstr>
      <vt:lpstr>Times New Roman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Итог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ТИМУР</dc:creator>
  <cp:lastModifiedBy>Наталья Николаевна Новикова</cp:lastModifiedBy>
  <cp:revision>33</cp:revision>
  <dcterms:created xsi:type="dcterms:W3CDTF">2017-01-22T15:12:36Z</dcterms:created>
  <dcterms:modified xsi:type="dcterms:W3CDTF">2019-11-20T07:38:39Z</dcterms:modified>
</cp:coreProperties>
</file>