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70" r:id="rId11"/>
    <p:sldId id="273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46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43" autoAdjust="0"/>
  </p:normalViewPr>
  <p:slideViewPr>
    <p:cSldViewPr>
      <p:cViewPr varScale="1">
        <p:scale>
          <a:sx n="96" d="100"/>
          <a:sy n="96" d="100"/>
        </p:scale>
        <p:origin x="-3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03200"/>
            <a:ext cx="7286676" cy="654032"/>
          </a:xfrm>
          <a:ln>
            <a:solidFill>
              <a:srgbClr val="46002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2000" b="1" cap="all" spc="250" dirty="0" smtClean="0">
                <a:solidFill>
                  <a:schemeClr val="tx2"/>
                </a:solidFill>
                <a:latin typeface="Bookman Old Style" pitchFamily="18" charset="0"/>
              </a:rPr>
              <a:t/>
            </a:r>
            <a:br>
              <a:rPr lang="ru-RU" sz="2000" b="1" cap="all" spc="250" dirty="0" smtClean="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ru-RU" sz="2000" b="1" cap="all" spc="250" dirty="0" smtClean="0">
                <a:solidFill>
                  <a:schemeClr val="tx2"/>
                </a:solidFill>
                <a:latin typeface="Bookman Old Style" pitchFamily="18" charset="0"/>
              </a:rPr>
              <a:t/>
            </a:r>
            <a:br>
              <a:rPr lang="ru-RU" sz="2000" b="1" cap="all" spc="250" dirty="0" smtClean="0">
                <a:solidFill>
                  <a:schemeClr val="tx2"/>
                </a:solidFill>
                <a:latin typeface="Bookman Old Style" pitchFamily="18" charset="0"/>
              </a:rPr>
            </a:br>
            <a:r>
              <a:rPr lang="ru-RU" sz="2000" b="1" cap="all" spc="250" dirty="0" smtClean="0">
                <a:solidFill>
                  <a:srgbClr val="460023"/>
                </a:solidFill>
                <a:latin typeface="Bookman Old Style" pitchFamily="18" charset="0"/>
              </a:rPr>
              <a:t>ГУ ЯО «</a:t>
            </a:r>
            <a:r>
              <a:rPr lang="ru-RU" sz="2000" b="1" cap="all" spc="250" dirty="0" err="1" smtClean="0">
                <a:solidFill>
                  <a:srgbClr val="460023"/>
                </a:solidFill>
                <a:latin typeface="Bookman Old Style" pitchFamily="18" charset="0"/>
              </a:rPr>
              <a:t>Угличский</a:t>
            </a:r>
            <a:r>
              <a:rPr lang="ru-RU" sz="2000" b="1" cap="all" spc="250" dirty="0" smtClean="0">
                <a:solidFill>
                  <a:srgbClr val="460023"/>
                </a:solidFill>
                <a:latin typeface="Bookman Old Style" pitchFamily="18" charset="0"/>
              </a:rPr>
              <a:t> детский дом»</a:t>
            </a:r>
            <a:r>
              <a:rPr lang="ru-RU" sz="3200" b="1" cap="all" spc="250" dirty="0" smtClean="0">
                <a:solidFill>
                  <a:schemeClr val="tx2"/>
                </a:solidFill>
              </a:rPr>
              <a:t/>
            </a:r>
            <a:br>
              <a:rPr lang="ru-RU" sz="3200" b="1" cap="all" spc="250" dirty="0" smtClean="0">
                <a:solidFill>
                  <a:schemeClr val="tx2"/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142983"/>
            <a:ext cx="8229600" cy="3786215"/>
          </a:xfrm>
          <a:prstGeom prst="snip2DiagRect">
            <a:avLst/>
          </a:prstGeom>
          <a:ln>
            <a:solidFill>
              <a:srgbClr val="800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Формирование социально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значимых компетенций у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воспитанников детского дома в процессе деятельности педагога</a:t>
            </a:r>
            <a:endParaRPr lang="ru-RU" sz="3600" dirty="0" smtClean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714744" y="5214950"/>
            <a:ext cx="5072098" cy="1000132"/>
          </a:xfrm>
          <a:prstGeom prst="rect">
            <a:avLst/>
          </a:prstGeom>
          <a:ln>
            <a:solidFill>
              <a:srgbClr val="46002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/>
            </a:r>
            <a:b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</a:br>
            <a: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/>
            </a:r>
            <a:b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</a:br>
            <a: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460023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Подготовила</a:t>
            </a:r>
            <a:r>
              <a:rPr lang="ru-RU" sz="2000" b="1" cap="all" spc="250" dirty="0" smtClean="0">
                <a:solidFill>
                  <a:srgbClr val="460023"/>
                </a:solidFill>
                <a:latin typeface="Bookman Old Style" pitchFamily="18" charset="0"/>
              </a:rPr>
              <a:t>: воспитатель Кротова Н.В.</a:t>
            </a:r>
            <a:r>
              <a:rPr kumimoji="0" lang="ru-RU" sz="32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46002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32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46002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46002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42968" y="188640"/>
            <a:ext cx="8229600" cy="1143000"/>
          </a:xfrm>
          <a:solidFill>
            <a:schemeClr val="bg1"/>
          </a:solidFill>
          <a:ln>
            <a:solidFill>
              <a:srgbClr val="800080"/>
            </a:solidFill>
          </a:ln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800080"/>
                </a:solidFill>
                <a:latin typeface="Bookman Old Style" pitchFamily="18" charset="0"/>
              </a:rPr>
              <a:t>Мастер-классы</a:t>
            </a:r>
            <a:endParaRPr lang="ru-RU" b="1" dirty="0">
              <a:solidFill>
                <a:srgbClr val="800080"/>
              </a:solidFill>
              <a:latin typeface="Bookman Old Style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618" y="1700808"/>
            <a:ext cx="82423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618" y="3068960"/>
            <a:ext cx="82423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618" y="4335969"/>
            <a:ext cx="82423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439862"/>
          </a:xfrm>
          <a:solidFill>
            <a:schemeClr val="bg1"/>
          </a:solidFill>
          <a:ln>
            <a:solidFill>
              <a:srgbClr val="800080"/>
            </a:solidFill>
          </a:ln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800080"/>
                </a:solidFill>
                <a:latin typeface="Bookman Old Style" pitchFamily="18" charset="0"/>
              </a:rPr>
              <a:t>Занятия в творческой студии «</a:t>
            </a:r>
            <a:r>
              <a:rPr lang="ru-RU" b="1" dirty="0" err="1" smtClean="0">
                <a:solidFill>
                  <a:srgbClr val="800080"/>
                </a:solidFill>
                <a:latin typeface="Bookman Old Style" pitchFamily="18" charset="0"/>
              </a:rPr>
              <a:t>Самоделкины</a:t>
            </a:r>
            <a:r>
              <a:rPr lang="ru-RU" b="1" dirty="0" smtClean="0">
                <a:solidFill>
                  <a:srgbClr val="800080"/>
                </a:solidFill>
                <a:latin typeface="Bookman Old Style" pitchFamily="18" charset="0"/>
              </a:rPr>
              <a:t>»</a:t>
            </a:r>
            <a:endParaRPr lang="ru-RU" b="1" dirty="0">
              <a:solidFill>
                <a:srgbClr val="800080"/>
              </a:solidFill>
              <a:latin typeface="Bookman Old Style" pitchFamily="18" charset="0"/>
            </a:endParaRPr>
          </a:p>
        </p:txBody>
      </p:sp>
      <p:pic>
        <p:nvPicPr>
          <p:cNvPr id="7" name="Рисунок 6" descr="20180304_170344.jpg"/>
          <p:cNvPicPr>
            <a:picLocks noChangeAspect="1"/>
          </p:cNvPicPr>
          <p:nvPr/>
        </p:nvPicPr>
        <p:blipFill>
          <a:blip r:embed="rId3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092686" y="2426058"/>
            <a:ext cx="2545232" cy="1908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20180305_010213.jpg"/>
          <p:cNvPicPr>
            <a:picLocks noChangeAspect="1"/>
          </p:cNvPicPr>
          <p:nvPr/>
        </p:nvPicPr>
        <p:blipFill>
          <a:blip r:embed="rId4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527572" y="2330878"/>
            <a:ext cx="2736304" cy="20522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5400" i="1" dirty="0" smtClean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algn="ctr">
              <a:buNone/>
            </a:pPr>
            <a:r>
              <a:rPr lang="ru-RU" sz="5400" i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Спасибо за внимание!</a:t>
            </a:r>
            <a:endParaRPr lang="ru-RU" sz="5400" i="1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285728"/>
            <a:ext cx="8929750" cy="6215106"/>
          </a:xfrm>
          <a:prstGeom prst="roundRect">
            <a:avLst/>
          </a:prstGeom>
          <a:ln>
            <a:solidFill>
              <a:srgbClr val="46002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3600" i="1" dirty="0" smtClean="0">
                <a:solidFill>
                  <a:srgbClr val="460023"/>
                </a:solidFill>
                <a:latin typeface="Bookman Old Style" pitchFamily="18" charset="0"/>
              </a:rPr>
              <a:t>   </a:t>
            </a:r>
            <a:r>
              <a:rPr lang="ru-RU" sz="3600" dirty="0" smtClean="0">
                <a:solidFill>
                  <a:srgbClr val="460023"/>
                </a:solidFill>
                <a:latin typeface="Bookman Old Style" pitchFamily="18" charset="0"/>
              </a:rPr>
              <a:t>Детский дом для воспитанников - временное место пребывания, после окончания обучения они выпускаются в открытый социум. </a:t>
            </a:r>
          </a:p>
          <a:p>
            <a:pPr algn="ctr">
              <a:buNone/>
            </a:pPr>
            <a:r>
              <a:rPr lang="ru-RU" sz="3600" dirty="0" smtClean="0">
                <a:solidFill>
                  <a:srgbClr val="460023"/>
                </a:solidFill>
                <a:latin typeface="Bookman Old Style" pitchFamily="18" charset="0"/>
              </a:rPr>
              <a:t>Насколько они подготовлены к самостоятельной жизни и будет зависеть успешность их дальнейшего жизненного пути.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501122" cy="1143000"/>
          </a:xfrm>
          <a:ln>
            <a:solidFill>
              <a:srgbClr val="800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800080"/>
                </a:solidFill>
              </a:rPr>
              <a:t/>
            </a:r>
            <a:br>
              <a:rPr lang="ru-RU" sz="2400" b="1" dirty="0" smtClean="0">
                <a:solidFill>
                  <a:srgbClr val="800080"/>
                </a:solidFill>
              </a:rPr>
            </a:br>
            <a:r>
              <a:rPr lang="ru-RU" sz="28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Факторы неподготовленности </a:t>
            </a:r>
            <a:br>
              <a:rPr lang="ru-RU" sz="28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воспитанников к самостоятельной жизни</a:t>
            </a:r>
            <a:r>
              <a:rPr lang="ru-RU" sz="2400" dirty="0" smtClean="0">
                <a:solidFill>
                  <a:srgbClr val="800080"/>
                </a:solidFill>
              </a:rPr>
              <a:t/>
            </a:r>
            <a:br>
              <a:rPr lang="ru-RU" sz="2400" dirty="0" smtClean="0">
                <a:solidFill>
                  <a:srgbClr val="800080"/>
                </a:solidFill>
              </a:rPr>
            </a:br>
            <a:endParaRPr lang="ru-RU" sz="3600" dirty="0">
              <a:solidFill>
                <a:srgbClr val="80008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114948"/>
          </a:xfrm>
          <a:ln>
            <a:solidFill>
              <a:srgbClr val="46002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 могут взаимодействовать с окружающими на равных;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 умеют продуктивно общаться с людьми;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 хватает самостоятельности;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низкий уровень знаний об окружающей среде;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специфические потребности в общении;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 умеют самостоятельно продумывать и анализировать ситуацию.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сложно с первого раза понять и правильно оценить необходимость тех или иных действий, поступков;</a:t>
            </a:r>
          </a:p>
          <a:p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неспособность воспитанников применять полученные знания в различных жизненных ситуациях.</a:t>
            </a:r>
          </a:p>
          <a:p>
            <a:pPr marL="0" indent="0">
              <a:buNone/>
            </a:pPr>
            <a:endParaRPr lang="ru-RU" sz="2200" dirty="0" smtClean="0">
              <a:solidFill>
                <a:srgbClr val="460023"/>
              </a:solidFill>
              <a:latin typeface="Bookman Old Style" pitchFamily="18" charset="0"/>
            </a:endParaRPr>
          </a:p>
          <a:p>
            <a:endParaRPr lang="ru-RU" sz="2000" dirty="0">
              <a:solidFill>
                <a:srgbClr val="46002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72518" cy="6286544"/>
          </a:xfrm>
          <a:ln>
            <a:solidFill>
              <a:srgbClr val="46002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3800" b="1" dirty="0" err="1" smtClean="0">
                <a:solidFill>
                  <a:srgbClr val="800080"/>
                </a:solidFill>
                <a:latin typeface="Bookman Old Style" pitchFamily="18" charset="0"/>
              </a:rPr>
              <a:t>Компетентностный</a:t>
            </a:r>
            <a:r>
              <a:rPr lang="ru-RU" sz="3800" b="1" dirty="0" smtClean="0">
                <a:solidFill>
                  <a:srgbClr val="800080"/>
                </a:solidFill>
                <a:latin typeface="Bookman Old Style" pitchFamily="18" charset="0"/>
              </a:rPr>
              <a:t> подход </a:t>
            </a:r>
            <a:r>
              <a:rPr lang="ru-RU" sz="3800" dirty="0" smtClean="0">
                <a:solidFill>
                  <a:srgbClr val="460023"/>
                </a:solidFill>
                <a:latin typeface="Bookman Old Style" pitchFamily="18" charset="0"/>
              </a:rPr>
              <a:t>обеспечивает формирование знаний, умений, навыков, способов практической деятельности, готовности и умения действовать в жизненно значимых ситуациях. Он включает в себя формирование ключевых компетенций.</a:t>
            </a:r>
          </a:p>
          <a:p>
            <a:r>
              <a:rPr lang="ru-RU" sz="3800" b="1" dirty="0" smtClean="0">
                <a:solidFill>
                  <a:srgbClr val="800080"/>
                </a:solidFill>
                <a:latin typeface="Bookman Old Style" pitchFamily="18" charset="0"/>
              </a:rPr>
              <a:t>Компетенция </a:t>
            </a:r>
            <a:r>
              <a:rPr lang="ru-RU" sz="3800" dirty="0" smtClean="0">
                <a:solidFill>
                  <a:srgbClr val="800080"/>
                </a:solidFill>
                <a:latin typeface="Bookman Old Style" pitchFamily="18" charset="0"/>
              </a:rPr>
              <a:t>- </a:t>
            </a:r>
            <a:r>
              <a:rPr lang="ru-RU" sz="3800" dirty="0" smtClean="0">
                <a:solidFill>
                  <a:srgbClr val="460023"/>
                </a:solidFill>
                <a:latin typeface="Bookman Old Style" pitchFamily="18" charset="0"/>
              </a:rPr>
              <a:t>это способность и готовность применять знания, умения, успешно действовать на основе практического опыта при решении задач общего рода. </a:t>
            </a:r>
          </a:p>
          <a:p>
            <a:endParaRPr lang="ru-RU" dirty="0">
              <a:solidFill>
                <a:srgbClr val="46002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229600" cy="1296974"/>
          </a:xfrm>
          <a:solidFill>
            <a:schemeClr val="bg1"/>
          </a:solidFill>
          <a:ln>
            <a:solidFill>
              <a:srgbClr val="800080"/>
            </a:solidFill>
          </a:ln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800080"/>
                </a:solidFill>
                <a:latin typeface="Bookman Old Style" pitchFamily="18" charset="0"/>
              </a:rPr>
              <a:t/>
            </a:r>
            <a:br>
              <a:rPr lang="ru-RU" sz="2700" dirty="0" smtClean="0">
                <a:solidFill>
                  <a:srgbClr val="800080"/>
                </a:solidFill>
                <a:latin typeface="Bookman Old Style" pitchFamily="18" charset="0"/>
              </a:rPr>
            </a:br>
            <a:r>
              <a:rPr lang="ru-RU" sz="2700" dirty="0" smtClean="0">
                <a:solidFill>
                  <a:srgbClr val="800080"/>
                </a:solidFill>
                <a:latin typeface="Bookman Old Style" pitchFamily="18" charset="0"/>
              </a:rPr>
              <a:t/>
            </a:r>
            <a:br>
              <a:rPr lang="ru-RU" sz="2700" dirty="0" smtClean="0">
                <a:solidFill>
                  <a:srgbClr val="800080"/>
                </a:solidFill>
                <a:latin typeface="Bookman Old Style" pitchFamily="18" charset="0"/>
              </a:rPr>
            </a:br>
            <a:r>
              <a:rPr lang="ru-RU" sz="2700" b="1" dirty="0" smtClean="0">
                <a:solidFill>
                  <a:srgbClr val="800080"/>
                </a:solidFill>
                <a:latin typeface="Bookman Old Style" pitchFamily="18" charset="0"/>
              </a:rPr>
              <a:t>Факторы, отрицательно сказывающие на усвоении детьми положительного </a:t>
            </a:r>
            <a:br>
              <a:rPr lang="ru-RU" sz="2700" b="1" dirty="0" smtClean="0">
                <a:solidFill>
                  <a:srgbClr val="800080"/>
                </a:solidFill>
                <a:latin typeface="Bookman Old Style" pitchFamily="18" charset="0"/>
              </a:rPr>
            </a:br>
            <a:r>
              <a:rPr lang="ru-RU" sz="2700" b="1" dirty="0" smtClean="0">
                <a:solidFill>
                  <a:srgbClr val="800080"/>
                </a:solidFill>
                <a:latin typeface="Bookman Old Style" pitchFamily="18" charset="0"/>
              </a:rPr>
              <a:t>социального опыта</a:t>
            </a:r>
            <a:r>
              <a:rPr lang="ru-RU" sz="2700" b="1" dirty="0" smtClean="0">
                <a:latin typeface="Bookman Old Style" pitchFamily="18" charset="0"/>
              </a:rPr>
              <a:t>:</a:t>
            </a:r>
            <a:r>
              <a:rPr lang="ru-RU" dirty="0" smtClean="0">
                <a:latin typeface="Bookman Old Style" pitchFamily="18" charset="0"/>
              </a:rPr>
              <a:t/>
            </a:r>
            <a:br>
              <a:rPr lang="ru-RU" dirty="0" smtClean="0">
                <a:latin typeface="Bookman Old Style" pitchFamily="18" charset="0"/>
              </a:rPr>
            </a:br>
            <a:endParaRPr lang="ru-RU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428736"/>
            <a:ext cx="8929718" cy="5429264"/>
          </a:xfrm>
          <a:solidFill>
            <a:schemeClr val="bg1"/>
          </a:solidFill>
          <a:ln>
            <a:solidFill>
              <a:srgbClr val="460023"/>
            </a:solidFill>
          </a:ln>
        </p:spPr>
        <p:txBody>
          <a:bodyPr>
            <a:noAutofit/>
          </a:bodyPr>
          <a:lstStyle/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Отклонение в состоянии здоровья и психическом развитии;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Агрессивность;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Неумение общаться;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Эмоциональная нестабильность;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Искаженная потребность в любви;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Неразвитость механизмов управления своим поведением в соответствии с меняющимися обстоятельствами;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Отсутствие бережливости и ответственности</a:t>
            </a:r>
            <a:r>
              <a:rPr lang="ru-RU" sz="2200" dirty="0">
                <a:solidFill>
                  <a:srgbClr val="460023"/>
                </a:solidFill>
                <a:latin typeface="Bookman Old Style" pitchFamily="18" charset="0"/>
              </a:rPr>
              <a:t>;</a:t>
            </a:r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  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Незнание и неприятие самого себя как личность;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Неспособность к самостоятельному выбору;</a:t>
            </a:r>
          </a:p>
          <a:p>
            <a:pPr lvl="0"/>
            <a:r>
              <a:rPr lang="ru-RU" sz="2200" dirty="0" smtClean="0">
                <a:solidFill>
                  <a:srgbClr val="460023"/>
                </a:solidFill>
                <a:latin typeface="Bookman Old Style" pitchFamily="18" charset="0"/>
              </a:rPr>
              <a:t>«Перегруженность» отрицательным опытом, негативными ценностями и образцами поведения.</a:t>
            </a:r>
          </a:p>
          <a:p>
            <a:endParaRPr lang="ru-RU" sz="2000" dirty="0">
              <a:solidFill>
                <a:srgbClr val="460023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80008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800080"/>
                </a:solidFill>
                <a:latin typeface="Bookman Old Style" pitchFamily="18" charset="0"/>
              </a:rPr>
              <a:t/>
            </a:r>
            <a:br>
              <a:rPr lang="ru-RU" sz="3600" b="1" dirty="0" smtClean="0">
                <a:solidFill>
                  <a:srgbClr val="80008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800080"/>
                </a:solidFill>
                <a:latin typeface="Bookman Old Style" pitchFamily="18" charset="0"/>
              </a:rPr>
              <a:t>Специфические условия процесса социализации детей:</a:t>
            </a:r>
            <a:r>
              <a:rPr lang="ru-RU" dirty="0" smtClean="0">
                <a:solidFill>
                  <a:srgbClr val="800080"/>
                </a:solidFill>
              </a:rPr>
              <a:t/>
            </a:r>
            <a:br>
              <a:rPr lang="ru-RU" dirty="0" smtClean="0">
                <a:solidFill>
                  <a:srgbClr val="800080"/>
                </a:solidFill>
              </a:rPr>
            </a:br>
            <a:endParaRPr lang="ru-RU" dirty="0">
              <a:solidFill>
                <a:srgbClr val="80008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rgbClr val="460023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460023"/>
                </a:solidFill>
                <a:latin typeface="Bookman Old Style" pitchFamily="18" charset="0"/>
              </a:rPr>
              <a:t>Условия проживания в детском доме;</a:t>
            </a:r>
          </a:p>
          <a:p>
            <a:pPr lvl="0"/>
            <a:r>
              <a:rPr lang="ru-RU" dirty="0" smtClean="0">
                <a:solidFill>
                  <a:srgbClr val="460023"/>
                </a:solidFill>
                <a:latin typeface="Bookman Old Style" pitchFamily="18" charset="0"/>
              </a:rPr>
              <a:t>Социальное сиротство;</a:t>
            </a:r>
          </a:p>
          <a:p>
            <a:pPr lvl="0"/>
            <a:r>
              <a:rPr lang="ru-RU" dirty="0">
                <a:solidFill>
                  <a:srgbClr val="460023"/>
                </a:solidFill>
                <a:latin typeface="Bookman Old Style" pitchFamily="18" charset="0"/>
              </a:rPr>
              <a:t>О</a:t>
            </a:r>
            <a:r>
              <a:rPr lang="ru-RU" dirty="0" smtClean="0">
                <a:solidFill>
                  <a:srgbClr val="460023"/>
                </a:solidFill>
                <a:latin typeface="Bookman Old Style" pitchFamily="18" charset="0"/>
              </a:rPr>
              <a:t>граниченная социальная активность;</a:t>
            </a:r>
          </a:p>
          <a:p>
            <a:pPr lvl="0"/>
            <a:r>
              <a:rPr lang="ru-RU" dirty="0">
                <a:solidFill>
                  <a:srgbClr val="460023"/>
                </a:solidFill>
                <a:latin typeface="Bookman Old Style" pitchFamily="18" charset="0"/>
              </a:rPr>
              <a:t>Н</a:t>
            </a:r>
            <a:r>
              <a:rPr lang="ru-RU" dirty="0" smtClean="0">
                <a:solidFill>
                  <a:srgbClr val="460023"/>
                </a:solidFill>
                <a:latin typeface="Bookman Old Style" pitchFamily="18" charset="0"/>
              </a:rPr>
              <a:t>едостаточное включение ребенка в различные виды практической деятельности;</a:t>
            </a:r>
          </a:p>
          <a:p>
            <a:pPr lvl="0"/>
            <a:r>
              <a:rPr lang="ru-RU" dirty="0">
                <a:solidFill>
                  <a:srgbClr val="460023"/>
                </a:solidFill>
                <a:latin typeface="Bookman Old Style" pitchFamily="18" charset="0"/>
              </a:rPr>
              <a:t>О</a:t>
            </a:r>
            <a:r>
              <a:rPr lang="ru-RU" dirty="0" smtClean="0">
                <a:solidFill>
                  <a:srgbClr val="460023"/>
                </a:solidFill>
                <a:latin typeface="Bookman Old Style" pitchFamily="18" charset="0"/>
              </a:rPr>
              <a:t>граниченная сфера реализации усвоенных социальных норм и социального опыта и 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solidFill>
            <a:schemeClr val="bg1"/>
          </a:solidFill>
          <a:ln>
            <a:solidFill>
              <a:srgbClr val="800080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800080"/>
                </a:solidFill>
                <a:latin typeface="Bookman Old Style" pitchFamily="18" charset="0"/>
              </a:rPr>
              <a:t>Сферы жизнедеятельности ребенка:</a:t>
            </a:r>
            <a:endParaRPr lang="ru-RU" sz="3600" b="1" dirty="0">
              <a:solidFill>
                <a:srgbClr val="80008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>
            <a:solidFill>
              <a:srgbClr val="460023"/>
            </a:solidFill>
          </a:ln>
        </p:spPr>
        <p:txBody>
          <a:bodyPr>
            <a:normAutofit/>
          </a:bodyPr>
          <a:lstStyle/>
          <a:p>
            <a:pPr lvl="0"/>
            <a:r>
              <a:rPr lang="ru-RU" sz="4000" u="sng" dirty="0" smtClean="0">
                <a:solidFill>
                  <a:srgbClr val="460023"/>
                </a:solidFill>
                <a:latin typeface="Bookman Old Style" pitchFamily="18" charset="0"/>
              </a:rPr>
              <a:t>Бытовая сфера</a:t>
            </a:r>
            <a:r>
              <a:rPr lang="ru-RU" sz="4000" dirty="0" smtClean="0">
                <a:solidFill>
                  <a:srgbClr val="460023"/>
                </a:solidFill>
                <a:latin typeface="Bookman Old Style" pitchFamily="18" charset="0"/>
              </a:rPr>
              <a:t>(организация жизненного пространства);</a:t>
            </a:r>
          </a:p>
          <a:p>
            <a:pPr lvl="0"/>
            <a:r>
              <a:rPr lang="ru-RU" sz="4000" u="sng" dirty="0" smtClean="0">
                <a:solidFill>
                  <a:srgbClr val="460023"/>
                </a:solidFill>
                <a:latin typeface="Bookman Old Style" pitchFamily="18" charset="0"/>
              </a:rPr>
              <a:t>Учебная деятельность</a:t>
            </a:r>
            <a:r>
              <a:rPr lang="ru-RU" sz="4000" dirty="0" smtClean="0">
                <a:solidFill>
                  <a:srgbClr val="460023"/>
                </a:solidFill>
                <a:latin typeface="Bookman Old Style" pitchFamily="18" charset="0"/>
              </a:rPr>
              <a:t>;</a:t>
            </a:r>
          </a:p>
          <a:p>
            <a:pPr lvl="0"/>
            <a:r>
              <a:rPr lang="ru-RU" sz="4000" u="sng" dirty="0" smtClean="0">
                <a:solidFill>
                  <a:srgbClr val="460023"/>
                </a:solidFill>
                <a:latin typeface="Bookman Old Style" pitchFamily="18" charset="0"/>
              </a:rPr>
              <a:t>Сфера межличностного взаимодействия</a:t>
            </a:r>
            <a:r>
              <a:rPr lang="ru-RU" sz="4000" dirty="0" smtClean="0">
                <a:solidFill>
                  <a:srgbClr val="460023"/>
                </a:solidFill>
                <a:latin typeface="Bookman Old Style" pitchFamily="18" charset="0"/>
              </a:rPr>
              <a:t>.</a:t>
            </a:r>
          </a:p>
          <a:p>
            <a:endParaRPr lang="ru-RU" dirty="0">
              <a:solidFill>
                <a:srgbClr val="460023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50634" y="548680"/>
            <a:ext cx="8329642" cy="1143000"/>
          </a:xfrm>
          <a:solidFill>
            <a:schemeClr val="bg1"/>
          </a:solidFill>
          <a:ln>
            <a:solidFill>
              <a:srgbClr val="800080"/>
            </a:solidFill>
          </a:ln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800080"/>
                </a:solidFill>
                <a:latin typeface="Bookman Old Style" pitchFamily="18" charset="0"/>
              </a:rPr>
              <a:t>Учебная деятельность</a:t>
            </a:r>
            <a:endParaRPr lang="ru-RU" b="1" dirty="0">
              <a:solidFill>
                <a:srgbClr val="800080"/>
              </a:solidFill>
              <a:latin typeface="Bookman Old Style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637" y="1871667"/>
            <a:ext cx="8340725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637" y="3284984"/>
            <a:ext cx="82423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661" y="4653136"/>
            <a:ext cx="82423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536" cy="6858000"/>
          </a:xfrm>
          <a:prstGeom prst="rect">
            <a:avLst/>
          </a:prstGeom>
          <a:noFill/>
        </p:spPr>
      </p:pic>
      <p:pic>
        <p:nvPicPr>
          <p:cNvPr id="10" name="Содержимое 9" descr="20190205_172039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424707" y="2071806"/>
            <a:ext cx="2858535" cy="2143901"/>
          </a:xfrm>
          <a:prstGeom prst="round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8596" y="285728"/>
            <a:ext cx="8329642" cy="1143000"/>
          </a:xfrm>
          <a:prstGeom prst="rect">
            <a:avLst/>
          </a:prstGeom>
          <a:solidFill>
            <a:schemeClr val="bg1"/>
          </a:solidFill>
          <a:ln>
            <a:solidFill>
              <a:srgbClr val="80008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8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Экскурсии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pic>
        <p:nvPicPr>
          <p:cNvPr id="11" name="Рисунок 10" descr="20190316_135551.jpg"/>
          <p:cNvPicPr>
            <a:picLocks noChangeAspect="1"/>
          </p:cNvPicPr>
          <p:nvPr/>
        </p:nvPicPr>
        <p:blipFill>
          <a:blip r:embed="rId4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352724" y="2019311"/>
            <a:ext cx="3010088" cy="2257566"/>
          </a:xfrm>
          <a:prstGeom prst="roundRect">
            <a:avLst/>
          </a:prstGeom>
        </p:spPr>
      </p:pic>
      <p:pic>
        <p:nvPicPr>
          <p:cNvPr id="12" name="Рисунок 11" descr="20190316_135607.jpg"/>
          <p:cNvPicPr>
            <a:picLocks noChangeAspect="1"/>
          </p:cNvPicPr>
          <p:nvPr/>
        </p:nvPicPr>
        <p:blipFill>
          <a:blip r:embed="rId5" cstate="email">
            <a:lum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73305" y="2009297"/>
            <a:ext cx="2929971" cy="2197478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292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ГУ ЯО «Угличский детский дом» </vt:lpstr>
      <vt:lpstr>Презентация PowerPoint</vt:lpstr>
      <vt:lpstr> Факторы неподготовленности  воспитанников к самостоятельной жизни </vt:lpstr>
      <vt:lpstr>Презентация PowerPoint</vt:lpstr>
      <vt:lpstr>  Факторы, отрицательно сказывающие на усвоении детьми положительного  социального опыта: </vt:lpstr>
      <vt:lpstr> Специфические условия процесса социализации детей: </vt:lpstr>
      <vt:lpstr>Сферы жизнедеятельности ребенка:</vt:lpstr>
      <vt:lpstr>Учебная деятельность</vt:lpstr>
      <vt:lpstr>Презентация PowerPoint</vt:lpstr>
      <vt:lpstr>Мастер-классы</vt:lpstr>
      <vt:lpstr>Занятия в творческой студии «Самоделкины»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Наталья Николаевна Новикова</cp:lastModifiedBy>
  <cp:revision>30</cp:revision>
  <dcterms:created xsi:type="dcterms:W3CDTF">2019-04-17T13:33:02Z</dcterms:created>
  <dcterms:modified xsi:type="dcterms:W3CDTF">2019-05-30T08:44:06Z</dcterms:modified>
</cp:coreProperties>
</file>