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6" r:id="rId6"/>
    <p:sldId id="277" r:id="rId7"/>
    <p:sldId id="275" r:id="rId8"/>
    <p:sldId id="261" r:id="rId9"/>
    <p:sldId id="266" r:id="rId10"/>
    <p:sldId id="268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FF"/>
    <a:srgbClr val="00FF0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oodwp.com_2663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4"/>
            <a:ext cx="9144032" cy="6858024"/>
          </a:xfrm>
          <a:prstGeom prst="rect">
            <a:avLst/>
          </a:prstGeom>
        </p:spPr>
      </p:pic>
      <p:pic>
        <p:nvPicPr>
          <p:cNvPr id="8" name="Рисунок 7" descr="f18e27cabbe0b7aa61faf9041d48996c.jpg"/>
          <p:cNvPicPr>
            <a:picLocks noChangeAspect="1"/>
          </p:cNvPicPr>
          <p:nvPr userDrawn="1"/>
        </p:nvPicPr>
        <p:blipFill>
          <a:blip r:embed="rId3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8662" y="3857628"/>
            <a:ext cx="2542710" cy="3000372"/>
          </a:xfrm>
          <a:prstGeom prst="rect">
            <a:avLst/>
          </a:prstGeom>
        </p:spPr>
      </p:pic>
      <p:pic>
        <p:nvPicPr>
          <p:cNvPr id="9" name="Рисунок 8" descr="mult96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15008" y="3571852"/>
            <a:ext cx="2286016" cy="3286148"/>
          </a:xfrm>
          <a:prstGeom prst="parallelogram">
            <a:avLst/>
          </a:prstGeom>
        </p:spPr>
      </p:pic>
      <p:pic>
        <p:nvPicPr>
          <p:cNvPr id="10" name="Рисунок 9" descr="coozsws3317863.jpg"/>
          <p:cNvPicPr>
            <a:picLocks noChangeAspect="1"/>
          </p:cNvPicPr>
          <p:nvPr userDrawn="1"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992" y="0"/>
            <a:ext cx="1904981" cy="1428736"/>
          </a:xfrm>
          <a:prstGeom prst="rect">
            <a:avLst/>
          </a:prstGeom>
        </p:spPr>
      </p:pic>
      <p:sp>
        <p:nvSpPr>
          <p:cNvPr id="11" name="Круглая лента лицом вверх 10"/>
          <p:cNvSpPr/>
          <p:nvPr userDrawn="1"/>
        </p:nvSpPr>
        <p:spPr>
          <a:xfrm>
            <a:off x="714348" y="1500174"/>
            <a:ext cx="7572428" cy="2071702"/>
          </a:xfrm>
          <a:prstGeom prst="ellipseRibbon2">
            <a:avLst>
              <a:gd name="adj1" fmla="val 25000"/>
              <a:gd name="adj2" fmla="val 73867"/>
              <a:gd name="adj3" fmla="val 12500"/>
            </a:avLst>
          </a:prstGeom>
          <a:solidFill>
            <a:srgbClr val="FFCCCC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1500174"/>
            <a:ext cx="4429156" cy="1470025"/>
          </a:xfrm>
        </p:spPr>
        <p:txBody>
          <a:bodyPr/>
          <a:lstStyle>
            <a:lvl1pPr>
              <a:defRPr b="1" spc="300">
                <a:solidFill>
                  <a:srgbClr val="339966"/>
                </a:solidFill>
                <a:latin typeface="Monotype Corsiva" pitchFamily="66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4171952"/>
            <a:ext cx="2714644" cy="2186006"/>
          </a:xfrm>
        </p:spPr>
        <p:txBody>
          <a:bodyPr/>
          <a:lstStyle>
            <a:lvl1pPr marL="0" indent="0" algn="ctr">
              <a:buNone/>
              <a:defRPr i="0" spc="300">
                <a:solidFill>
                  <a:srgbClr val="00B050"/>
                </a:solidFill>
                <a:latin typeface="Monotype Corsiva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8004-D2CB-4229-B1C3-E7DA8EDA4C8C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2795-2B92-4EDF-B792-1749A449A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8004-D2CB-4229-B1C3-E7DA8EDA4C8C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2795-2B92-4EDF-B792-1749A449A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8004-D2CB-4229-B1C3-E7DA8EDA4C8C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2795-2B92-4EDF-B792-1749A449A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8004-D2CB-4229-B1C3-E7DA8EDA4C8C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2795-2B92-4EDF-B792-1749A449A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77846664_Buratino_za_partoy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43768" y="5214950"/>
            <a:ext cx="1785950" cy="1446620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214282" y="214290"/>
            <a:ext cx="8715436" cy="6500858"/>
          </a:xfrm>
          <a:prstGeom prst="rect">
            <a:avLst/>
          </a:prstGeom>
          <a:noFill/>
          <a:ln w="76200">
            <a:solidFill>
              <a:srgbClr val="00FF00"/>
            </a:solidFill>
          </a:ln>
          <a:effectLst>
            <a:glow rad="101600">
              <a:srgbClr val="00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88004-D2CB-4229-B1C3-E7DA8EDA4C8C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72795-2B92-4EDF-B792-1749A449A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ramateshka.ru/index.php/methods/articl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488" y="3284984"/>
            <a:ext cx="3571900" cy="243003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ru-RU" sz="6400" b="1" dirty="0" smtClean="0"/>
              <a:t>          </a:t>
            </a:r>
          </a:p>
          <a:p>
            <a:pPr algn="l"/>
            <a:r>
              <a:rPr lang="ru-RU" sz="6000" b="1" dirty="0" smtClean="0">
                <a:solidFill>
                  <a:schemeClr val="bg2">
                    <a:lumMod val="90000"/>
                  </a:schemeClr>
                </a:solidFill>
              </a:rPr>
              <a:t>Выполнила: </a:t>
            </a:r>
          </a:p>
          <a:p>
            <a:pPr algn="l"/>
            <a:endParaRPr lang="ru-RU" sz="60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ru-RU" sz="6000" b="1" dirty="0" smtClean="0">
                <a:solidFill>
                  <a:schemeClr val="bg2">
                    <a:lumMod val="90000"/>
                  </a:schemeClr>
                </a:solidFill>
              </a:rPr>
              <a:t>воспитатель ГУ ЯО «</a:t>
            </a:r>
            <a:r>
              <a:rPr lang="ru-RU" sz="6000" b="1" dirty="0" err="1" smtClean="0">
                <a:solidFill>
                  <a:schemeClr val="bg2">
                    <a:lumMod val="90000"/>
                  </a:schemeClr>
                </a:solidFill>
              </a:rPr>
              <a:t>Рыбинский</a:t>
            </a:r>
            <a:r>
              <a:rPr lang="ru-RU" sz="6000" b="1" dirty="0" smtClean="0">
                <a:solidFill>
                  <a:schemeClr val="bg2">
                    <a:lumMod val="90000"/>
                  </a:schemeClr>
                </a:solidFill>
              </a:rPr>
              <a:t> детский дом» </a:t>
            </a:r>
          </a:p>
          <a:p>
            <a:pPr algn="l"/>
            <a:r>
              <a:rPr lang="ru-RU" sz="6000" b="1" dirty="0" smtClean="0">
                <a:solidFill>
                  <a:schemeClr val="bg2">
                    <a:lumMod val="90000"/>
                  </a:schemeClr>
                </a:solidFill>
              </a:rPr>
              <a:t>Лобачева ЯЕ.  </a:t>
            </a:r>
          </a:p>
          <a:p>
            <a:pPr algn="l"/>
            <a:endParaRPr lang="ru-RU" sz="60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ru-RU" sz="6000" b="1" dirty="0" smtClean="0">
                <a:solidFill>
                  <a:schemeClr val="bg2">
                    <a:lumMod val="90000"/>
                  </a:schemeClr>
                </a:solidFill>
              </a:rPr>
              <a:t>      г.Рыбинск, 2019</a:t>
            </a:r>
            <a:endParaRPr lang="ru-RU" sz="6000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00166" y="1357298"/>
            <a:ext cx="6215106" cy="1872208"/>
          </a:xfrm>
        </p:spPr>
        <p:txBody>
          <a:bodyPr>
            <a:normAutofit fontScale="90000"/>
          </a:bodyPr>
          <a:lstStyle/>
          <a:p>
            <a:r>
              <a:rPr lang="ru-RU" sz="2800" u="sng" dirty="0" smtClean="0">
                <a:solidFill>
                  <a:srgbClr val="C00000"/>
                </a:solidFill>
              </a:rPr>
              <a:t>Кукольный театр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как одна из форм работы по созданию комфортной воспитательной среды 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в детском доме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7704856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                         </a:t>
            </a:r>
          </a:p>
          <a:p>
            <a:pPr algn="ctr">
              <a:buNone/>
            </a:pPr>
            <a:r>
              <a:rPr lang="ru-RU" sz="2000" b="1" dirty="0" smtClean="0"/>
              <a:t>  </a:t>
            </a:r>
            <a:r>
              <a:rPr lang="ru-RU" sz="2000" b="1" u="sng" dirty="0" smtClean="0"/>
              <a:t>ФОТООТЧЕТ ОТДЕЛЬНЫХ ЭТАПОВ ПРОЕКТА</a:t>
            </a:r>
          </a:p>
          <a:p>
            <a:pPr algn="ctr">
              <a:buNone/>
            </a:pPr>
            <a:endParaRPr lang="ru-RU" sz="2000" dirty="0" smtClean="0"/>
          </a:p>
          <a:p>
            <a:pPr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pp.userapi.com/c831408/v831408102/18866/YeRZZibaMEU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9058" y="1428736"/>
            <a:ext cx="390651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000100" y="55007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декорации к спектаклю «Три поросенка»</a:t>
            </a:r>
          </a:p>
        </p:txBody>
      </p:sp>
      <p:pic>
        <p:nvPicPr>
          <p:cNvPr id="8194" name="Picture 2" descr="https://pp.userapi.com/c846321/v846321084/60dfb/GttXv5po2_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425840"/>
            <a:ext cx="2148270" cy="28643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07524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u="sng" dirty="0" smtClean="0">
                <a:latin typeface="+mj-lt"/>
                <a:cs typeface="Times New Roman" pitchFamily="18" charset="0"/>
              </a:rPr>
              <a:t>ФОТООТЧЕТ ОТДЕЛЬНЫХ ЭТАПОВ ПРОЕКТА</a:t>
            </a:r>
            <a:endParaRPr lang="ru-RU" sz="1800" dirty="0">
              <a:latin typeface="+mj-lt"/>
              <a:cs typeface="Times New Roman" pitchFamily="18" charset="0"/>
            </a:endParaRPr>
          </a:p>
        </p:txBody>
      </p:sp>
      <p:pic>
        <p:nvPicPr>
          <p:cNvPr id="5" name="Рисунок 4" descr="https://pp.userapi.com/c639323/v639323643/62eb7/NURureLIINI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370171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788024" y="4149080"/>
            <a:ext cx="4139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показ спектакля «Три поросенка»     на Дне рождении детского дома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lang="ru-RU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63688" y="3789040"/>
            <a:ext cx="5544616" cy="28083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       </a:t>
            </a:r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        </a:t>
            </a:r>
            <a:endParaRPr lang="ru-RU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47664" y="1340768"/>
            <a:ext cx="6192688" cy="187220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СПАСИБО ЗА ВНИМАНИЕ!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5143536"/>
          </a:xfrm>
        </p:spPr>
        <p:txBody>
          <a:bodyPr>
            <a:normAutofit fontScale="25000" lnSpcReduction="20000"/>
          </a:bodyPr>
          <a:lstStyle/>
          <a:p>
            <a:pPr algn="r">
              <a:buNone/>
            </a:pP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«…театр - единственный учитель нравственности, 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поведения, возвышенных       идеалов, 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который никогда не наскучит ребенку. ... 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…театр - ценнейшее дополнение 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к любому воспитательному учреждению для детей, 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и без него не совершенна самая прекрасная школа».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be-BY" sz="64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М. Твен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Единственная возможность научить ребенка жить в существующих условиях — создать ему условия для полного овладения своими собственными способностями.</a:t>
            </a:r>
            <a:br>
              <a:rPr lang="ru-RU" sz="9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9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Театр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— одно из самых ярких эмоциональных средств, формирующее творческие способности детей. Он доставляет много радости, привлекает своей яркостью, красочностью, динамикой, воздействует на зрителей. Он начинает привлекать внимание детей с самого раннего возраста и таит в себе большие возможности для их всестороннего развития.</a:t>
            </a:r>
          </a:p>
          <a:p>
            <a:pPr algn="just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714356"/>
            <a:ext cx="7658128" cy="5411807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Известно, что ни в какой другой деятельности ребенок не проявляет столько настойчивости, целеустремленности, неутомимости, как в процессе интересной игры, которой он отдается целиком.  Одним из видов творческих игр является </a:t>
            </a:r>
            <a:r>
              <a:rPr lang="ru-RU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кукольный театр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 который  позволяет решать не только воспитательные, но и коррекционные задачи: развивать точность координации движений, речевые и неречевые средства общения, эмоционально-волевую деятельность. При этом специальная подготовка и талант значения не имеют. Важен непосредственно процесс творчества, а также особенности внутреннего мира ребенка.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571480"/>
            <a:ext cx="7801004" cy="5554683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Приобщение ребенка к миру прекрасного обогащает его, раскрывает творческий потенциал. Создаются возможности не только художественного развития, но и для коррекции познавательной, эмоционально – волевой и личностной сфер ребенка. Театрализованные игры и упражнения стимулируют формирование потребностей в творческом взаимодействии с окружающими людьми. Дети совершенствуют навыки общения, учатся передавать основные эмоции мимикой, жестами, позой, понимать эмоциональное состояние другого человека, выражать свое настроение.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Участие в кукольном театре помогает  ребенку скорректировать его негативные эмоциональные состояния, такие как тоска, гнев, страх, тревожность, передавая эти переживания в художественных образах. Принимая участие в кукольном кружке, дети могут высказывать свои мысли, поделиться радостью                              или тревогой, проявить о ком то заботу.</a:t>
            </a:r>
          </a:p>
          <a:p>
            <a:pPr>
              <a:buNone/>
            </a:pPr>
            <a:endParaRPr lang="ru-RU" sz="1900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объединение воспитанников 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Рыбинского детского дома 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кукольный театр «Веселые куклы»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60" cy="4714908"/>
          </a:xfrm>
        </p:spPr>
        <p:txBody>
          <a:bodyPr>
            <a:normAutofit fontScale="92500" lnSpcReduction="10000"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Направленность программы:</a:t>
            </a: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по содержанию имеет художественно-эстетическую направленность; по функциональному предназначению — общекультурную, прикладную; </a:t>
            </a:r>
          </a:p>
          <a:p>
            <a:pPr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Возрастная группа:</a:t>
            </a:r>
            <a:endParaRPr lang="ru-RU" sz="2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0" algn="l"/>
                <a:tab pos="6400800" algn="l"/>
              </a:tabLst>
            </a:pP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Программа рассчитана на воспитанников от  7до 17 лет. </a:t>
            </a:r>
          </a:p>
          <a:p>
            <a:pPr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6286500" algn="l"/>
                <a:tab pos="6400800" algn="l"/>
              </a:tabLst>
            </a:pPr>
            <a:r>
              <a:rPr lang="ru-RU" sz="2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Время реализации</a:t>
            </a: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pPr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0" algn="l"/>
                <a:tab pos="6400800" algn="l"/>
              </a:tabLst>
            </a:pP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Программа рассчитана на 2 года, проводятся занятия 1 раза в неделю.</a:t>
            </a:r>
          </a:p>
          <a:p>
            <a:pPr indent="450215"/>
            <a:r>
              <a:rPr lang="ru-RU" sz="2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Цель программы: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раскрытие и развитие    потенциальных способностей детей через их         приобщение к миру искусства – театру кукол.</a:t>
            </a:r>
          </a:p>
          <a:p>
            <a:pPr indent="450215"/>
            <a:endParaRPr lang="ru-RU" sz="28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Материально-техническое  обеспечение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358246" cy="557216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Занятия кукольного коллектива проводятся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в музыкальном зале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 кабинете имеется техническое оборудование: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музыкальный центр, телевизор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buNone/>
            </a:pPr>
            <a:r>
              <a:rPr lang="ru-RU" sz="8000" u="sng" dirty="0" smtClean="0">
                <a:latin typeface="Times New Roman" pitchFamily="18" charset="0"/>
                <a:cs typeface="Times New Roman" pitchFamily="18" charset="0"/>
              </a:rPr>
              <a:t>Имеются следующее оборудование для спектаклей: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кукольный театр «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кукольный театр «Волк и семеро козлят»;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кукольный театр «Снежная королева»;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кукольный театр «Красная шапочка»;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кукольный театр «Сафари»;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кукольный театр «Кошкин дом»;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кукольный театр «Аленький цветочек»;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кукольный театр «Машенька и три медведя»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кукольный театр «Три поросенка»</a:t>
            </a:r>
          </a:p>
          <a:p>
            <a:pPr lvl="0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Декорации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Ширма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       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Имеются инструменты: ножницы, карандаши, линейки,                 ручки, шаблоны и всё необходимое для изготовления кукол,   бутафории и декораций.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   </a:t>
            </a:r>
            <a:endParaRPr lang="ru-RU" sz="45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43570" y="2500306"/>
            <a:ext cx="214314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Наборы кукол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«БИ-БА-БО»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9001156" cy="14398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Занятия в  нашем объединении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«Веселые  куклы» развивают такие навыки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и умения: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8"/>
            <a:ext cx="8358246" cy="542928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Мелкую и крупную моторику 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Память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Образное мышление 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Чувства уважения и такта, навыки общения 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Творческие способности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800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Кукольный театр даёт возможность                                    детям  выплеснуть  наружу свои эмоции и фантазию.</a:t>
            </a:r>
          </a:p>
          <a:p>
            <a:endParaRPr lang="ru-RU" sz="3500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06047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Мероприятия, проведенные в рамках </a:t>
            </a:r>
            <a:br>
              <a:rPr lang="ru-RU" sz="27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реализации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929330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 «Сказку создаем мы сами»;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Показ спектакля «Три поросенка» на Дне рождения детского дома;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Показ спектакля «Три поросенка» в ГБУСО ЯО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Рыбинский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дом-интернат для престарелых и инвалидов;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Интерактивная программа «Мы вместе» для гостей и друзей детского дома «Сказка. Музыка. Театр»: премьера кукольного спектакля «Гуси-лебеди».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Участие в городском фотоконкурсе «Кукла в каждом окне», приуроченная к Международному дню кукольника.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Показ спектакля «Гуси-лебеди»в детском саду при СОШ №30, в МДОУ №115, в МДОУ №109.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Участие в конкурсе театрального искусства «Верю» в рамках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областного фестиваля детского и юношеского художественного творчества «Радуга» г.Ярославль - призеры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:\фото театр\tH-v1UFJspI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980728"/>
            <a:ext cx="216024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14083" y="-371564"/>
            <a:ext cx="491583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ФОТООТЧЕТ ОТДЕЛЬНЫХ ЭТАПОВ ПРОЕКТА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G:\фото театр\aHbZLcwYKKo (1)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980728"/>
            <a:ext cx="2144281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G:\фото театр\T9HAvNyayOg-8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3789040"/>
            <a:ext cx="396044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G:\фото театр\YPXkjxiDg6I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980728"/>
            <a:ext cx="201622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220072" y="4076128"/>
            <a:ext cx="39239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зготовлена ширма для кукольного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театра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474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Кукольный театр  как одна из форм работы по созданию комфортной воспитательной среды  в детском доме</vt:lpstr>
      <vt:lpstr>Актуальность</vt:lpstr>
      <vt:lpstr>Презентация PowerPoint</vt:lpstr>
      <vt:lpstr>Презентация PowerPoint</vt:lpstr>
      <vt:lpstr>Творческое объединение воспитанников  Рыбинского детского дома   кукольный театр «Веселые куклы»</vt:lpstr>
      <vt:lpstr> Материально-техническое  обеспечение  </vt:lpstr>
      <vt:lpstr>  Занятия в  нашем объединении  «Веселые  куклы» развивают такие навыки  и умения:  </vt:lpstr>
      <vt:lpstr>Мероприятия, проведенные в рамках  реализации программы: 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</dc:title>
  <dc:subject>Золотой ключик</dc:subject>
  <dc:creator>corowina</dc:creator>
  <cp:lastModifiedBy>Наталья Николаевна Новикова</cp:lastModifiedBy>
  <cp:revision>62</cp:revision>
  <dcterms:created xsi:type="dcterms:W3CDTF">2014-06-01T10:59:32Z</dcterms:created>
  <dcterms:modified xsi:type="dcterms:W3CDTF">2019-05-30T08:44:22Z</dcterms:modified>
</cp:coreProperties>
</file>