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  <p:sldId id="274" r:id="rId22"/>
    <p:sldId id="276" r:id="rId23"/>
    <p:sldId id="286" r:id="rId24"/>
    <p:sldId id="257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30" name="Picture 6" descr="http://bluegreen.tofg.com/i/bluegreen/Light-Purple-Floral-Backgrounds-1256x873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1" y="0"/>
            <a:ext cx="9164864" cy="68468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pb.zvetnoe.ru/upload/catalog/2016/01/1044-BL_12.jpg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882"/>
            <a:ext cx="9137907" cy="68515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ugl.edu.yar.ru/docs/nagradi/dostizheniya_vospitannikv/2018_god/2018_god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1051;&#1103;&#1076;&#1078;&#1080;&#1085;&#1099;%20&#1053;&#1080;&#1082;&#1080;&#1090;&#1072;%20&#1080;%20&#1053;&#1072;&#1089;&#1090;&#1103;.mp4" TargetMode="External"/><Relationship Id="rId2" Type="http://schemas.openxmlformats.org/officeDocument/2006/relationships/hyperlink" Target="'&#1050;&#1077;&#1084;%20&#1071;%20&#1041;&#1091;&#1076;&#1091;'%20-%20&#1089;&#1086;&#1094;&#1080;&#1072;&#1083;&#1100;&#1085;&#1099;&#1081;%20&#1087;&#1088;&#1086;&#1077;&#1082;&#1090;%20&#1044;&#1077;&#1082;&#1072;&#1090;&#1083;&#1086;&#1085;..mp4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ugl.edu.yar.ru/index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m-ugl.edu.yar.ru/docs/nagradi/dostizheniya_pedagogov/2018_god/2018_god.html" TargetMode="External"/><Relationship Id="rId2" Type="http://schemas.openxmlformats.org/officeDocument/2006/relationships/hyperlink" Target="https://dom-ugl.edu.yar.ru/svedeniya_ob_obrazovatelnoy_organizatsii/rukovodstvo_dot__pedagogicheskiy__nau_73.html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m-ugl.edu.yar.ru/docs/ezhegodnie_otcheti_o_rezultatah_deyat_44/ezhegodnie_otcheti_o_rezultatah_deyat_45.html" TargetMode="External"/><Relationship Id="rId2" Type="http://schemas.openxmlformats.org/officeDocument/2006/relationships/hyperlink" Target="https://dom-ugl.edu.yar.ru/index.html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.mail.ru/compose?To=goyyaoydd@mail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ugl.edu.yar.ru/virtualniy_muzey_detskogo_doma_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ugl.edu.yar.ru/svedeniya_ob_obrazovatelnoy_organizatsii/rukovodstvo_dot__pedagogicheskiy__nau_73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m-ugl.edu.yar.ru/svedeniya_ob_obrazovatelnoy_organizatsii/materialno__minus__tehnicheskoe_obesp_44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551181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научно-практическая конференция учреждений для детей-сирот и детей, оставшихся без попечения родителей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endParaRPr lang="ru-RU" sz="1400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857232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Задачи развития детского дома: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500174"/>
            <a:ext cx="73581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Оптимизация методических, нормативных, кадровых, организационных ресурсов, обеспечивающих повышение качества педагогической и управленческой деятельности.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Создание условий для реализации требований Постановления Правительства РФ № 481 от 24.05.2014г.: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Создание условий для развития познавательных, творческих способностей воспитанников, </a:t>
            </a:r>
            <a:r>
              <a:rPr lang="ru-RU" sz="16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здоровьесберегающей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среды.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Создание условий, направленных на формирование жизнестойкости и социальной  компетентности воспитанников, необходимых для успешной самостоятельной  жизни выпускников.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Повышение эффективности системы государственно-общественного управления, расширения форм сотрудничества с социальными и педагогическими партнерами детского дома.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Внедрение системы мониторинга механизмов построения среды, обеспечивающей каждому ребенку условия для формирования социальной компетентности и жизнестойкости, позволяющих воспитать личность, способную к успешной социализации и адаптации в современном обществе.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000108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Воспитательная система детского дома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75724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2438"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Воспитательная система подчинена идее формирования социальных компетенций, жизнестойкости, подготовки воспитанников к самостоятельной жизни, создания безопасной,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комфортной среды, приближенной к семейной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  позволяющей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каждому ребенку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, оказавшемуся в особых условиях, совершенствоваться, развиваться, готовиться к успешной жизни в семье в будущем. </a:t>
            </a:r>
          </a:p>
          <a:p>
            <a:pPr indent="452438"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Администрация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 коллектив детского дома ведут постоянный поиск средств, форм, практик, методов, позволяющих эффективно формировать социальные компетенции у воспитанников, что обусловлено требованиями Постановления Правительства РФ № 481 от 24.05.2014г. </a:t>
            </a:r>
          </a:p>
          <a:p>
            <a:pPr indent="452438" algn="just"/>
            <a:endParaRPr lang="ru-RU" dirty="0" smtClean="0">
              <a:latin typeface="Bookman Old Style" pitchFamily="18" charset="0"/>
            </a:endParaRPr>
          </a:p>
          <a:p>
            <a:pPr indent="452438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142984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Семейные традиции</a:t>
            </a:r>
            <a:endParaRPr lang="ru-RU" sz="36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38" y="2000240"/>
            <a:ext cx="628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Дни рождения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Семейные праздники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Праздничная программа подведения итогов года «Созвездие»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Семейные часы «Поговорим о будущем»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Вечерний разговор о том, что было хорошего в течение дня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Кулинарные часы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Ежедневные занятия спортом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Круг сообщества для решения вопросов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Др.</a:t>
            </a:r>
          </a:p>
          <a:p>
            <a:pPr>
              <a:buFont typeface="Arial" pitchFamily="34" charset="0"/>
              <a:buChar char="•"/>
            </a:pP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71546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Участие воспитанников в проектной деятельности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4414" y="2500306"/>
            <a:ext cx="685804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Газета «Солнышко»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Социальный проект «Служение»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Создание фильма о жизни </a:t>
            </a:r>
            <a:r>
              <a:rPr lang="ru-RU" sz="32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дд</a:t>
            </a:r>
            <a:endParaRPr lang="ru-RU" sz="32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Книга жизни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Театральные проекты</a:t>
            </a:r>
          </a:p>
          <a:p>
            <a:pPr>
              <a:buFont typeface="Arial" pitchFamily="34" charset="0"/>
              <a:buChar char="•"/>
            </a:pPr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071546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Участие воспитанников в конкурсах детского творчества различных уровней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5786" y="1928802"/>
            <a:ext cx="750099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4988"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Имидж ребенка из детского дома требует особого внимания. В детском доме ведется глубокая работа по формированию положительного имиджа воспитанников, чтобы страница жизни, связанная с детским домом, оставалась светлой и доброй в памяти каждого ребенка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pPr indent="534988"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Все дети дома интересны  и успешны в определенных сферах, занимают активную позицию в творчестве и спорте. (за 2018 год более 40 дипломов)</a:t>
            </a:r>
          </a:p>
          <a:p>
            <a:pPr indent="534988" algn="just"/>
            <a:r>
              <a:rPr lang="en-US" sz="2000" dirty="0" smtClean="0">
                <a:latin typeface="Bookman Old Style" pitchFamily="18" charset="0"/>
                <a:hlinkClick r:id="rId2"/>
              </a:rPr>
              <a:t>https://dom-ugl.edu.yar.ru/docs/nagradi/dostizheniya_vospitannikv/2018_god/2018_god.html</a:t>
            </a:r>
            <a:endParaRPr lang="ru-RU" sz="2000" dirty="0" smtClean="0">
              <a:latin typeface="Bookman Old Style" pitchFamily="18" charset="0"/>
            </a:endParaRPr>
          </a:p>
          <a:p>
            <a:pPr indent="534988" algn="just"/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0010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осознанной потребности в здоровом образе жизни воспитанников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1604" y="2071678"/>
            <a:ext cx="6357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Занятия в спортивных секциях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Ежедневные занятия спортом в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дд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Участие в спортивной жизни волонтеров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Посещение бассейна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Тематические семейные часы о ценности здоровья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Пр.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142984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Социальное партнерство как ресурс развития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428868"/>
            <a:ext cx="75009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2438"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Актуальность обозначенного направления определяется Постановлением Правительства РФ № 481 от 24.05.2014г. "О деятельности организаций для детей-сирот и детей, оставшихся без попечения родителей, и об устройстве в них детей, оставшихся без попечения родителей", которое регламентирует взаимодействие учреждения с НКО в п.58.</a:t>
            </a:r>
          </a:p>
          <a:p>
            <a:pPr indent="452438"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Особенность нашей модели: реализуется в сотрудничестве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 волонтерами, организациями, представителями заинтересованной общественности, членами коллегиальных органов управления детским домом.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1071546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Практики социального партнерства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4744" y="1500174"/>
            <a:ext cx="464347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Bookman Old Style" pitchFamily="18" charset="0"/>
              </a:rPr>
              <a:t>Проект «Учимся вместе»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Bookman Old Style" pitchFamily="18" charset="0"/>
                <a:hlinkClick r:id="rId2" action="ppaction://hlinkfile"/>
              </a:rPr>
              <a:t>Проект «Кем я буду?»</a:t>
            </a:r>
            <a:endParaRPr lang="ru-RU" sz="20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Bookman Old Style" pitchFamily="18" charset="0"/>
              </a:rPr>
              <a:t>Проект  #НАШЕМУ ГОРОДУ</a:t>
            </a:r>
          </a:p>
          <a:p>
            <a:endParaRPr lang="ru-RU" sz="20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2500306"/>
            <a:ext cx="4071966" cy="37548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Bookman Old Style" pitchFamily="18" charset="0"/>
              </a:rPr>
              <a:t>Сотрудничество с Богоявленским монастырем</a:t>
            </a:r>
            <a:endParaRPr lang="ru-RU" dirty="0" smtClean="0">
              <a:latin typeface="Bookman Old Style" pitchFamily="18" charset="0"/>
              <a:hlinkClick r:id="rId3" action="ppaction://hlinkfile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Bookman Old Style" pitchFamily="18" charset="0"/>
                <a:hlinkClick r:id="rId3" action="ppaction://hlinkfile"/>
              </a:rPr>
              <a:t>Проект «Теплый дом» , член Совета </a:t>
            </a:r>
            <a:r>
              <a:rPr lang="ru-RU" dirty="0" err="1" smtClean="0">
                <a:latin typeface="Bookman Old Style" pitchFamily="18" charset="0"/>
                <a:hlinkClick r:id="rId3" action="ppaction://hlinkfile"/>
              </a:rPr>
              <a:t>дд</a:t>
            </a:r>
            <a:r>
              <a:rPr lang="ru-RU" dirty="0" smtClean="0">
                <a:latin typeface="Bookman Old Style" pitchFamily="18" charset="0"/>
                <a:hlinkClick r:id="rId3" action="ppaction://hlinkfile"/>
              </a:rPr>
              <a:t> Воронин К.Н.</a:t>
            </a:r>
            <a:endParaRPr lang="ru-RU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Bookman Old Style" pitchFamily="18" charset="0"/>
              </a:rPr>
              <a:t> Партнерское участие </a:t>
            </a:r>
            <a:r>
              <a:rPr lang="ru-RU" i="1" dirty="0" smtClean="0">
                <a:latin typeface="Bookman Old Style" pitchFamily="18" charset="0"/>
              </a:rPr>
              <a:t>Калачевой Л.Н.</a:t>
            </a:r>
            <a:r>
              <a:rPr lang="ru-RU" dirty="0" smtClean="0">
                <a:latin typeface="Bookman Old Style" pitchFamily="18" charset="0"/>
              </a:rPr>
              <a:t>, члена Попечительского совета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Bookman Old Style" pitchFamily="18" charset="0"/>
              </a:rPr>
              <a:t>Устройство детей на семейные формы воспитания, члены ПС Калачева Л., </a:t>
            </a:r>
            <a:r>
              <a:rPr lang="ru-RU" dirty="0" err="1" smtClean="0">
                <a:latin typeface="Bookman Old Style" pitchFamily="18" charset="0"/>
              </a:rPr>
              <a:t>Жалнина</a:t>
            </a:r>
            <a:r>
              <a:rPr lang="ru-RU" dirty="0" smtClean="0">
                <a:latin typeface="Bookman Old Style" pitchFamily="18" charset="0"/>
              </a:rPr>
              <a:t> В.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Bookman Old Style" pitchFamily="18" charset="0"/>
              </a:rPr>
              <a:t>Мастер-классы, член ПС Першина Л.Н., </a:t>
            </a:r>
            <a:r>
              <a:rPr lang="ru-RU" dirty="0" err="1" smtClean="0">
                <a:latin typeface="Bookman Old Style" pitchFamily="18" charset="0"/>
              </a:rPr>
              <a:t>Декатлон</a:t>
            </a:r>
            <a:r>
              <a:rPr lang="ru-RU" dirty="0" smtClean="0">
                <a:latin typeface="Bookman Old Style" pitchFamily="18" charset="0"/>
              </a:rPr>
              <a:t>, Дом солнца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07154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Устройство детей на семейные формы воспитания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928802"/>
          <a:ext cx="6381752" cy="3546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438"/>
                <a:gridCol w="1595438"/>
                <a:gridCol w="1595438"/>
                <a:gridCol w="1595438"/>
              </a:tblGrid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80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Возвращены в биологические семьи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Переданы под опеку, попечительство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0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Временно передавались в семьи граждан на выходные и праздничные дни, на каникулярное время</a:t>
                      </a:r>
                      <a:endParaRPr lang="ru-RU" sz="140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b="1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1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6858016" y="2285992"/>
            <a:ext cx="428628" cy="1571636"/>
          </a:xfrm>
          <a:prstGeom prst="rightBr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15206" y="2786058"/>
            <a:ext cx="1428728" cy="83099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10 ч.-62,5 %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142984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Информационные кампании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2214554"/>
            <a:ext cx="70009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Информационный стенд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ООиП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, центр Гармония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V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Пока все дома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проект УОТР «Теплый дом»</a:t>
            </a:r>
            <a:endParaRPr lang="ru-RU" sz="24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Угличская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газета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Сайт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Bookman Old Style" pitchFamily="18" charset="0"/>
                <a:cs typeface="Times New Roman" pitchFamily="18" charset="0"/>
                <a:hlinkClick r:id="rId2"/>
              </a:rPr>
              <a:t>https://dom-ugl.edu.ya</a:t>
            </a:r>
            <a:r>
              <a:rPr lang="en-US" dirty="0" smtClean="0">
                <a:latin typeface="Bookman Old Style" pitchFamily="18" charset="0"/>
                <a:hlinkClick r:id="rId2"/>
              </a:rPr>
              <a:t>r.ru/index.html</a:t>
            </a:r>
            <a:r>
              <a:rPr lang="ru-RU" dirty="0" smtClean="0">
                <a:latin typeface="Bookman Old Style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Участники конференции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: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ГАУ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ДПО ЯО Институт развития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образования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«Переславль-Залесский санаторный детский дом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»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«Петровский детский дом»</a:t>
            </a:r>
          </a:p>
          <a:p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</a:t>
            </a:r>
            <a:r>
              <a:rPr lang="ru-RU" sz="35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Рыбинский</a:t>
            </a: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детский дом»</a:t>
            </a:r>
          </a:p>
          <a:p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</a:t>
            </a:r>
            <a:r>
              <a:rPr lang="ru-RU" sz="35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Климатинский</a:t>
            </a: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детский дом»</a:t>
            </a:r>
          </a:p>
          <a:p>
            <a:r>
              <a:rPr lang="ru-RU" dirty="0" smtClean="0">
                <a:latin typeface="Bookman Old Style" pitchFamily="18" charset="0"/>
              </a:rPr>
              <a:t> </a:t>
            </a: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«Детский дом «Солнечный</a:t>
            </a:r>
            <a:r>
              <a:rPr lang="ru-RU" sz="35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»» </a:t>
            </a:r>
            <a:endParaRPr lang="ru-RU" sz="35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Климатинский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детский дом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»</a:t>
            </a:r>
            <a:r>
              <a:rPr lang="ru-RU" dirty="0" smtClean="0">
                <a:latin typeface="Bookman Old Style" pitchFamily="18" charset="0"/>
              </a:rPr>
              <a:t> 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ГУ ЯО «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Угличский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детский дом»</a:t>
            </a: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000108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Формирование современных профессиональных компетенций педагогов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2285992"/>
            <a:ext cx="72152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Систематическое обучение по программам переподготовки и повышения квалификации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hlinkClick r:id="rId2"/>
              </a:rPr>
              <a:t>https://dom-ugl.edu.yar.ru/svedeniya_ob_obrazovatelnoy_organizatsii/rukovodstvo_dot__pedagogicheskiy__nau_73.html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Постоянно действующий методический семинар для педагогов, работа ВТОП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Тренинги Центр «Гармония»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Конкурсы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hlinkClick r:id="rId3"/>
              </a:rPr>
              <a:t> https://dom-ugl.edu.yar.ru/docs/nagradi/dostizheniya_pedagogov/2018_god/2018_god.html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Методическая неделя </a:t>
            </a:r>
          </a:p>
          <a:p>
            <a:pPr>
              <a:buFont typeface="Arial" pitchFamily="34" charset="0"/>
              <a:buChar char="•"/>
            </a:pP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14422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Информационная открытость учреждения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357430"/>
            <a:ext cx="72866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Информация на сайте детского дома </a:t>
            </a:r>
          </a:p>
          <a:p>
            <a:r>
              <a:rPr lang="en-US" sz="2000" dirty="0" smtClean="0">
                <a:latin typeface="Bookman Old Style" pitchFamily="18" charset="0"/>
                <a:hlinkClick r:id="rId2"/>
              </a:rPr>
              <a:t>https://dom-ugl.edu.yar.ru/index.html</a:t>
            </a:r>
            <a:r>
              <a:rPr lang="ru-RU" sz="2000" dirty="0" smtClean="0">
                <a:latin typeface="Bookman Old Style" pitchFamily="18" charset="0"/>
              </a:rPr>
              <a:t> </a:t>
            </a:r>
          </a:p>
          <a:p>
            <a:endParaRPr lang="ru-RU" sz="900" dirty="0" smtClean="0">
              <a:latin typeface="Bookman Old Style" pitchFamily="18" charset="0"/>
            </a:endParaRPr>
          </a:p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Размещение ежегодного отчета о результатах деятельности учреждения </a:t>
            </a:r>
          </a:p>
          <a:p>
            <a:r>
              <a:rPr lang="en-US" sz="2000" dirty="0" smtClean="0">
                <a:latin typeface="Bookman Old Style" pitchFamily="18" charset="0"/>
                <a:hlinkClick r:id="rId3"/>
              </a:rPr>
              <a:t>https://dom-ugl.edu.yar.ru/docs/ezhegodnie_otcheti_o_rezultatah_deyat_44/ezhegodnie_otcheti_o_rezultatah_deyat_45.html</a:t>
            </a:r>
            <a:r>
              <a:rPr lang="ru-RU" sz="2000" dirty="0" smtClean="0">
                <a:latin typeface="Bookman Old Style" pitchFamily="18" charset="0"/>
              </a:rPr>
              <a:t> </a:t>
            </a:r>
          </a:p>
          <a:p>
            <a:endParaRPr lang="ru-RU" sz="900" dirty="0" smtClean="0">
              <a:latin typeface="Bookman Old Style" pitchFamily="18" charset="0"/>
            </a:endParaRPr>
          </a:p>
          <a:p>
            <a:r>
              <a:rPr lang="en-US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TV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«Семейный круг» (1 Ярославский), «Юбилей детского дома», «Подружились с волонтерами» (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Угличское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общественное телевидение)</a:t>
            </a:r>
          </a:p>
          <a:p>
            <a:endParaRPr lang="ru-RU" sz="2000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214422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Ориентиры деятельности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928802"/>
            <a:ext cx="66437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Кратковременность пребывания ребенка в детском доме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Комфортность среды. Реализация права каждого ребенка быть услышанным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Устроение жизни по типу обычной жизни 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500174"/>
            <a:ext cx="66437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Реализация права ребенка быть услышанным в условиях </a:t>
            </a:r>
            <a:r>
              <a:rPr lang="ru-RU" sz="40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Угличского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детского дома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42968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Комфортная безопасная психологическая среда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786" y="2071678"/>
            <a:ext cx="7643866" cy="4525963"/>
          </a:xfrm>
        </p:spPr>
        <p:txBody>
          <a:bodyPr>
            <a:normAutofit/>
          </a:bodyPr>
          <a:lstStyle/>
          <a:p>
            <a:pPr marL="0" indent="534988" algn="just">
              <a:buNone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Безопасная психологическая среда–особенность взаимодействия людей, которые находятся в одном коллективе, и характеризующаяся отношением друг к другу как равному, уважением чувств другого человека.(Пасечник Инна Викторовна)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2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НЕбезопасная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среда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физическое насилие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сексуальное использование или насилие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травля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побеги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страх проявлять свои интересы, чувства, переживания.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Это коллективный феномен!!!!!!</a:t>
            </a:r>
            <a:endParaRPr lang="ru-RU" b="1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Причины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Социальные</a:t>
            </a:r>
          </a:p>
          <a:p>
            <a:pPr indent="73660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Высокий уровень тревоги из-за </a:t>
            </a:r>
            <a:r>
              <a:rPr lang="ru-RU" sz="24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непредсказуемости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среды</a:t>
            </a:r>
          </a:p>
          <a:p>
            <a:pPr indent="73660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Разрозненность коллектива</a:t>
            </a:r>
          </a:p>
          <a:p>
            <a:pPr marL="0" indent="360363"/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Личностные</a:t>
            </a:r>
          </a:p>
          <a:p>
            <a:pPr indent="73660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Среда и ребенок подстраиваются друг под друга</a:t>
            </a:r>
          </a:p>
          <a:p>
            <a:pPr indent="736600"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Проживание утраты</a:t>
            </a:r>
          </a:p>
          <a:p>
            <a:pPr indent="736600">
              <a:buFont typeface="Wingdings" pitchFamily="2" charset="2"/>
              <a:buChar char="ü"/>
            </a:pP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Горевание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, злость, переживание, непроработанные или непрожитые травмы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Формула" r:id="rId3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Методы работы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Создание предсказуемой среды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Четкое проговаривание правил поведения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Воспитатель понятный и предсказуемый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Традиции группы(семьи) (вечерний круг – отмечать то, что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хорошо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Рассказы новых детей о себе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Круг поддержки для вновь прибывших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детей и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детей, в отношении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которых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возникла травля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Сплачивание коллектива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Изобрести отличительные особенности данной семьи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Возможность ребенку иметь свой уголок в комнате (фото, рисунки, грамоты)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Наличие внешнего человека, который выступает как «мешок для жалоб и предложений»</a:t>
            </a:r>
          </a:p>
          <a:p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Работа в случае травли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indent="360363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Суть работы: не ищем виновного, нет жертв, нет негодяев!!!!!!, ВМЕСТЕ ищем поддержку.</a:t>
            </a:r>
          </a:p>
          <a:p>
            <a:pPr marL="174625" indent="360363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семейных конференций (Что пошло не так? Какие сложности у педагога? Каковы ресурсы ребенка?) </a:t>
            </a:r>
          </a:p>
          <a:p>
            <a:pPr marL="174625" indent="360363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Каждый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специалист предлагает помощь, которая может быть оказана!</a:t>
            </a:r>
          </a:p>
          <a:p>
            <a:pPr marL="174625" indent="360363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360363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360363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429256" y="4286256"/>
            <a:ext cx="1714512" cy="214314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Государственное учреждение </a:t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Ярославской области</a:t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детский дом»: история и современность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2000" dirty="0" smtClean="0">
              <a:latin typeface="Bookman Old Style" pitchFamily="18" charset="0"/>
            </a:endParaRPr>
          </a:p>
          <a:p>
            <a:endParaRPr lang="ru-RU" sz="2000" dirty="0" smtClean="0">
              <a:latin typeface="Bookman Old Style" pitchFamily="18" charset="0"/>
            </a:endParaRPr>
          </a:p>
          <a:p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457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Работа с ребенком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Хвалить за успехи,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ВСЕГДА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искать за что похвалить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Разговаривать с ребенком ежедневно по 15 минут (внутреннее наставничество - практически каждый ребенок в доме имеет значимого взрослого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сотрудника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 учреждения). НЕТ задачи вынуждать говорить, важно показать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готовность!!!!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Дать возможность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прожить утрату.</a:t>
            </a:r>
            <a:endParaRPr lang="ru-RU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cs typeface="Times New Roman" pitchFamily="18" charset="0"/>
              </a:rPr>
              <a:t>Сексуальное насилие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indent="17463" algn="ctr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Если </a:t>
            </a: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есть подозрение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 сексуальном насилии, то ребенок селится отдельно и постоянный контроль</a:t>
            </a:r>
          </a:p>
          <a:p>
            <a:pPr indent="17463" algn="ctr">
              <a:buNone/>
            </a:pPr>
            <a:r>
              <a:rPr lang="ru-RU" dirty="0" smtClean="0">
                <a:solidFill>
                  <a:srgbClr val="FF0000"/>
                </a:solidFill>
                <a:latin typeface="Bookman Old Style" pitchFamily="18" charset="0"/>
              </a:rPr>
              <a:t>Медицина обязательна!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4" name="Управляющая кнопка: справка 3">
            <a:hlinkClick r:id="" action="ppaction://noaction" highlightClick="1"/>
          </p:cNvPr>
          <p:cNvSpPr/>
          <p:nvPr/>
        </p:nvSpPr>
        <p:spPr>
          <a:xfrm>
            <a:off x="2786050" y="1643050"/>
            <a:ext cx="3286148" cy="1928826"/>
          </a:xfrm>
          <a:prstGeom prst="actionButtonHelp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Данные об организации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Полное наименование субъекта Российской Федерации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Ярославская область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Полное наименование организации для детей-сирот и детей, оставшихся без попечения родителей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Государственное учреждение Ярославской области «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Угличский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детский дом»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Тип организации для детей-сирот и детей, оставшихся без попечения родителей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Социальная 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Почтовый адрес организации для детей-сирот и детей, оставшихся без попечения родителей. Контактные телефон, электронный адрес.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ул.Ольги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Берггольц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, д.6, г.Углич, Ярославская область, Российская Федерация, 152615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тел.: 8(48532)2-02-36,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эл.почта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: </a:t>
            </a:r>
            <a:r>
              <a:rPr lang="ru-RU" b="1" u="sng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hlinkClick r:id="rId2"/>
              </a:rPr>
              <a:t>goyyaoydd@mail.ru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ФИО директора организации для детей-сирот и детей, оставшихся без попечения родителей.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Контактные телефон, электронный адрес.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Воронина Татьяна Михайловна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тел.: 8(48532)2-02-36,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эл.почта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: </a:t>
            </a:r>
            <a:r>
              <a:rPr lang="ru-RU" b="1" u="sng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  <a:hlinkClick r:id="rId2"/>
              </a:rPr>
              <a:t>goyyaoydd@mail.ru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222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928670"/>
            <a:ext cx="4357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История детского дома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210574"/>
            <a:ext cx="735811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dirty="0" smtClean="0">
              <a:latin typeface="Bookman Old Style" pitchFamily="18" charset="0"/>
            </a:endParaRPr>
          </a:p>
          <a:p>
            <a:pPr indent="452438" algn="just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История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Угличского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детского дома начинается в далекие военные годы, когда детей блокадного Ленинграда привезли в наш город. Это был 1942 год.</a:t>
            </a:r>
          </a:p>
          <a:p>
            <a:pPr algn="just"/>
            <a:endParaRPr lang="ru-RU" sz="24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Виртуальный музей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Угличского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детского дома</a:t>
            </a:r>
            <a:endParaRPr lang="ru-RU" sz="2400" dirty="0" smtClean="0">
              <a:solidFill>
                <a:schemeClr val="accent4">
                  <a:lumMod val="75000"/>
                </a:schemeClr>
              </a:solidFill>
              <a:hlinkClick r:id="rId2"/>
            </a:endParaRPr>
          </a:p>
          <a:p>
            <a:pPr algn="ctr"/>
            <a:r>
              <a:rPr lang="en-US" dirty="0" smtClean="0">
                <a:hlinkClick r:id="rId2"/>
              </a:rPr>
              <a:t>https://dom-ugl.edu.yar.ru/virtualniy_muzey_detskogo_doma_.html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318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714356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Детский дом сегодня 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285860"/>
            <a:ext cx="750099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Контингент воспитанников</a:t>
            </a:r>
          </a:p>
          <a:p>
            <a:pPr algn="ctr"/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Списочная численность воспитанников составляет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15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  человек: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8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мальчиков и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7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девочек.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Возрастной состав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:  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3 – 7 лет – 2 воспитанницы;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7 - 11 лет – 3 воспитанника;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12 - 17 лет – 10 воспитанников.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Из них: дошкольники – 2; учащиеся школ – 11; учащиеся профессиональных учебных заведений – 1.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Количество детей с нарушениями психологического развития (заключение областной ПМПК)  - 6. 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Количество детей с нарушениями интеллектуального и психического  развития (заключение областной ПМПК)  - 1.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Дети-сироты – 1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Дети, оставшиеся без попечения родителей – 11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Дети, помещенные временно – 2.</a:t>
            </a:r>
          </a:p>
          <a:p>
            <a:pPr algn="just"/>
            <a:endParaRPr lang="ru-RU" dirty="0" smtClean="0">
              <a:latin typeface="Bookman Old Style" pitchFamily="18" charset="0"/>
            </a:endParaRPr>
          </a:p>
          <a:p>
            <a:pPr algn="just"/>
            <a:endParaRPr lang="ru-RU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7290" y="714356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Детский дом сегодня 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643051"/>
            <a:ext cx="7715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2438"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 детском доме трудятся 20 сотрудников, 17 основных и 3 совместителя.</a:t>
            </a:r>
          </a:p>
          <a:p>
            <a:pPr algn="ctr"/>
            <a:endParaRPr lang="ru-RU" sz="2000" dirty="0" smtClean="0">
              <a:latin typeface="Bookman Old Style" pitchFamily="18" charset="0"/>
            </a:endParaRPr>
          </a:p>
          <a:p>
            <a:pPr algn="ctr"/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Педагогический коллектив составляет</a:t>
            </a:r>
          </a:p>
          <a:p>
            <a:pPr algn="just"/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6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педагогических работников: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5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воспитателя, 1 социальный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педагог.</a:t>
            </a: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Помощь в воспитании и содержании воспитанников осуществляют 2 младших воспитателя.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Средний возрастной состав коллектива: 46 лет, педагогического коллектива – 38.</a:t>
            </a:r>
          </a:p>
          <a:p>
            <a:pPr algn="just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Информация о педагогическом коллективе на сайте:</a:t>
            </a:r>
          </a:p>
          <a:p>
            <a:pPr algn="just"/>
            <a:r>
              <a:rPr lang="en-US" sz="2000" dirty="0" smtClean="0">
                <a:latin typeface="Bookman Old Style" pitchFamily="18" charset="0"/>
                <a:hlinkClick r:id="rId2"/>
              </a:rPr>
              <a:t>https://dom-ugl.edu.yar.ru/svedeniya_ob_obrazovatelnoy_organizatsii/rukovodstvo_dot__pedagogicheskiy__nau_73.html</a:t>
            </a:r>
            <a:endParaRPr lang="ru-RU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85794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Детский дом сегодня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428736"/>
            <a:ext cx="70723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Материально-техническая база организации</a:t>
            </a:r>
          </a:p>
          <a:p>
            <a:pPr algn="just"/>
            <a:endParaRPr lang="ru-RU" dirty="0" smtClean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  <a:p>
            <a:pPr indent="452438"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ГУ ЯО "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детский дом" имеет необходимые условия для содержания и воспитания детей-сирот и детей, оставшихся без попечения родителей. Условия содержания воспитанников приближены к домашним: все помещения детского дома уютно оформлены, мебель соответствует своему назначению и возрасту воспитанников, гигиеническим и санитарным правилам  для учреждений данного вида.</a:t>
            </a:r>
          </a:p>
          <a:p>
            <a:pPr algn="just"/>
            <a:r>
              <a:rPr lang="en-US" dirty="0" smtClean="0">
                <a:latin typeface="Bookman Old Style" pitchFamily="18" charset="0"/>
                <a:hlinkClick r:id="rId2"/>
              </a:rPr>
              <a:t>https://dom-ugl.edu.yar.ru/svedeniya_ob_obrazovatelnoy_organizatsii/materialno__minus__tehnicheskoe_obesp_44.html</a:t>
            </a:r>
            <a:endParaRPr lang="ru-RU" dirty="0" smtClean="0">
              <a:latin typeface="Bookman Old Style" pitchFamily="18" charset="0"/>
            </a:endParaRPr>
          </a:p>
          <a:p>
            <a:pPr algn="just"/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 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857232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Основные направления развития организации 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1995130"/>
            <a:ext cx="70009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2438"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Концептуальные основы развития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Угличского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детского дома заложены в основополагающих документах работы учреждения: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Программа развития ГУ ЯО «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Угличский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детский дом»,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Программа подготовки воспитанников к самостоятельной жизни.</a:t>
            </a:r>
          </a:p>
          <a:p>
            <a:pPr algn="ctr"/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Цель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развития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Угличского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детского дома на период до 2021 года: </a:t>
            </a:r>
          </a:p>
          <a:p>
            <a:pPr algn="just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Создание механизмов построения среды, обеспечивающей каждому ребенку условия для формирования социальной компетентности и жизнестойкости, позволяющих воспитать личность, способную к социализации и адаптации в современном обществе. 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1282</Words>
  <Application>Microsoft Office PowerPoint</Application>
  <PresentationFormat>Экран (4:3)</PresentationFormat>
  <Paragraphs>209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Формула</vt:lpstr>
      <vt:lpstr> 6 научно-практическая конференция учреждений для детей-сирот и детей, оставшихся без попечения родителей  2019 </vt:lpstr>
      <vt:lpstr>Участники конференции:</vt:lpstr>
      <vt:lpstr>Государственное учреждение  Ярославской области «Угличский детский дом»: история и современность</vt:lpstr>
      <vt:lpstr>Данные об организации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Комфортная безопасная психологическая среда</vt:lpstr>
      <vt:lpstr>НЕбезопасная среда</vt:lpstr>
      <vt:lpstr>Причины</vt:lpstr>
      <vt:lpstr>Методы работы</vt:lpstr>
      <vt:lpstr>Сплачивание коллектива</vt:lpstr>
      <vt:lpstr>Работа в случае травли</vt:lpstr>
      <vt:lpstr>Работа с ребенком</vt:lpstr>
      <vt:lpstr>Сексуальное насилие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шаблоны для презентации</dc:title>
  <dc:creator>user</dc:creator>
  <cp:lastModifiedBy>Детский Дом</cp:lastModifiedBy>
  <cp:revision>61</cp:revision>
  <dcterms:created xsi:type="dcterms:W3CDTF">2018-10-26T20:06:54Z</dcterms:created>
  <dcterms:modified xsi:type="dcterms:W3CDTF">2019-04-15T13:38:02Z</dcterms:modified>
</cp:coreProperties>
</file>