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sldIdLst>
    <p:sldId id="256" r:id="rId2"/>
    <p:sldId id="335" r:id="rId3"/>
    <p:sldId id="336" r:id="rId4"/>
    <p:sldId id="337" r:id="rId5"/>
    <p:sldId id="338" r:id="rId6"/>
    <p:sldId id="339" r:id="rId7"/>
    <p:sldId id="340" r:id="rId8"/>
    <p:sldId id="341" r:id="rId9"/>
    <p:sldId id="342" r:id="rId10"/>
    <p:sldId id="343" r:id="rId11"/>
    <p:sldId id="344" r:id="rId12"/>
    <p:sldId id="346" r:id="rId13"/>
    <p:sldId id="345" r:id="rId14"/>
    <p:sldId id="27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5D5"/>
    <a:srgbClr val="4F81BD"/>
    <a:srgbClr val="47D872"/>
    <a:srgbClr val="49CFAE"/>
    <a:srgbClr val="ACE946"/>
    <a:srgbClr val="F0E146"/>
    <a:srgbClr val="F79646"/>
    <a:srgbClr val="60E146"/>
    <a:srgbClr val="66FF66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7" autoAdjust="0"/>
  </p:normalViewPr>
  <p:slideViewPr>
    <p:cSldViewPr>
      <p:cViewPr>
        <p:scale>
          <a:sx n="110" d="100"/>
          <a:sy n="110" d="100"/>
        </p:scale>
        <p:origin x="51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B0E5E-05C0-4C47-A69D-49B131EE4EF2}" type="doc">
      <dgm:prSet loTypeId="urn:microsoft.com/office/officeart/2005/8/layout/pList2" loCatId="list" qsTypeId="urn:microsoft.com/office/officeart/2005/8/quickstyle/simple1" qsCatId="simple" csTypeId="urn:microsoft.com/office/officeart/2005/8/colors/colorful1" csCatId="colorful" phldr="1"/>
      <dgm:spPr/>
    </dgm:pt>
    <dgm:pt modelId="{6961B9B7-B9C2-4E5A-9DDB-FB37EC0A7157}">
      <dgm:prSet phldrT="[Текст]" custT="1"/>
      <dgm:spPr/>
      <dgm:t>
        <a:bodyPr/>
        <a:lstStyle/>
        <a:p>
          <a:r>
            <a:rPr lang="ru-RU" sz="2000" b="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Образоват</a:t>
          </a:r>
          <a:r>
            <a:rPr lang="ru-RU" sz="2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организации</a:t>
          </a:r>
          <a:endParaRPr lang="ru-RU" sz="20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27760B8-A8D2-4B1A-A0A5-3ACEF4B78F9B}" type="parTrans" cxnId="{582F65E3-5B68-4727-B2F3-86876E034F5E}">
      <dgm:prSet/>
      <dgm:spPr/>
      <dgm:t>
        <a:bodyPr/>
        <a:lstStyle/>
        <a:p>
          <a:endParaRPr lang="ru-RU"/>
        </a:p>
      </dgm:t>
    </dgm:pt>
    <dgm:pt modelId="{999EBADF-A81F-41BE-98DA-7F51C3FAB60A}" type="sibTrans" cxnId="{582F65E3-5B68-4727-B2F3-86876E034F5E}">
      <dgm:prSet/>
      <dgm:spPr/>
      <dgm:t>
        <a:bodyPr/>
        <a:lstStyle/>
        <a:p>
          <a:endParaRPr lang="ru-RU"/>
        </a:p>
      </dgm:t>
    </dgm:pt>
    <dgm:pt modelId="{2866465D-694F-4AB9-B963-82B8FE9B82CE}">
      <dgm:prSet phldrT="[Текст]" custT="1"/>
      <dgm:spPr/>
      <dgm:t>
        <a:bodyPr/>
        <a:lstStyle/>
        <a:p>
          <a:r>
            <a:rPr lang="ru-RU" sz="2000" b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Частные организации</a:t>
          </a:r>
          <a:endParaRPr lang="ru-RU" sz="2000" b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DEDD057-A91A-4611-8C11-0DCF42C23496}" type="parTrans" cxnId="{F95963E5-9584-4CD9-B884-78CB6AF17706}">
      <dgm:prSet/>
      <dgm:spPr/>
      <dgm:t>
        <a:bodyPr/>
        <a:lstStyle/>
        <a:p>
          <a:endParaRPr lang="ru-RU"/>
        </a:p>
      </dgm:t>
    </dgm:pt>
    <dgm:pt modelId="{1348E798-27FB-405A-8A73-5FEF3A06BA17}" type="sibTrans" cxnId="{F95963E5-9584-4CD9-B884-78CB6AF17706}">
      <dgm:prSet/>
      <dgm:spPr/>
      <dgm:t>
        <a:bodyPr/>
        <a:lstStyle/>
        <a:p>
          <a:endParaRPr lang="ru-RU"/>
        </a:p>
      </dgm:t>
    </dgm:pt>
    <dgm:pt modelId="{A20D5B1E-CD3A-41E1-BC85-1AEB78B17D8D}">
      <dgm:prSet phldrT="[Текст]"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Организации культуры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32C046A-4B98-47AA-AE3A-D8935B68AA3C}" type="parTrans" cxnId="{C8230BA8-47A8-4D82-BA9F-1E616A82D727}">
      <dgm:prSet/>
      <dgm:spPr/>
      <dgm:t>
        <a:bodyPr/>
        <a:lstStyle/>
        <a:p>
          <a:endParaRPr lang="ru-RU"/>
        </a:p>
      </dgm:t>
    </dgm:pt>
    <dgm:pt modelId="{14AF18AD-41F5-4518-9320-CACAF4C9B889}" type="sibTrans" cxnId="{C8230BA8-47A8-4D82-BA9F-1E616A82D727}">
      <dgm:prSet/>
      <dgm:spPr/>
      <dgm:t>
        <a:bodyPr/>
        <a:lstStyle/>
        <a:p>
          <a:endParaRPr lang="ru-RU"/>
        </a:p>
      </dgm:t>
    </dgm:pt>
    <dgm:pt modelId="{BBE54053-9A6E-48B6-8C29-612D8DDC354C}">
      <dgm:prSet custT="1"/>
      <dgm:spPr/>
      <dgm:t>
        <a:bodyPr/>
        <a:lstStyle/>
        <a:p>
          <a:r>
            <a:rPr lang="ru-RU" sz="2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Организации спорта</a:t>
          </a:r>
          <a:endParaRPr lang="ru-RU"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9AAE2D-4111-4F87-938D-EAEAB9913587}" type="parTrans" cxnId="{5CF25908-12B0-4B04-BAD2-EB5FBCC20901}">
      <dgm:prSet/>
      <dgm:spPr/>
      <dgm:t>
        <a:bodyPr/>
        <a:lstStyle/>
        <a:p>
          <a:endParaRPr lang="ru-RU"/>
        </a:p>
      </dgm:t>
    </dgm:pt>
    <dgm:pt modelId="{5F7CFC32-D73B-46EB-9F3A-7CF3E4655A6D}" type="sibTrans" cxnId="{5CF25908-12B0-4B04-BAD2-EB5FBCC20901}">
      <dgm:prSet/>
      <dgm:spPr/>
      <dgm:t>
        <a:bodyPr/>
        <a:lstStyle/>
        <a:p>
          <a:endParaRPr lang="ru-RU"/>
        </a:p>
      </dgm:t>
    </dgm:pt>
    <dgm:pt modelId="{68E5B476-6D62-4744-9998-213AF07BCC1B}" type="pres">
      <dgm:prSet presAssocID="{CE7B0E5E-05C0-4C47-A69D-49B131EE4EF2}" presName="Name0" presStyleCnt="0">
        <dgm:presLayoutVars>
          <dgm:dir/>
          <dgm:resizeHandles val="exact"/>
        </dgm:presLayoutVars>
      </dgm:prSet>
      <dgm:spPr/>
    </dgm:pt>
    <dgm:pt modelId="{1655E6F0-D318-47F6-83C7-AA3E84F0EED0}" type="pres">
      <dgm:prSet presAssocID="{CE7B0E5E-05C0-4C47-A69D-49B131EE4EF2}" presName="bkgdShp" presStyleLbl="alignAccFollowNode1" presStyleIdx="0" presStyleCnt="1"/>
      <dgm:spPr/>
    </dgm:pt>
    <dgm:pt modelId="{4622C37B-CC99-4E2C-B8ED-05B036ECB915}" type="pres">
      <dgm:prSet presAssocID="{CE7B0E5E-05C0-4C47-A69D-49B131EE4EF2}" presName="linComp" presStyleCnt="0"/>
      <dgm:spPr/>
    </dgm:pt>
    <dgm:pt modelId="{3F9FDF9C-5CDF-4756-BE37-192A216F15D3}" type="pres">
      <dgm:prSet presAssocID="{6961B9B7-B9C2-4E5A-9DDB-FB37EC0A7157}" presName="compNode" presStyleCnt="0"/>
      <dgm:spPr/>
    </dgm:pt>
    <dgm:pt modelId="{C34D2591-505E-4284-8AB0-754B82B1303E}" type="pres">
      <dgm:prSet presAssocID="{6961B9B7-B9C2-4E5A-9DDB-FB37EC0A715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76B61-3062-4EBA-8045-4B0B42711A69}" type="pres">
      <dgm:prSet presAssocID="{6961B9B7-B9C2-4E5A-9DDB-FB37EC0A7157}" presName="invisiNode" presStyleLbl="node1" presStyleIdx="0" presStyleCnt="4"/>
      <dgm:spPr/>
    </dgm:pt>
    <dgm:pt modelId="{5D3D1B38-059C-4DC9-8FDB-F7F230EB4401}" type="pres">
      <dgm:prSet presAssocID="{6961B9B7-B9C2-4E5A-9DDB-FB37EC0A7157}" presName="imagNode" presStyleLbl="fgImgPlace1" presStyleIdx="0" presStyleCnt="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151" b="5151"/>
          </a:stretch>
        </a:blipFill>
      </dgm:spPr>
    </dgm:pt>
    <dgm:pt modelId="{BAD5CDBD-60C8-45FF-A809-7200F6C03AF7}" type="pres">
      <dgm:prSet presAssocID="{999EBADF-A81F-41BE-98DA-7F51C3FAB6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8918A66-462B-40C2-8178-26558D62AE81}" type="pres">
      <dgm:prSet presAssocID="{2866465D-694F-4AB9-B963-82B8FE9B82CE}" presName="compNode" presStyleCnt="0"/>
      <dgm:spPr/>
    </dgm:pt>
    <dgm:pt modelId="{A8764A74-3263-4496-ABC3-3679CDE0474C}" type="pres">
      <dgm:prSet presAssocID="{2866465D-694F-4AB9-B963-82B8FE9B82C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886D94-EEEF-439C-A25C-E449E8939E0D}" type="pres">
      <dgm:prSet presAssocID="{2866465D-694F-4AB9-B963-82B8FE9B82CE}" presName="invisiNode" presStyleLbl="node1" presStyleIdx="1" presStyleCnt="4"/>
      <dgm:spPr/>
    </dgm:pt>
    <dgm:pt modelId="{EE5DA9E8-5BE3-44F1-8B7F-E8EC7A9E3DDC}" type="pres">
      <dgm:prSet presAssocID="{2866465D-694F-4AB9-B963-82B8FE9B82CE}" presName="imagNode" presStyleLbl="fgImgPlace1" presStyleIdx="1" presStyleCnt="4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278" r="18278"/>
          </a:stretch>
        </a:blipFill>
      </dgm:spPr>
    </dgm:pt>
    <dgm:pt modelId="{4CE41076-2691-4B1F-9FE5-346F7A89D740}" type="pres">
      <dgm:prSet presAssocID="{1348E798-27FB-405A-8A73-5FEF3A06BA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DC56D5-CAC1-4D06-8C58-857E86E22419}" type="pres">
      <dgm:prSet presAssocID="{A20D5B1E-CD3A-41E1-BC85-1AEB78B17D8D}" presName="compNode" presStyleCnt="0"/>
      <dgm:spPr/>
    </dgm:pt>
    <dgm:pt modelId="{409151F7-6A1A-474C-B368-ADA0899CF27E}" type="pres">
      <dgm:prSet presAssocID="{A20D5B1E-CD3A-41E1-BC85-1AEB78B17D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DC8BCE-3929-400A-A6FB-5C3EE09FCB0C}" type="pres">
      <dgm:prSet presAssocID="{A20D5B1E-CD3A-41E1-BC85-1AEB78B17D8D}" presName="invisiNode" presStyleLbl="node1" presStyleIdx="2" presStyleCnt="4"/>
      <dgm:spPr/>
    </dgm:pt>
    <dgm:pt modelId="{28B17E96-FFA8-4C4E-95DF-BF5340D9521D}" type="pres">
      <dgm:prSet presAssocID="{A20D5B1E-CD3A-41E1-BC85-1AEB78B17D8D}" presName="imagNode" presStyleLbl="fgImgPlace1" presStyleIdx="2" presStyleCnt="4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284457A-185C-4285-9EC8-2D9C70EDDEB6}" type="pres">
      <dgm:prSet presAssocID="{14AF18AD-41F5-4518-9320-CACAF4C9B88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1B9251B-CE0D-4673-BBA2-9B7192CCFEE4}" type="pres">
      <dgm:prSet presAssocID="{BBE54053-9A6E-48B6-8C29-612D8DDC354C}" presName="compNode" presStyleCnt="0"/>
      <dgm:spPr/>
    </dgm:pt>
    <dgm:pt modelId="{78F840EF-837A-480E-85B6-753CAB3791F3}" type="pres">
      <dgm:prSet presAssocID="{BBE54053-9A6E-48B6-8C29-612D8DDC354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7DD42-6D9C-456B-B697-46A6C3C4BE2A}" type="pres">
      <dgm:prSet presAssocID="{BBE54053-9A6E-48B6-8C29-612D8DDC354C}" presName="invisiNode" presStyleLbl="node1" presStyleIdx="3" presStyleCnt="4"/>
      <dgm:spPr/>
    </dgm:pt>
    <dgm:pt modelId="{C1D2D990-4A41-4AE2-B28E-7A2538F2230C}" type="pres">
      <dgm:prSet presAssocID="{BBE54053-9A6E-48B6-8C29-612D8DDC354C}" presName="imagNode" presStyleLbl="fgImgPlace1" presStyleIdx="3" presStyleCnt="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820" r="22820"/>
          </a:stretch>
        </a:blipFill>
      </dgm:spPr>
    </dgm:pt>
  </dgm:ptLst>
  <dgm:cxnLst>
    <dgm:cxn modelId="{AE0FCBE9-6358-4F15-B7ED-FBCC76D15531}" type="presOf" srcId="{999EBADF-A81F-41BE-98DA-7F51C3FAB60A}" destId="{BAD5CDBD-60C8-45FF-A809-7200F6C03AF7}" srcOrd="0" destOrd="0" presId="urn:microsoft.com/office/officeart/2005/8/layout/pList2"/>
    <dgm:cxn modelId="{6BFAFB0F-60DB-4116-ADF4-9BAC43BCE131}" type="presOf" srcId="{6961B9B7-B9C2-4E5A-9DDB-FB37EC0A7157}" destId="{C34D2591-505E-4284-8AB0-754B82B1303E}" srcOrd="0" destOrd="0" presId="urn:microsoft.com/office/officeart/2005/8/layout/pList2"/>
    <dgm:cxn modelId="{2BD69203-3934-4246-B98A-D9DB43BBDD40}" type="presOf" srcId="{14AF18AD-41F5-4518-9320-CACAF4C9B889}" destId="{6284457A-185C-4285-9EC8-2D9C70EDDEB6}" srcOrd="0" destOrd="0" presId="urn:microsoft.com/office/officeart/2005/8/layout/pList2"/>
    <dgm:cxn modelId="{5CF25908-12B0-4B04-BAD2-EB5FBCC20901}" srcId="{CE7B0E5E-05C0-4C47-A69D-49B131EE4EF2}" destId="{BBE54053-9A6E-48B6-8C29-612D8DDC354C}" srcOrd="3" destOrd="0" parTransId="{009AAE2D-4111-4F87-938D-EAEAB9913587}" sibTransId="{5F7CFC32-D73B-46EB-9F3A-7CF3E4655A6D}"/>
    <dgm:cxn modelId="{C8230BA8-47A8-4D82-BA9F-1E616A82D727}" srcId="{CE7B0E5E-05C0-4C47-A69D-49B131EE4EF2}" destId="{A20D5B1E-CD3A-41E1-BC85-1AEB78B17D8D}" srcOrd="2" destOrd="0" parTransId="{132C046A-4B98-47AA-AE3A-D8935B68AA3C}" sibTransId="{14AF18AD-41F5-4518-9320-CACAF4C9B889}"/>
    <dgm:cxn modelId="{582F65E3-5B68-4727-B2F3-86876E034F5E}" srcId="{CE7B0E5E-05C0-4C47-A69D-49B131EE4EF2}" destId="{6961B9B7-B9C2-4E5A-9DDB-FB37EC0A7157}" srcOrd="0" destOrd="0" parTransId="{527760B8-A8D2-4B1A-A0A5-3ACEF4B78F9B}" sibTransId="{999EBADF-A81F-41BE-98DA-7F51C3FAB60A}"/>
    <dgm:cxn modelId="{9F79AAA6-4B9E-4BCC-A5C0-9416126C8831}" type="presOf" srcId="{A20D5B1E-CD3A-41E1-BC85-1AEB78B17D8D}" destId="{409151F7-6A1A-474C-B368-ADA0899CF27E}" srcOrd="0" destOrd="0" presId="urn:microsoft.com/office/officeart/2005/8/layout/pList2"/>
    <dgm:cxn modelId="{0DC884F0-BDA2-4F78-8F8B-2C5DA27196AA}" type="presOf" srcId="{BBE54053-9A6E-48B6-8C29-612D8DDC354C}" destId="{78F840EF-837A-480E-85B6-753CAB3791F3}" srcOrd="0" destOrd="0" presId="urn:microsoft.com/office/officeart/2005/8/layout/pList2"/>
    <dgm:cxn modelId="{8E871061-EEF6-4DBD-BAE3-738E66855860}" type="presOf" srcId="{1348E798-27FB-405A-8A73-5FEF3A06BA17}" destId="{4CE41076-2691-4B1F-9FE5-346F7A89D740}" srcOrd="0" destOrd="0" presId="urn:microsoft.com/office/officeart/2005/8/layout/pList2"/>
    <dgm:cxn modelId="{F95963E5-9584-4CD9-B884-78CB6AF17706}" srcId="{CE7B0E5E-05C0-4C47-A69D-49B131EE4EF2}" destId="{2866465D-694F-4AB9-B963-82B8FE9B82CE}" srcOrd="1" destOrd="0" parTransId="{5DEDD057-A91A-4611-8C11-0DCF42C23496}" sibTransId="{1348E798-27FB-405A-8A73-5FEF3A06BA17}"/>
    <dgm:cxn modelId="{8E6068B0-645A-4F06-9DF7-3E6E1B35EE61}" type="presOf" srcId="{CE7B0E5E-05C0-4C47-A69D-49B131EE4EF2}" destId="{68E5B476-6D62-4744-9998-213AF07BCC1B}" srcOrd="0" destOrd="0" presId="urn:microsoft.com/office/officeart/2005/8/layout/pList2"/>
    <dgm:cxn modelId="{8DDC5CD3-86AE-4B27-B804-DE5F2BBBF63B}" type="presOf" srcId="{2866465D-694F-4AB9-B963-82B8FE9B82CE}" destId="{A8764A74-3263-4496-ABC3-3679CDE0474C}" srcOrd="0" destOrd="0" presId="urn:microsoft.com/office/officeart/2005/8/layout/pList2"/>
    <dgm:cxn modelId="{8704EB3E-1FF4-4574-BE89-D634DCCD1DFE}" type="presParOf" srcId="{68E5B476-6D62-4744-9998-213AF07BCC1B}" destId="{1655E6F0-D318-47F6-83C7-AA3E84F0EED0}" srcOrd="0" destOrd="0" presId="urn:microsoft.com/office/officeart/2005/8/layout/pList2"/>
    <dgm:cxn modelId="{449ABE43-7C00-474E-B0AC-65EA85D4C627}" type="presParOf" srcId="{68E5B476-6D62-4744-9998-213AF07BCC1B}" destId="{4622C37B-CC99-4E2C-B8ED-05B036ECB915}" srcOrd="1" destOrd="0" presId="urn:microsoft.com/office/officeart/2005/8/layout/pList2"/>
    <dgm:cxn modelId="{37BA23D1-D11D-4000-BC06-13B2AB40CF24}" type="presParOf" srcId="{4622C37B-CC99-4E2C-B8ED-05B036ECB915}" destId="{3F9FDF9C-5CDF-4756-BE37-192A216F15D3}" srcOrd="0" destOrd="0" presId="urn:microsoft.com/office/officeart/2005/8/layout/pList2"/>
    <dgm:cxn modelId="{D669328E-165C-457E-960F-F9921C8C1B8D}" type="presParOf" srcId="{3F9FDF9C-5CDF-4756-BE37-192A216F15D3}" destId="{C34D2591-505E-4284-8AB0-754B82B1303E}" srcOrd="0" destOrd="0" presId="urn:microsoft.com/office/officeart/2005/8/layout/pList2"/>
    <dgm:cxn modelId="{DB24304E-7B7B-48C9-8B0C-0D1DC451499E}" type="presParOf" srcId="{3F9FDF9C-5CDF-4756-BE37-192A216F15D3}" destId="{63A76B61-3062-4EBA-8045-4B0B42711A69}" srcOrd="1" destOrd="0" presId="urn:microsoft.com/office/officeart/2005/8/layout/pList2"/>
    <dgm:cxn modelId="{19DBEE64-AC80-4D86-8126-54C517818282}" type="presParOf" srcId="{3F9FDF9C-5CDF-4756-BE37-192A216F15D3}" destId="{5D3D1B38-059C-4DC9-8FDB-F7F230EB4401}" srcOrd="2" destOrd="0" presId="urn:microsoft.com/office/officeart/2005/8/layout/pList2"/>
    <dgm:cxn modelId="{9E5E5A64-83D8-49B1-8645-D1439AC82B0A}" type="presParOf" srcId="{4622C37B-CC99-4E2C-B8ED-05B036ECB915}" destId="{BAD5CDBD-60C8-45FF-A809-7200F6C03AF7}" srcOrd="1" destOrd="0" presId="urn:microsoft.com/office/officeart/2005/8/layout/pList2"/>
    <dgm:cxn modelId="{FC52CDDA-86CC-4AC7-9559-F578B0F532FE}" type="presParOf" srcId="{4622C37B-CC99-4E2C-B8ED-05B036ECB915}" destId="{38918A66-462B-40C2-8178-26558D62AE81}" srcOrd="2" destOrd="0" presId="urn:microsoft.com/office/officeart/2005/8/layout/pList2"/>
    <dgm:cxn modelId="{E4D12196-05E7-4CEE-A030-CBB19776864A}" type="presParOf" srcId="{38918A66-462B-40C2-8178-26558D62AE81}" destId="{A8764A74-3263-4496-ABC3-3679CDE0474C}" srcOrd="0" destOrd="0" presId="urn:microsoft.com/office/officeart/2005/8/layout/pList2"/>
    <dgm:cxn modelId="{378391BF-B027-437C-B895-752A73282B72}" type="presParOf" srcId="{38918A66-462B-40C2-8178-26558D62AE81}" destId="{09886D94-EEEF-439C-A25C-E449E8939E0D}" srcOrd="1" destOrd="0" presId="urn:microsoft.com/office/officeart/2005/8/layout/pList2"/>
    <dgm:cxn modelId="{44B6CD13-96F3-4C31-A583-3323C9F19E0C}" type="presParOf" srcId="{38918A66-462B-40C2-8178-26558D62AE81}" destId="{EE5DA9E8-5BE3-44F1-8B7F-E8EC7A9E3DDC}" srcOrd="2" destOrd="0" presId="urn:microsoft.com/office/officeart/2005/8/layout/pList2"/>
    <dgm:cxn modelId="{63226D52-D828-42BF-BE82-36BAE9AF8009}" type="presParOf" srcId="{4622C37B-CC99-4E2C-B8ED-05B036ECB915}" destId="{4CE41076-2691-4B1F-9FE5-346F7A89D740}" srcOrd="3" destOrd="0" presId="urn:microsoft.com/office/officeart/2005/8/layout/pList2"/>
    <dgm:cxn modelId="{EC0D9F77-953E-4D9F-B5E4-EFC9DF6AE5A0}" type="presParOf" srcId="{4622C37B-CC99-4E2C-B8ED-05B036ECB915}" destId="{E6DC56D5-CAC1-4D06-8C58-857E86E22419}" srcOrd="4" destOrd="0" presId="urn:microsoft.com/office/officeart/2005/8/layout/pList2"/>
    <dgm:cxn modelId="{14343A1E-C014-46A7-A321-38B600CF1F40}" type="presParOf" srcId="{E6DC56D5-CAC1-4D06-8C58-857E86E22419}" destId="{409151F7-6A1A-474C-B368-ADA0899CF27E}" srcOrd="0" destOrd="0" presId="urn:microsoft.com/office/officeart/2005/8/layout/pList2"/>
    <dgm:cxn modelId="{BF4FD684-AA52-470E-8B27-70E2355373F7}" type="presParOf" srcId="{E6DC56D5-CAC1-4D06-8C58-857E86E22419}" destId="{49DC8BCE-3929-400A-A6FB-5C3EE09FCB0C}" srcOrd="1" destOrd="0" presId="urn:microsoft.com/office/officeart/2005/8/layout/pList2"/>
    <dgm:cxn modelId="{CE230933-B9B5-4168-A02C-3605CF07C10C}" type="presParOf" srcId="{E6DC56D5-CAC1-4D06-8C58-857E86E22419}" destId="{28B17E96-FFA8-4C4E-95DF-BF5340D9521D}" srcOrd="2" destOrd="0" presId="urn:microsoft.com/office/officeart/2005/8/layout/pList2"/>
    <dgm:cxn modelId="{D3BB19F5-6EB6-4328-8EBD-D630CA88E855}" type="presParOf" srcId="{4622C37B-CC99-4E2C-B8ED-05B036ECB915}" destId="{6284457A-185C-4285-9EC8-2D9C70EDDEB6}" srcOrd="5" destOrd="0" presId="urn:microsoft.com/office/officeart/2005/8/layout/pList2"/>
    <dgm:cxn modelId="{04C579FA-9DC5-40B9-B00C-A83EF92D8AE7}" type="presParOf" srcId="{4622C37B-CC99-4E2C-B8ED-05B036ECB915}" destId="{B1B9251B-CE0D-4673-BBA2-9B7192CCFEE4}" srcOrd="6" destOrd="0" presId="urn:microsoft.com/office/officeart/2005/8/layout/pList2"/>
    <dgm:cxn modelId="{58863B60-0075-4C5D-A27E-5F095EE9D65B}" type="presParOf" srcId="{B1B9251B-CE0D-4673-BBA2-9B7192CCFEE4}" destId="{78F840EF-837A-480E-85B6-753CAB3791F3}" srcOrd="0" destOrd="0" presId="urn:microsoft.com/office/officeart/2005/8/layout/pList2"/>
    <dgm:cxn modelId="{12916B50-F30C-4464-AC34-B88C624626C3}" type="presParOf" srcId="{B1B9251B-CE0D-4673-BBA2-9B7192CCFEE4}" destId="{6357DD42-6D9C-456B-B697-46A6C3C4BE2A}" srcOrd="1" destOrd="0" presId="urn:microsoft.com/office/officeart/2005/8/layout/pList2"/>
    <dgm:cxn modelId="{6039CC72-D83B-4CB7-A143-36958B496C8C}" type="presParOf" srcId="{B1B9251B-CE0D-4673-BBA2-9B7192CCFEE4}" destId="{C1D2D990-4A41-4AE2-B28E-7A2538F2230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5E6F0-D318-47F6-83C7-AA3E84F0EED0}">
      <dsp:nvSpPr>
        <dsp:cNvPr id="0" name=""/>
        <dsp:cNvSpPr/>
      </dsp:nvSpPr>
      <dsp:spPr>
        <a:xfrm>
          <a:off x="0" y="0"/>
          <a:ext cx="10177462" cy="2036682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3D1B38-059C-4DC9-8FDB-F7F230EB4401}">
      <dsp:nvSpPr>
        <dsp:cNvPr id="0" name=""/>
        <dsp:cNvSpPr/>
      </dsp:nvSpPr>
      <dsp:spPr>
        <a:xfrm>
          <a:off x="308126" y="271557"/>
          <a:ext cx="222353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5151" b="515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D2591-505E-4284-8AB0-754B82B1303E}">
      <dsp:nvSpPr>
        <dsp:cNvPr id="0" name=""/>
        <dsp:cNvSpPr/>
      </dsp:nvSpPr>
      <dsp:spPr>
        <a:xfrm rot="10800000">
          <a:off x="308126" y="2036682"/>
          <a:ext cx="222353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err="1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Образоват</a:t>
          </a:r>
          <a:r>
            <a:rPr lang="ru-RU" sz="20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. организации</a:t>
          </a:r>
          <a:endParaRPr lang="ru-RU" sz="20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376507" y="2036682"/>
        <a:ext cx="2086774" cy="2420898"/>
      </dsp:txXfrm>
    </dsp:sp>
    <dsp:sp modelId="{EE5DA9E8-5BE3-44F1-8B7F-E8EC7A9E3DDC}">
      <dsp:nvSpPr>
        <dsp:cNvPr id="0" name=""/>
        <dsp:cNvSpPr/>
      </dsp:nvSpPr>
      <dsp:spPr>
        <a:xfrm>
          <a:off x="2754017" y="271557"/>
          <a:ext cx="222353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8278" r="1827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764A74-3263-4496-ABC3-3679CDE0474C}">
      <dsp:nvSpPr>
        <dsp:cNvPr id="0" name=""/>
        <dsp:cNvSpPr/>
      </dsp:nvSpPr>
      <dsp:spPr>
        <a:xfrm rot="10800000">
          <a:off x="2754017" y="2036682"/>
          <a:ext cx="222353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Частные организации</a:t>
          </a:r>
          <a:endParaRPr lang="ru-RU" sz="2000" b="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2822398" y="2036682"/>
        <a:ext cx="2086774" cy="2420898"/>
      </dsp:txXfrm>
    </dsp:sp>
    <dsp:sp modelId="{28B17E96-FFA8-4C4E-95DF-BF5340D9521D}">
      <dsp:nvSpPr>
        <dsp:cNvPr id="0" name=""/>
        <dsp:cNvSpPr/>
      </dsp:nvSpPr>
      <dsp:spPr>
        <a:xfrm>
          <a:off x="5199907" y="271557"/>
          <a:ext cx="2223536" cy="149356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9151F7-6A1A-474C-B368-ADA0899CF27E}">
      <dsp:nvSpPr>
        <dsp:cNvPr id="0" name=""/>
        <dsp:cNvSpPr/>
      </dsp:nvSpPr>
      <dsp:spPr>
        <a:xfrm rot="10800000">
          <a:off x="5199907" y="2036682"/>
          <a:ext cx="222353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Организации культуры</a:t>
          </a:r>
          <a:endParaRPr lang="ru-RU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5268288" y="2036682"/>
        <a:ext cx="2086774" cy="2420898"/>
      </dsp:txXfrm>
    </dsp:sp>
    <dsp:sp modelId="{C1D2D990-4A41-4AE2-B28E-7A2538F2230C}">
      <dsp:nvSpPr>
        <dsp:cNvPr id="0" name=""/>
        <dsp:cNvSpPr/>
      </dsp:nvSpPr>
      <dsp:spPr>
        <a:xfrm>
          <a:off x="7645798" y="271557"/>
          <a:ext cx="2223536" cy="1493567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2820" r="2282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840EF-837A-480E-85B6-753CAB3791F3}">
      <dsp:nvSpPr>
        <dsp:cNvPr id="0" name=""/>
        <dsp:cNvSpPr/>
      </dsp:nvSpPr>
      <dsp:spPr>
        <a:xfrm rot="10800000">
          <a:off x="7645798" y="2036682"/>
          <a:ext cx="2223536" cy="24892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Организации спорта</a:t>
          </a:r>
          <a:endParaRPr lang="ru-RU" sz="2000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 rot="10800000">
        <a:off x="7714179" y="2036682"/>
        <a:ext cx="2086774" cy="24208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4A361-055A-4AF6-B14C-80F01FB63851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6AEDF-72EC-4DF6-A108-CF6F364D25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4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4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190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F6AEDF-72EC-4DF6-A108-CF6F364D250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453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6AC3-7323-4AE7-850F-D4D7C8244442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B3773D6-23E9-4F9D-9D6A-8EF1442AB7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391477" cy="68974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498" y="274638"/>
            <a:ext cx="10177131" cy="562074"/>
          </a:xfrm>
        </p:spPr>
        <p:txBody>
          <a:bodyPr>
            <a:normAutofit/>
          </a:bodyPr>
          <a:lstStyle>
            <a:lvl1pPr algn="l">
              <a:defRPr sz="2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83498" y="1268761"/>
            <a:ext cx="10177131" cy="4525963"/>
          </a:xfrm>
        </p:spPr>
        <p:txBody>
          <a:bodyPr>
            <a:normAutofit/>
          </a:bodyPr>
          <a:lstStyle>
            <a:lvl1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algn="l">
              <a:defRPr sz="2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5919B7D-62CE-4FBF-B96D-9CFD66AD5D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2639"/>
            <a:ext cx="12192000" cy="68974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36AC3-7323-4AE7-850F-D4D7C8244442}" type="datetimeFigureOut">
              <a:rPr lang="ru-RU" smtClean="0"/>
              <a:pPr/>
              <a:t>23.04.2019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C6404-01AB-49F4-80AC-D339E8D453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r.pfdo.ru/information?municipalityId=371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kdinfo@iro.yar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3452505" y="2898675"/>
            <a:ext cx="5358139" cy="6083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47656" y="3515812"/>
            <a:ext cx="7848872" cy="313867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Региональный проект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«Успех каждого ребенка»</a:t>
            </a:r>
          </a:p>
          <a:p>
            <a:pPr marL="0" indent="0" algn="ctr">
              <a:buNone/>
            </a:pPr>
            <a:endParaRPr lang="ru-RU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987425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Горюшина Е.А., канд.психол.наук, </a:t>
            </a:r>
          </a:p>
          <a:p>
            <a:pPr marL="0" indent="987425" algn="r">
              <a:buNone/>
            </a:pPr>
            <a:r>
              <a:rPr lang="ru-RU" sz="2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руководитель РМЦ ДОД Ярославской области</a:t>
            </a:r>
          </a:p>
          <a:p>
            <a:pPr marL="0" indent="0" algn="ctr">
              <a:buNone/>
            </a:pP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2838363" y="5381920"/>
            <a:ext cx="6400800" cy="127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9856" y="188640"/>
            <a:ext cx="2628530" cy="2613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2575937" y="35524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10083" y="1033278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566" y="1720559"/>
            <a:ext cx="3515450" cy="50388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232" y="1191944"/>
            <a:ext cx="3207456" cy="444109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6120" y="4481736"/>
            <a:ext cx="343238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3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2575937" y="35524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79327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3518" y="1052737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5662" y="3544389"/>
            <a:ext cx="3193650" cy="31969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0819" y="946571"/>
            <a:ext cx="1090882" cy="1090882"/>
          </a:xfrm>
          <a:prstGeom prst="rect">
            <a:avLst/>
          </a:prstGeom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3558" y="1891613"/>
            <a:ext cx="3024336" cy="458528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384032" y="2037454"/>
            <a:ext cx="4104456" cy="143126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Личный визит в образовательную организацию для подачи заявки на сертификат (активации сертификата)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75938" y="6215744"/>
            <a:ext cx="4158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hlinkClick r:id="rId6" tooltip="список ОО"/>
              </a:rPr>
              <a:t>https://yar.pfdo.ru/information?municipalityId=371</a:t>
            </a:r>
            <a:endParaRPr lang="ru-RU" sz="1200" dirty="0"/>
          </a:p>
          <a:p>
            <a:r>
              <a:rPr lang="ru-R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0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Где можно использовать сертификат?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69387"/>
              </p:ext>
            </p:extLst>
          </p:nvPr>
        </p:nvGraphicFramePr>
        <p:xfrm>
          <a:off x="1582738" y="1268413"/>
          <a:ext cx="1017746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19536" y="2708920"/>
            <a:ext cx="2160240" cy="288032"/>
          </a:xfrm>
          <a:prstGeom prst="rect">
            <a:avLst/>
          </a:prstGeom>
          <a:solidFill>
            <a:srgbClr val="EA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9856" y="2708920"/>
            <a:ext cx="12241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888088" y="2636912"/>
            <a:ext cx="201622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696400" y="2636912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2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35EFF85-51B8-4298-BD3E-35BDFA9EE2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440" y="171672"/>
            <a:ext cx="758153" cy="66504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B713705-5AE7-47F0-A778-22231993419C}"/>
              </a:ext>
            </a:extLst>
          </p:cNvPr>
          <p:cNvSpPr txBox="1">
            <a:spLocks/>
          </p:cNvSpPr>
          <p:nvPr/>
        </p:nvSpPr>
        <p:spPr>
          <a:xfrm>
            <a:off x="1524000" y="854274"/>
            <a:ext cx="1043608" cy="4864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Ярославская область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F8D81A7C-50E5-49A3-ACAB-7C0DBBD1CC7B}"/>
              </a:ext>
            </a:extLst>
          </p:cNvPr>
          <p:cNvSpPr txBox="1">
            <a:spLocks/>
          </p:cNvSpPr>
          <p:nvPr/>
        </p:nvSpPr>
        <p:spPr>
          <a:xfrm>
            <a:off x="1519486" y="6381328"/>
            <a:ext cx="1037184" cy="513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fld id="{68EAA698-8CFB-494C-A102-91D285F30903}" type="slidenum">
              <a:rPr lang="ru-RU" sz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pPr marL="0" indent="0" algn="ctr">
                <a:buNone/>
              </a:pPr>
              <a:t>13</a:t>
            </a:fld>
            <a:endParaRPr lang="ru-RU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Содержимое 2">
            <a:extLst>
              <a:ext uri="{FF2B5EF4-FFF2-40B4-BE49-F238E27FC236}">
                <a16:creationId xmlns="" xmlns:a16="http://schemas.microsoft.com/office/drawing/2014/main" id="{470ECFA2-53B1-424E-A050-6192C53D48BB}"/>
              </a:ext>
            </a:extLst>
          </p:cNvPr>
          <p:cNvSpPr txBox="1">
            <a:spLocks/>
          </p:cNvSpPr>
          <p:nvPr/>
        </p:nvSpPr>
        <p:spPr>
          <a:xfrm>
            <a:off x="2855640" y="1340768"/>
            <a:ext cx="7272808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2">
            <a:extLst>
              <a:ext uri="{FF2B5EF4-FFF2-40B4-BE49-F238E27FC236}">
                <a16:creationId xmlns="" xmlns:a16="http://schemas.microsoft.com/office/drawing/2014/main" id="{0A808D93-0077-4C26-A6B8-AE485AA9AC9E}"/>
              </a:ext>
            </a:extLst>
          </p:cNvPr>
          <p:cNvSpPr txBox="1">
            <a:spLocks/>
          </p:cNvSpPr>
          <p:nvPr/>
        </p:nvSpPr>
        <p:spPr>
          <a:xfrm>
            <a:off x="2855640" y="171672"/>
            <a:ext cx="7272808" cy="98059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400" dirty="0">
              <a:solidFill>
                <a:srgbClr val="1C75B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5480" y="8098"/>
            <a:ext cx="10657184" cy="1011686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Распределение программ по реестрам </a:t>
            </a:r>
            <a:r>
              <a:rPr lang="en-US" sz="2200" b="1" dirty="0" smtClean="0">
                <a:solidFill>
                  <a:srgbClr val="0070C0"/>
                </a:solidFill>
              </a:rPr>
              <a:t/>
            </a:r>
            <a:br>
              <a:rPr lang="en-US" sz="2200" b="1" dirty="0" smtClean="0">
                <a:solidFill>
                  <a:srgbClr val="0070C0"/>
                </a:solidFill>
              </a:rPr>
            </a:br>
            <a:r>
              <a:rPr lang="ru-RU" sz="2200" b="1" dirty="0" smtClean="0">
                <a:solidFill>
                  <a:srgbClr val="0070C0"/>
                </a:solidFill>
              </a:rPr>
              <a:t>(</a:t>
            </a:r>
            <a:r>
              <a:rPr lang="ru-RU" sz="2200" b="1" dirty="0">
                <a:solidFill>
                  <a:srgbClr val="0070C0"/>
                </a:solidFill>
              </a:rPr>
              <a:t>ответственные МРГ, специалисты МОЦ)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3472" y="1152265"/>
            <a:ext cx="10729192" cy="4725008"/>
          </a:xfrm>
        </p:spPr>
        <p:txBody>
          <a:bodyPr>
            <a:normAutofit fontScale="77500" lnSpcReduction="20000"/>
          </a:bodyPr>
          <a:lstStyle/>
          <a:p>
            <a:pPr marL="0" lvl="1" indent="0" algn="just">
              <a:buClr>
                <a:srgbClr val="1C75BC"/>
              </a:buClr>
              <a:buNone/>
            </a:pPr>
            <a:r>
              <a:rPr lang="ru-RU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бюджетных программ: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предпрофессиональных программ – база данных о ДОП в области искусств и(или) физической культуры и спорта, реализуемых образовательными организациями за счет бюджетных ассигнований;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значимых программ – база данных о ДОП, реализуемых образовательными организациями за счет бюджетных ассигнований, в установленном порядке признаваемых важными для социально-экономического развития Ярославской области или муниципального района;</a:t>
            </a:r>
          </a:p>
          <a:p>
            <a:pPr marL="457200" lvl="3"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общеразвивающих программ – база данных о ДОП, не вошедших в реестр значимых программ, в отношении которых принято решение о сохранении финансирования за счет бюджетных ассигнований, независимо от спроса со стороны населения муниципального района;</a:t>
            </a:r>
          </a:p>
          <a:p>
            <a:pPr marL="342900" lvl="2" indent="-342900" algn="just">
              <a:buFontTx/>
              <a:buChar char="-"/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еестр сертифицированных программ:</a:t>
            </a:r>
          </a:p>
          <a:p>
            <a:pPr marL="444500" lvl="2" indent="-266700" algn="just">
              <a:buNone/>
            </a:pPr>
            <a:r>
              <a:rPr lang="ru-RU" sz="2400" b="1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300" kern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база данных о ДОП, реализуемых негосударственными, государственными и муниципальными поставщиками образовательных услуг в рамках внебюджетной деятельности, формируемая в соответствии с правилами персонифицированного финансирования дополнительного образования детей в Ярославской </a:t>
            </a:r>
            <a:r>
              <a:rPr lang="ru-RU" sz="2300" kern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endParaRPr lang="en-US" sz="2300" kern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4500" lvl="2" indent="-266700" algn="just">
              <a:buNone/>
            </a:pPr>
            <a:r>
              <a:rPr lang="ru-RU" sz="2800" b="1" kern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kern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внебюджетных программ</a:t>
            </a:r>
            <a:endParaRPr lang="ru-RU" sz="2800" b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1841" y="4326441"/>
            <a:ext cx="3353726" cy="3366625"/>
          </a:xfrm>
          <a:prstGeom prst="rect">
            <a:avLst/>
          </a:prstGeom>
        </p:spPr>
      </p:pic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4710" y="4934199"/>
            <a:ext cx="1877765" cy="1886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8838" y="5144067"/>
            <a:ext cx="754960" cy="16244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2768" y="5106219"/>
            <a:ext cx="828042" cy="191911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7134" y="4905582"/>
            <a:ext cx="2115725" cy="19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640" y="2636913"/>
            <a:ext cx="698477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Спасибо за внимание!</a:t>
            </a:r>
          </a:p>
          <a:p>
            <a:pPr algn="ctr"/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goryushina@iro.yar.ru</a:t>
            </a:r>
            <a:endParaRPr lang="en-US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(4852)-23-09-65</a:t>
            </a:r>
            <a:endParaRPr lang="ru-RU" sz="4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6518" y="169393"/>
            <a:ext cx="4104456" cy="56207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Федеральный проект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3322" y="620688"/>
            <a:ext cx="3600400" cy="254548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1752" y="2780928"/>
            <a:ext cx="5715040" cy="407707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/>
              <a:t>Обеспечение к 2024 году для детей в возрасте от 5 до 18 лет доступных и качественных условий для воспитания гармонично развитой и социально ответственной личности путем увеличения охвата детей дополнительным образованием до </a:t>
            </a:r>
            <a:r>
              <a:rPr lang="ru-RU" sz="2000" b="1" dirty="0"/>
              <a:t>80 %</a:t>
            </a:r>
            <a:r>
              <a:rPr lang="ru-RU" sz="2000" dirty="0"/>
              <a:t>, обновления содержания и методов дополнительного образования детей, развития кадрового потенциала и модернизации инфраструктуры системы дополнительного образования детей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536" y="764704"/>
            <a:ext cx="39416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1624" y="156532"/>
            <a:ext cx="7632848" cy="91340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Федеральный проект</a:t>
            </a:r>
            <a:b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</a:t>
            </a:r>
            <a:r>
              <a:rPr lang="ru-RU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Успех каждого ребенка»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1664" y="1178751"/>
            <a:ext cx="7128792" cy="5346595"/>
          </a:xfrm>
        </p:spPr>
      </p:pic>
      <p:sp>
        <p:nvSpPr>
          <p:cNvPr id="5" name="TextBox 4"/>
          <p:cNvSpPr txBox="1"/>
          <p:nvPr/>
        </p:nvSpPr>
        <p:spPr>
          <a:xfrm>
            <a:off x="2999656" y="1836113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ФИЗ-РА</a:t>
            </a:r>
            <a:br>
              <a:rPr lang="ru-RU" sz="2000" b="1" dirty="0"/>
            </a:br>
            <a:r>
              <a:rPr lang="ru-RU" sz="2000" b="1" dirty="0"/>
              <a:t>СПОРТ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87888" y="1628801"/>
            <a:ext cx="129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Д/О ДЛЯ ДЕТЕЙ С ОВЗ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69559" y="177281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ПРОЕКТОРИЯ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0256" y="1793799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БИЛЕТ В БУДУЩЕЕ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71664" y="3429000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ИНДИВИД. УЧ. ПЛАН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32648" y="356430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РМЦ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9360" y="3399101"/>
            <a:ext cx="1500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ТАЛАНТ И УСПЕХ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10008" y="339510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КВАНТОРИУМ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10536" y="4869161"/>
            <a:ext cx="1899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ОЛИМПИАДА ПО МАТЕМАТИКЕ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32648" y="5002096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Д/О НА БАЗЕ В/О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5680" y="497426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КОЛЛЕГИАЛЬНОЕ УПРАВЛЕНИЕ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0008" y="5008286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ШЕФСТВО</a:t>
            </a:r>
          </a:p>
        </p:txBody>
      </p:sp>
    </p:spTree>
    <p:extLst>
      <p:ext uri="{BB962C8B-B14F-4D97-AF65-F5344CB8AC3E}">
        <p14:creationId xmlns:p14="http://schemas.microsoft.com/office/powerpoint/2010/main" val="20163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11625" y="1628800"/>
            <a:ext cx="7560839" cy="4536504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67608" y="290126"/>
            <a:ext cx="8100392" cy="1338674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Региональный общедоступный навигатор ДОД</a:t>
            </a:r>
          </a:p>
        </p:txBody>
      </p:sp>
    </p:spTree>
    <p:extLst>
      <p:ext uri="{BB962C8B-B14F-4D97-AF65-F5344CB8AC3E}">
        <p14:creationId xmlns:p14="http://schemas.microsoft.com/office/powerpoint/2010/main" val="26254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>
            <a:off x="2711624" y="828737"/>
            <a:ext cx="7769924" cy="1188130"/>
          </a:xfrm>
          <a:prstGeom prst="leftRightRibbon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1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60814" y="1321902"/>
            <a:ext cx="3240360" cy="44915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Личный визит в УДО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3143673" y="1148638"/>
            <a:ext cx="4496791" cy="2479283"/>
            <a:chOff x="-903844" y="-1831212"/>
            <a:chExt cx="4496791" cy="2479283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/>
            <p:cNvSpPr/>
            <p:nvPr/>
          </p:nvSpPr>
          <p:spPr>
            <a:xfrm>
              <a:off x="504020" y="250230"/>
              <a:ext cx="3088927" cy="397841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1" name="Прямоугольник 10"/>
            <p:cNvSpPr/>
            <p:nvPr/>
          </p:nvSpPr>
          <p:spPr>
            <a:xfrm>
              <a:off x="-903844" y="-1831212"/>
              <a:ext cx="3088927" cy="39784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dirty="0"/>
                <a:t>Онлайн оформление заявки </a:t>
              </a:r>
            </a:p>
          </p:txBody>
        </p:sp>
      </p:grpSp>
      <p:pic>
        <p:nvPicPr>
          <p:cNvPr id="12" name="Объект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4221" y="2264219"/>
            <a:ext cx="8015436" cy="437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63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2575937" y="35524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632" y="1556793"/>
            <a:ext cx="3024336" cy="458528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231458" y="4581129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68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5" y="1265678"/>
            <a:ext cx="2143125" cy="2143125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143672" y="5373216"/>
            <a:ext cx="244827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2575937" y="35524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31458" y="4581129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68008" y="3679999"/>
            <a:ext cx="41044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Вы можете подать электронную заявку на сертификат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2105" y="1265678"/>
            <a:ext cx="2143125" cy="2143125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87998" y="1495685"/>
            <a:ext cx="3359620" cy="3826234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071664" y="2636912"/>
            <a:ext cx="21602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87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2575937" y="35524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4566" y="1106732"/>
            <a:ext cx="3744416" cy="62082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yar.pfdo.ru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33690" y="4941169"/>
            <a:ext cx="5641505" cy="1079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Визит в образовательную организацию для подтверждения персональных данных ребенка (активации сертификата)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664" y="2185476"/>
            <a:ext cx="968110" cy="96811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08079" y="2265706"/>
            <a:ext cx="5672513" cy="733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Подаем электронную заявку на сертификат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33690" y="3537134"/>
            <a:ext cx="5672513" cy="877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Распечатать заявление, подписать (заявление приходит на электронную почту указанную при регистрации)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1664" y="3430267"/>
            <a:ext cx="1090882" cy="109088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8137" y="4856194"/>
            <a:ext cx="1196413" cy="119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8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959"/>
          <a:stretch/>
        </p:blipFill>
        <p:spPr>
          <a:xfrm>
            <a:off x="2575937" y="35524"/>
            <a:ext cx="4041674" cy="931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17612" y="260648"/>
            <a:ext cx="3870877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Способы получения сертификата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3209" y="1916832"/>
            <a:ext cx="7148804" cy="410445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287688" y="2348880"/>
            <a:ext cx="1872208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4995</TotalTime>
  <Words>378</Words>
  <Application>Microsoft Office PowerPoint</Application>
  <PresentationFormat>Произвольный</PresentationFormat>
  <Paragraphs>66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Ярославская область</vt:lpstr>
      <vt:lpstr>Федеральный проект </vt:lpstr>
      <vt:lpstr>Федеральный проект «Успех каждого ребенка»</vt:lpstr>
      <vt:lpstr>Региональный общедоступный навигатор ДОД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можно использовать сертификат?</vt:lpstr>
      <vt:lpstr>Распределение программ по реестрам  (ответственные МРГ, специалисты МОЦ)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Приоритетный проект в  субъекте Российской Федерации</dc:title>
  <dc:creator>user</dc:creator>
  <cp:lastModifiedBy>Наталья Николаевна Новикова</cp:lastModifiedBy>
  <cp:revision>147</cp:revision>
  <dcterms:created xsi:type="dcterms:W3CDTF">2017-10-16T07:43:36Z</dcterms:created>
  <dcterms:modified xsi:type="dcterms:W3CDTF">2019-04-23T06:56:58Z</dcterms:modified>
</cp:coreProperties>
</file>