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9" r:id="rId5"/>
    <p:sldId id="258" r:id="rId6"/>
    <p:sldId id="257" r:id="rId7"/>
    <p:sldId id="264" r:id="rId8"/>
    <p:sldId id="265" r:id="rId9"/>
    <p:sldId id="263" r:id="rId10"/>
    <p:sldId id="267" r:id="rId11"/>
    <p:sldId id="268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0CB401A-825B-476C-BF46-DFB234295E66}" type="datetimeFigureOut">
              <a:rPr lang="ru-RU" smtClean="0"/>
              <a:t>21.04.2019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47E91F5-EDDA-4B67-8540-E10C8510F7A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index.php?id=43" TargetMode="External"/><Relationship Id="rId2" Type="http://schemas.openxmlformats.org/officeDocument/2006/relationships/hyperlink" Target="http://www.iro.yar.ru/index.php?id=323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/>
          <a:lstStyle/>
          <a:p>
            <a:r>
              <a:rPr lang="ru-RU" sz="4800" b="1" dirty="0" err="1" smtClean="0"/>
              <a:t>Проф</a:t>
            </a:r>
            <a:r>
              <a:rPr lang="ru-RU" sz="4800" b="1" dirty="0" err="1"/>
              <a:t>е</a:t>
            </a:r>
            <a:r>
              <a:rPr lang="en-US" sz="4800" b="1" dirty="0" smtClean="0"/>
              <a:t>cc</a:t>
            </a:r>
            <a:r>
              <a:rPr lang="ru-RU" sz="4800" b="1" dirty="0" err="1" smtClean="0"/>
              <a:t>иональный</a:t>
            </a:r>
            <a:r>
              <a:rPr lang="ru-RU" sz="4800" b="1" dirty="0" smtClean="0"/>
              <a:t> </a:t>
            </a:r>
            <a:br>
              <a:rPr lang="ru-RU" sz="4800" b="1" dirty="0" smtClean="0"/>
            </a:br>
            <a:r>
              <a:rPr lang="ru-RU" sz="4800" b="1" dirty="0" smtClean="0"/>
              <a:t>стандарт </a:t>
            </a:r>
            <a:r>
              <a:rPr lang="ru-RU" sz="4800" b="1" dirty="0"/>
              <a:t>вожатого 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3886200"/>
            <a:ext cx="4680520" cy="1752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Татьяна Дмитриевна Яковлева, старший преподаватель кафедры общей педагогики и психологии ГАУ ДПО ЯО ИРО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21269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35496"/>
          </a:xfrm>
        </p:spPr>
        <p:txBody>
          <a:bodyPr/>
          <a:lstStyle/>
          <a:p>
            <a:r>
              <a:rPr lang="ru-RU" sz="3600" dirty="0"/>
              <a:t>Необходимые умения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105278"/>
              </p:ext>
            </p:extLst>
          </p:nvPr>
        </p:nvGraphicFramePr>
        <p:xfrm>
          <a:off x="467543" y="1340768"/>
          <a:ext cx="8352928" cy="5400600"/>
        </p:xfrm>
        <a:graphic>
          <a:graphicData uri="http://schemas.openxmlformats.org/drawingml/2006/table">
            <a:tbl>
              <a:tblPr firstRow="1" firstCol="1" bandRow="1"/>
              <a:tblGrid>
                <a:gridCol w="8352928"/>
              </a:tblGrid>
              <a:tr h="840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Информировать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обучающихся </a:t>
                      </a: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о возможности 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создания и участия в деятельности детского коллектива (группы, подразделения, объединения)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Планировать деятельность детского коллектива 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(группы, подразделения, объединения) с учетом мнения обучающихся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5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Подбирать материалы 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для проведения организационных сборов, мероприятий и игр, направленных на формирование и развитие детского коллектива (группы, подразделения, объединения), анализ результатов его деятельности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8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Анализировать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внешние факторы проведения мероприятия (время суток, соответствие общему плану работы организации, погодные условия, условия безопасности)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5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Находить, отбирать и представлять информацию о возможностях 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участия в конкурсах и проектах, направленных на развитие личностных качеств отдельных участников и всего детского коллектива (группы, подразделения, объединения) в целом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40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35496"/>
          </a:xfrm>
        </p:spPr>
        <p:txBody>
          <a:bodyPr/>
          <a:lstStyle/>
          <a:p>
            <a:r>
              <a:rPr lang="ru-RU" sz="3600" dirty="0"/>
              <a:t>Необходимые знания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051408"/>
              </p:ext>
            </p:extLst>
          </p:nvPr>
        </p:nvGraphicFramePr>
        <p:xfrm>
          <a:off x="457200" y="1340769"/>
          <a:ext cx="8363272" cy="5227777"/>
        </p:xfrm>
        <a:graphic>
          <a:graphicData uri="http://schemas.openxmlformats.org/drawingml/2006/table">
            <a:tbl>
              <a:tblPr firstRow="1" firstCol="1" bandRow="1"/>
              <a:tblGrid>
                <a:gridCol w="8363272"/>
              </a:tblGrid>
              <a:tr h="1080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Международные акты о правах ребенка, законодательство Российской Федерации, </a:t>
                      </a: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нормативные правовые акты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, регламентирующие деятельность детских общественных объединений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6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Локальные нормативные акты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, регламентирующие деятельность организации, на базе которой действует детский коллектив (группа, подразделение, объединение)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1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Возрастные особенности детей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, возрастной подход в развитии детского коллектива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2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Технологии проведения 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организационных сборов, мероприятий и игр, направленных на формирование и развитие детского коллектива (группы, подразделения, объединения), анализ результатов его деятельности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6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Основные направления деятельности детских и молодежных общественных организаций и объединений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, осуществляющих деятельность в сфере воспитания детей и молодежи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990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763488"/>
          </a:xfrm>
        </p:spPr>
        <p:txBody>
          <a:bodyPr/>
          <a:lstStyle/>
          <a:p>
            <a:r>
              <a:rPr lang="ru-RU" sz="3600" i="1" dirty="0" smtClean="0"/>
              <a:t>ПРИГЛАШАЕМ   </a:t>
            </a:r>
            <a:br>
              <a:rPr lang="ru-RU" sz="3600" i="1" dirty="0" smtClean="0"/>
            </a:br>
            <a:r>
              <a:rPr lang="ru-RU" sz="3600" i="1" dirty="0" smtClean="0"/>
              <a:t>К СОТРУДНИЧЕСТВУ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ГАУ ДПО ЯО «Институт развития образования»</a:t>
            </a:r>
          </a:p>
          <a:p>
            <a:pPr marL="0" indent="0" algn="ctr">
              <a:buNone/>
            </a:pPr>
            <a:r>
              <a:rPr lang="ru-RU" dirty="0" smtClean="0"/>
              <a:t>Адрес: Ярославль, </a:t>
            </a:r>
            <a:r>
              <a:rPr lang="ru-RU" dirty="0" err="1" smtClean="0"/>
              <a:t>ул.Богдановича</a:t>
            </a:r>
            <a:r>
              <a:rPr lang="ru-RU" dirty="0" smtClean="0"/>
              <a:t>, 16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www.iro.yar.ru/index.php?id=3235</a:t>
            </a:r>
            <a:r>
              <a:rPr lang="ru-RU" dirty="0" smtClean="0"/>
              <a:t> </a:t>
            </a:r>
          </a:p>
          <a:p>
            <a:pPr marL="0" indent="0" algn="ctr">
              <a:buNone/>
            </a:pPr>
            <a:r>
              <a:rPr lang="ru-RU" dirty="0" smtClean="0"/>
              <a:t>Кафедра общей педагогики и психологии, </a:t>
            </a:r>
          </a:p>
          <a:p>
            <a:pPr marL="0" indent="0" algn="ctr">
              <a:buNone/>
            </a:pPr>
            <a:r>
              <a:rPr lang="ru-RU" dirty="0" smtClean="0"/>
              <a:t>ауд.304, 405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www.iro.yar.ru/index.php?id=43</a:t>
            </a:r>
            <a:r>
              <a:rPr lang="ru-RU" dirty="0" smtClean="0"/>
              <a:t> </a:t>
            </a:r>
          </a:p>
          <a:p>
            <a:pPr marL="0" indent="0" algn="ctr">
              <a:buNone/>
            </a:pPr>
            <a:r>
              <a:rPr lang="ru-RU" dirty="0"/>
              <a:t>Контактный телефон: </a:t>
            </a:r>
            <a:r>
              <a:rPr lang="ru-RU" dirty="0" smtClean="0"/>
              <a:t>8(4852)23-08-14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23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b="1" dirty="0"/>
              <a:t>Приказ Минтруда России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от </a:t>
            </a:r>
            <a:r>
              <a:rPr lang="ru-RU" sz="3600" b="1" dirty="0"/>
              <a:t>25.12.2018 N 840н: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err="1" smtClean="0"/>
              <a:t>Профстандарт</a:t>
            </a:r>
            <a:r>
              <a:rPr lang="ru-RU" sz="3600" b="1" dirty="0" smtClean="0"/>
              <a:t> </a:t>
            </a:r>
            <a:r>
              <a:rPr lang="ru-RU" sz="3600" b="1" dirty="0"/>
              <a:t>вожатого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	17 </a:t>
            </a:r>
            <a:r>
              <a:rPr lang="ru-RU" dirty="0"/>
              <a:t>января Минюст РФ зарегистрировал за номером №53396 Приказ Минтруда от 25 декабря 2018 года № 840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«</a:t>
            </a:r>
            <a:r>
              <a:rPr lang="ru-RU" dirty="0"/>
              <a:t>Об утверждении профессионального стандарта "Специалист, участвующий в организации деятельности детского коллектива (вожатый)».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470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Обобщенная трудовая функция </a:t>
            </a:r>
            <a:r>
              <a:rPr lang="ru-RU" sz="3600" b="1" dirty="0" smtClean="0"/>
              <a:t>вожатого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Содействие </a:t>
            </a:r>
            <a:r>
              <a:rPr lang="ru-RU" dirty="0"/>
              <a:t>организации и сопровождению деятельности </a:t>
            </a:r>
            <a:r>
              <a:rPr lang="ru-RU" b="1" dirty="0"/>
              <a:t>детского коллектива </a:t>
            </a:r>
            <a:r>
              <a:rPr lang="ru-RU" dirty="0"/>
              <a:t>(группы, подразделения, объединения) в организациях </a:t>
            </a:r>
            <a:r>
              <a:rPr lang="ru-RU" b="1" dirty="0"/>
              <a:t>отдыха</a:t>
            </a:r>
            <a:r>
              <a:rPr lang="ru-RU" dirty="0"/>
              <a:t> детей и их </a:t>
            </a:r>
            <a:r>
              <a:rPr lang="ru-RU" b="1" dirty="0"/>
              <a:t>оздоровления (образовательных организациях)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46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6002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Первая трудовая функция вожатого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564904"/>
            <a:ext cx="7272808" cy="3561259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Сопровождение </a:t>
            </a:r>
            <a:r>
              <a:rPr lang="ru-RU" b="1" dirty="0"/>
              <a:t>деятельности </a:t>
            </a:r>
            <a:r>
              <a:rPr lang="ru-RU" dirty="0"/>
              <a:t>временного детского коллектива (группы, подразделения, объединения) в организациях отдыха детей и их оздоровления под руководством педагогического работника 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235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91480"/>
          </a:xfrm>
        </p:spPr>
        <p:txBody>
          <a:bodyPr/>
          <a:lstStyle/>
          <a:p>
            <a:r>
              <a:rPr lang="ru-RU" sz="3600" dirty="0"/>
              <a:t>Трудовые действия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622148"/>
              </p:ext>
            </p:extLst>
          </p:nvPr>
        </p:nvGraphicFramePr>
        <p:xfrm>
          <a:off x="323528" y="1268759"/>
          <a:ext cx="8640960" cy="4968552"/>
        </p:xfrm>
        <a:graphic>
          <a:graphicData uri="http://schemas.openxmlformats.org/drawingml/2006/table">
            <a:tbl>
              <a:tblPr firstRow="1" firstCol="1" bandRow="1"/>
              <a:tblGrid>
                <a:gridCol w="8640960"/>
              </a:tblGrid>
              <a:tr h="1146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Планирование деятельности 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временного детского коллектива (группы, подразделения, объединения) под руководством педагогического работника в соответствии с планом работы организации отдыха детей и их оздоровления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6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Сопровождение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временного детского коллектива (группы, подразделения, объединения) под руководством педагогического работника в соответствии с ежедневным планом работы организации отдыха детей и их оздоровления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Проведение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под руководством педагогического работника игр, сборов и иных </a:t>
                      </a: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мероприятий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во временном детском коллективе (группе, подразделении, объединении), направленных на формирование коллектива, его развитие, поддержание комфортного эмоционального состояния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6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Включение участников временного детского коллектива 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(группы, подразделения, объединения) </a:t>
                      </a:r>
                      <a:r>
                        <a:rPr lang="ru-RU" sz="16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в систему мотивационных мероприятий </a:t>
                      </a:r>
                      <a:r>
                        <a:rPr lang="ru-RU" sz="16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организации отдыха детей и их оздоровления 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84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91480"/>
          </a:xfrm>
        </p:spPr>
        <p:txBody>
          <a:bodyPr/>
          <a:lstStyle/>
          <a:p>
            <a:r>
              <a:rPr lang="ru-RU" sz="3600" dirty="0"/>
              <a:t>Необходимые умения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541053"/>
              </p:ext>
            </p:extLst>
          </p:nvPr>
        </p:nvGraphicFramePr>
        <p:xfrm>
          <a:off x="467544" y="980728"/>
          <a:ext cx="8208912" cy="7056980"/>
        </p:xfrm>
        <a:graphic>
          <a:graphicData uri="http://schemas.openxmlformats.org/drawingml/2006/table">
            <a:tbl>
              <a:tblPr firstRow="1" firstCol="1" bandRow="1"/>
              <a:tblGrid>
                <a:gridCol w="8208912"/>
              </a:tblGrid>
              <a:tr h="91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Составлять ежедневный план работы 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для временного детского коллектива (группы, подразделения, объединения) в соответствии с планом работы организации отдыха детей и их оздоровления, возрастными особенностями детей 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Подбирать материалы 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для проведения игр, сборов и иных мероприятий во временном детском коллективе (группе, подразделении, объединении), направленных на формирование коллектива, его развитие, поддержание комфортного эмоционального состояния 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1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Анализировать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внешние факторы проведения мероприятия (время суток, соответствие общему плану работы организации отдыха детей и их оздоровления, погодные условия, условия безопасности) 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1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Информировать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участников временного детского коллектива (группы, подразделения, объединения) о системе мотивационных мероприятий организации отдыха детей и их оздоровления 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86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Необходимые знания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727110"/>
              </p:ext>
            </p:extLst>
          </p:nvPr>
        </p:nvGraphicFramePr>
        <p:xfrm>
          <a:off x="539552" y="1700808"/>
          <a:ext cx="8147248" cy="4608513"/>
        </p:xfrm>
        <a:graphic>
          <a:graphicData uri="http://schemas.openxmlformats.org/drawingml/2006/table">
            <a:tbl>
              <a:tblPr firstRow="1" firstCol="1" bandRow="1"/>
              <a:tblGrid>
                <a:gridCol w="8147248"/>
              </a:tblGrid>
              <a:tr h="4608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Локальные акты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 отдыха детей и их оздоровления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Основы планирования деятельности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временного детского коллектива (группы, подразделения, объединения) в соответствии с планом работы организации отдыха детей и их оздоровления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Технологии проведения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игр, сборов и иных мероприятий во временном детском коллективе (группе, подразделении, объединении), направленных на формирование коллектива, его развитие, поддержание комфортного эмоционального состояния.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Возрастные особенности детей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1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Подходы к организации мотивационных мероприятий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 отдыха детей и их оздоровления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756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Вторая трудовая функция вожатого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348880"/>
            <a:ext cx="8003232" cy="377728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Оказание </a:t>
            </a:r>
            <a:r>
              <a:rPr lang="ru-RU" b="1" dirty="0"/>
              <a:t>организационной поддержки </a:t>
            </a:r>
            <a:r>
              <a:rPr lang="ru-RU" dirty="0"/>
              <a:t>обучающимся образовательной организации в создании, развитии и деятельности детского коллектива (группы, подразделения, объединения) под руководством педагогического работника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85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91480"/>
          </a:xfrm>
        </p:spPr>
        <p:txBody>
          <a:bodyPr/>
          <a:lstStyle/>
          <a:p>
            <a:r>
              <a:rPr lang="ru-RU" sz="3600" dirty="0"/>
              <a:t>Трудовые действия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254244"/>
              </p:ext>
            </p:extLst>
          </p:nvPr>
        </p:nvGraphicFramePr>
        <p:xfrm>
          <a:off x="251520" y="1168151"/>
          <a:ext cx="8640960" cy="5663121"/>
        </p:xfrm>
        <a:graphic>
          <a:graphicData uri="http://schemas.openxmlformats.org/drawingml/2006/table">
            <a:tbl>
              <a:tblPr firstRow="1" firstCol="1" bandRow="1"/>
              <a:tblGrid>
                <a:gridCol w="8640960"/>
              </a:tblGrid>
              <a:tr h="1096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Информирование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обучающихся </a:t>
                      </a:r>
                      <a:r>
                        <a:rPr lang="ru-RU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о возможности </a:t>
                      </a:r>
                      <a:r>
                        <a:rPr lang="ru-RU" sz="2000" b="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создания и участия 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в деятельности детского коллектива (группы, подразделения, объединения) 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1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Планирование деятельности детского коллектива 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(группы, подразделения, объединения) под руководством педагогического работника с учетом мнения обучающихся 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Проведение 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под руководством педагогического работника организационных сборов, </a:t>
                      </a:r>
                      <a:r>
                        <a:rPr lang="ru-RU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мероприятий 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и игр, направленных на формирование и развитие детского коллектива (группы, подразделения, объединения), анализ результатов его деятельности 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2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Информирование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обучающихся - членов детского коллектива (группы, подразделения, объединения) </a:t>
                      </a:r>
                      <a:r>
                        <a:rPr lang="ru-RU" sz="20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о возможностях </a:t>
                      </a:r>
                      <a:r>
                        <a:rPr lang="ru-RU" sz="20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участия в конкурсах и проектах, направленных на развитие личностных качеств отдельных участников и всего детского коллектива в целом </a:t>
                      </a:r>
                      <a:endParaRPr lang="ru-R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731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</TotalTime>
  <Words>767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Palatino Linotype</vt:lpstr>
      <vt:lpstr>Times New Roman</vt:lpstr>
      <vt:lpstr>Исполнительная</vt:lpstr>
      <vt:lpstr>Профеccиональный  стандарт вожатого </vt:lpstr>
      <vt:lpstr>Приказ Минтруда России  от 25.12.2018 N 840н:  Профстандарт вожатого </vt:lpstr>
      <vt:lpstr>Обобщенная трудовая функция вожатого</vt:lpstr>
      <vt:lpstr>Первая трудовая функция вожатого</vt:lpstr>
      <vt:lpstr>Трудовые действия </vt:lpstr>
      <vt:lpstr>Необходимые умения </vt:lpstr>
      <vt:lpstr>Необходимые знания </vt:lpstr>
      <vt:lpstr>Вторая трудовая функция вожатого</vt:lpstr>
      <vt:lpstr>Трудовые действия </vt:lpstr>
      <vt:lpstr>Необходимые умения </vt:lpstr>
      <vt:lpstr>Необходимые знания </vt:lpstr>
      <vt:lpstr>ПРИГЛАШАЕМ    К СОТРУДНИЧЕСТВУ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Профеccиональный  стандарт вожатого</dc:title>
  <dc:creator>Татьяна Дмитриевна Яковлева</dc:creator>
  <cp:lastModifiedBy>Пользователь Windows</cp:lastModifiedBy>
  <cp:revision>4</cp:revision>
  <dcterms:created xsi:type="dcterms:W3CDTF">2019-04-15T08:50:10Z</dcterms:created>
  <dcterms:modified xsi:type="dcterms:W3CDTF">2019-04-21T07:37:09Z</dcterms:modified>
</cp:coreProperties>
</file>