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3" r:id="rId1"/>
  </p:sldMasterIdLst>
  <p:notesMasterIdLst>
    <p:notesMasterId r:id="rId11"/>
  </p:notesMasterIdLst>
  <p:sldIdLst>
    <p:sldId id="309" r:id="rId2"/>
    <p:sldId id="424" r:id="rId3"/>
    <p:sldId id="382" r:id="rId4"/>
    <p:sldId id="408" r:id="rId5"/>
    <p:sldId id="381" r:id="rId6"/>
    <p:sldId id="409" r:id="rId7"/>
    <p:sldId id="416" r:id="rId8"/>
    <p:sldId id="387" r:id="rId9"/>
    <p:sldId id="42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5532" autoAdjust="0"/>
  </p:normalViewPr>
  <p:slideViewPr>
    <p:cSldViewPr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7FAAB55-FD64-4F26-AFDC-BEFF84B951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5E70CE-4BBB-4E31-967C-A1CE8605FC6D}" type="slidenum">
              <a:rPr lang="ru-RU" altLang="ru-RU"/>
              <a:pPr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6028F-4A99-45E6-A39D-AE851BFB463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89914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3BD64-A761-44BE-9CE9-7A2F10880A2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46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3BD64-A761-44BE-9CE9-7A2F10880A2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913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3BD64-A761-44BE-9CE9-7A2F10880A2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1648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3BD64-A761-44BE-9CE9-7A2F10880A2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2014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3BD64-A761-44BE-9CE9-7A2F10880A2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5993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F7377-3BD4-4E03-9147-007248ADCC0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40612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CF103-2687-43F8-B3D4-1F2A07C00AB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87742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C250B-8807-41AF-9597-C443394A9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684225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ru-RU" noProof="0" smtClean="0"/>
              <a:t>Вставка таблицы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6E3561-55B9-482C-9B01-D3A3A886700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730059"/>
      </p:ext>
    </p:extLst>
  </p:cSld>
  <p:clrMapOvr>
    <a:masterClrMapping/>
  </p:clrMapOvr>
  <p:transition advClick="0" advTm="5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60DFD2-3772-4C74-A354-98B29A9BF8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108855"/>
      </p:ext>
    </p:extLst>
  </p:cSld>
  <p:clrMapOvr>
    <a:masterClrMapping/>
  </p:clrMapOvr>
  <p:transition advClick="0" advTm="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99593-8AE7-4A7A-8448-EF5EDC0BCED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92609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925A28-7572-4E5B-A753-48111C4DE15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69785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3BD64-A761-44BE-9CE9-7A2F10880A2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0577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3BD64-A761-44BE-9CE9-7A2F10880A2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5263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BD485-5A5A-4408-B66D-E397C27DA04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894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23967-C6A8-49A8-A77D-AD0426A7FE3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78542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D48F62-DD53-4FC5-B257-124DFA548F0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294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F7467-6822-4981-8D9C-AAB6519E07D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84639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B23BD64-A761-44BE-9CE9-7A2F10880A2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489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  <p:sldLayoutId id="2147484085" r:id="rId12"/>
    <p:sldLayoutId id="2147484086" r:id="rId13"/>
    <p:sldLayoutId id="2147484087" r:id="rId14"/>
    <p:sldLayoutId id="2147484088" r:id="rId15"/>
    <p:sldLayoutId id="2147484089" r:id="rId16"/>
    <p:sldLayoutId id="2147484090" r:id="rId17"/>
    <p:sldLayoutId id="2147484091" r:id="rId18"/>
    <p:sldLayoutId id="2147484092" r:id="rId19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827088" y="765175"/>
            <a:ext cx="7129288" cy="33547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ru-RU" sz="3200" b="1" dirty="0" smtClean="0">
              <a:solidFill>
                <a:schemeClr val="accent4">
                  <a:lumMod val="50000"/>
                </a:schemeClr>
              </a:solidFill>
              <a:latin typeface="Verdana" pitchFamily="34" charset="0"/>
            </a:endParaRPr>
          </a:p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Специфика программы профильной сессии </a:t>
            </a:r>
          </a:p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«Время активных-2019»</a:t>
            </a:r>
          </a:p>
          <a:p>
            <a:pPr algn="ctr" eaLnBrk="1" hangingPunct="1">
              <a:defRPr/>
            </a:pPr>
            <a:endParaRPr lang="ru-RU" sz="3200" b="1" dirty="0" smtClean="0">
              <a:solidFill>
                <a:schemeClr val="accent4">
                  <a:lumMod val="50000"/>
                </a:schemeClr>
              </a:solidFill>
              <a:latin typeface="Verdana" pitchFamily="34" charset="0"/>
            </a:endParaRPr>
          </a:p>
          <a:p>
            <a:pPr algn="ctr" eaLnBrk="1" hangingPunct="1">
              <a:defRPr/>
            </a:pPr>
            <a:endParaRPr lang="ru-RU" sz="3200" b="1" dirty="0" smtClean="0">
              <a:solidFill>
                <a:schemeClr val="accent4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>
              <a:defRPr/>
            </a:pPr>
            <a:endParaRPr lang="ru-RU" sz="2000" b="1" dirty="0" smtClean="0">
              <a:solidFill>
                <a:schemeClr val="accent4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450" y="2708275"/>
            <a:ext cx="6913563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ru-RU" b="1" dirty="0">
              <a:solidFill>
                <a:schemeClr val="bg2">
                  <a:lumMod val="25000"/>
                </a:schemeClr>
              </a:solidFill>
              <a:latin typeface="+mn-lt"/>
              <a:cs typeface="Arial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716016" y="5517231"/>
            <a:ext cx="3567903" cy="90447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Васильева Екатерина Игоревна- куратор Центра школьной медиации и права СОШ №30 г. Рыбинска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704" y="3425001"/>
            <a:ext cx="5907954" cy="188020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289" y="908050"/>
            <a:ext cx="8137152" cy="936625"/>
          </a:xfrm>
        </p:spPr>
        <p:txBody>
          <a:bodyPr>
            <a:normAutofit fontScale="90000"/>
          </a:bodyPr>
          <a:lstStyle/>
          <a:p>
            <a:pPr marL="274320" indent="-274320" algn="ctr" eaLnBrk="1" fontAlgn="auto" hangingPunct="1">
              <a:lnSpc>
                <a:spcPct val="80000"/>
              </a:lnSpc>
              <a:spcAft>
                <a:spcPts val="600"/>
              </a:spcAft>
              <a:defRPr/>
            </a:pPr>
            <a:r>
              <a:rPr kumimoji="1" lang="ru-RU" sz="2400" b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</a:rPr>
              <a:t>Условия реализации программы</a:t>
            </a:r>
            <a:br>
              <a:rPr kumimoji="1" lang="ru-RU" sz="2400" b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</a:rPr>
            </a:br>
            <a:r>
              <a:rPr kumimoji="1" lang="ru-RU" sz="2400" b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</a:rPr>
              <a:t>профильной сессии «Время активных-2019»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755650" y="1844675"/>
            <a:ext cx="7632700" cy="360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Период работы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: с 25 по 30 марта 2019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Время работы: с 10.00 до 15.00, в 12.30 обед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Продолжительность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: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5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 дней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Место проведения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: СОШ №30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помещения для занятий с ИКТ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з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дание школы с актовым залом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столовая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футбольное поле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здравпункт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Удобная территория для проведения мероприятий под открытым небом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71550" y="836613"/>
            <a:ext cx="7292975" cy="1201737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Особенности организации деятельности «Время активных»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idx="1"/>
          </p:nvPr>
        </p:nvSpPr>
        <p:spPr>
          <a:xfrm>
            <a:off x="1258888" y="2349500"/>
            <a:ext cx="6697662" cy="3603625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Краткосрочность смены (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5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дней)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Кураторы-учащиеся школы, проученные медиаторы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Встреча с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медийными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личностями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Высокая интенсивность деятельности (творческие развивающие семинары и 2-а творческих (спортивных) мероприятия в день)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Ориентация на нахождение нестандартного решения поставленной задачи</a:t>
            </a:r>
            <a:endParaRPr lang="ru-RU" sz="1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Соучастие взрослых во всех событиях лагеря (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кураторско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-педагогического коллектива)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Создание медиа проектов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Организация деятельности через групповые формы со сменным составом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6667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</a:rPr>
              <a:t>Подготовительный этап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675" y="1700213"/>
            <a:ext cx="6196013" cy="4022725"/>
          </a:xfrm>
        </p:spPr>
        <p:txBody>
          <a:bodyPr rtlCol="0">
            <a:normAutofit fontScale="85000" lnSpcReduction="10000"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Проведение методических семинаров с кураторами-школьниками из СОШ №30 и 27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Участие в семинарах и конкурсах «Инновационный каскад» с представлением опыта работы Службы медиации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Составление и утверждение плана работы лагеря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Приобретение необходимого инвентаря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Конкурсный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отбор кураторов и участников лагеря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Организация и проведение родительских собраний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188" y="476250"/>
            <a:ext cx="8075612" cy="63341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  <a:t>Семинары</a:t>
            </a:r>
            <a:br>
              <a:rPr lang="ru-RU" sz="3600" b="1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ru-RU" sz="36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207876" name="Group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73390799"/>
              </p:ext>
            </p:extLst>
          </p:nvPr>
        </p:nvGraphicFramePr>
        <p:xfrm>
          <a:off x="976313" y="1772816"/>
          <a:ext cx="7345362" cy="4464553"/>
        </p:xfrm>
        <a:graphic>
          <a:graphicData uri="http://schemas.openxmlformats.org/drawingml/2006/table">
            <a:tbl>
              <a:tblPr/>
              <a:tblGrid>
                <a:gridCol w="2120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9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charset="0"/>
                        </a:rPr>
                        <a:t>Семинары по теме медиации</a:t>
                      </a:r>
                    </a:p>
                  </a:txBody>
                  <a:tcPr marL="91445" marR="91445" marT="45703" marB="457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charset="0"/>
                        </a:rPr>
                        <a:t>Медиация-это .. (Ибрагимова Б.Н.)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charset="0"/>
                        </a:rPr>
                        <a:t>Ценности, диагностика ценностей (Васильева Е.И.)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charset="0"/>
                        </a:rPr>
                        <a:t>Психологические тренинги «Уверенное поведение» (Кутузова О.Н.)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charset="0"/>
                        </a:rPr>
                        <a:t>Техники в медиации (Ибрагимова Б.Н.)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charset="0"/>
                      </a:endParaRPr>
                    </a:p>
                  </a:txBody>
                  <a:tcPr marL="91445" marR="9144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  <a:cs typeface="Arial" charset="0"/>
                      </a:endParaRPr>
                    </a:p>
                  </a:txBody>
                  <a:tcPr marL="91445" marR="91445"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22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charset="0"/>
                        </a:rPr>
                        <a:t>Встречи с интересными людьми </a:t>
                      </a:r>
                    </a:p>
                  </a:txBody>
                  <a:tcPr marL="91445" marR="91445" marT="45703" marB="457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charset="0"/>
                        </a:rPr>
                        <a:t>Социальное проектирование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charset="0"/>
                        </a:rPr>
                        <a:t>Медиация в профессии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Arial" charset="0"/>
                        </a:rPr>
                        <a:t> Медиация в психологии</a:t>
                      </a:r>
                    </a:p>
                  </a:txBody>
                  <a:tcPr marL="91445" marR="9144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 advTm="5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642350" cy="166199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ru-RU" sz="32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ru-RU" sz="3000" b="1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cs typeface="Times New Roman" pitchFamily="18" charset="0"/>
              </a:rPr>
              <a:t>Система творческих и спортивных мероприятий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ru-RU" sz="1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435" name="Объект 3"/>
          <p:cNvSpPr>
            <a:spLocks noGrp="1"/>
          </p:cNvSpPr>
          <p:nvPr>
            <p:ph sz="half" idx="1"/>
          </p:nvPr>
        </p:nvSpPr>
        <p:spPr>
          <a:xfrm>
            <a:off x="1042988" y="1916113"/>
            <a:ext cx="3529012" cy="208915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altLang="ru-RU" b="1" dirty="0" smtClean="0">
                <a:solidFill>
                  <a:srgbClr val="002060"/>
                </a:solidFill>
              </a:rPr>
              <a:t>Танцевальный </a:t>
            </a:r>
            <a:r>
              <a:rPr lang="ru-RU" altLang="ru-RU" b="1" dirty="0" err="1" smtClean="0">
                <a:solidFill>
                  <a:srgbClr val="002060"/>
                </a:solidFill>
              </a:rPr>
              <a:t>микс</a:t>
            </a:r>
            <a:endParaRPr lang="ru-RU" altLang="ru-RU" sz="1800" b="1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ru-RU" altLang="ru-RU" b="1" dirty="0" smtClean="0">
                <a:solidFill>
                  <a:srgbClr val="002060"/>
                </a:solidFill>
              </a:rPr>
              <a:t>Тренинги на сплочение</a:t>
            </a:r>
            <a:endParaRPr lang="ru-RU" altLang="ru-RU" sz="1800" b="1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ru-RU" altLang="ru-RU" b="1" dirty="0" smtClean="0">
                <a:solidFill>
                  <a:srgbClr val="002060"/>
                </a:solidFill>
              </a:rPr>
              <a:t>Открытие смены</a:t>
            </a:r>
            <a:endParaRPr lang="ru-RU" altLang="ru-RU" sz="1800" b="1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ru-RU" altLang="ru-RU" b="1" dirty="0" smtClean="0">
                <a:solidFill>
                  <a:srgbClr val="002060"/>
                </a:solidFill>
              </a:rPr>
              <a:t>Конкурс проектов</a:t>
            </a:r>
          </a:p>
          <a:p>
            <a:pPr eaLnBrk="1" hangingPunct="1"/>
            <a:r>
              <a:rPr lang="ru-RU" altLang="ru-RU" sz="1800" b="1" dirty="0" smtClean="0">
                <a:solidFill>
                  <a:srgbClr val="002060"/>
                </a:solidFill>
              </a:rPr>
              <a:t>Фотосессия</a:t>
            </a:r>
            <a:endParaRPr lang="ru-RU" altLang="ru-RU" sz="1800" b="1" dirty="0">
              <a:solidFill>
                <a:srgbClr val="002060"/>
              </a:solidFill>
            </a:endParaRPr>
          </a:p>
          <a:p>
            <a:pPr eaLnBrk="1" hangingPunct="1"/>
            <a:r>
              <a:rPr lang="ru-RU" altLang="ru-RU" sz="1800" b="1" dirty="0" smtClean="0">
                <a:solidFill>
                  <a:srgbClr val="002060"/>
                </a:solidFill>
              </a:rPr>
              <a:t>Закрытие смены</a:t>
            </a:r>
          </a:p>
          <a:p>
            <a:pPr eaLnBrk="1" hangingPunct="1"/>
            <a:endParaRPr lang="ru-RU" altLang="ru-RU" sz="1800" b="1" dirty="0" smtClean="0">
              <a:solidFill>
                <a:srgbClr val="002060"/>
              </a:solidFill>
            </a:endParaRPr>
          </a:p>
          <a:p>
            <a:pPr eaLnBrk="1" hangingPunct="1"/>
            <a:endParaRPr lang="ru-RU" altLang="ru-RU" b="1" dirty="0" smtClean="0">
              <a:solidFill>
                <a:srgbClr val="FFFF00"/>
              </a:solidFill>
            </a:endParaRPr>
          </a:p>
          <a:p>
            <a:pPr eaLnBrk="1" hangingPunct="1"/>
            <a:endParaRPr lang="ru-RU" altLang="ru-RU" b="1" dirty="0" smtClean="0">
              <a:solidFill>
                <a:srgbClr val="FFFF00"/>
              </a:solidFill>
            </a:endParaRPr>
          </a:p>
          <a:p>
            <a:pPr eaLnBrk="1" hangingPunct="1"/>
            <a:endParaRPr lang="ru-RU" altLang="ru-RU" b="1" dirty="0" smtClean="0">
              <a:solidFill>
                <a:srgbClr val="FFFF00"/>
              </a:solidFill>
            </a:endParaRPr>
          </a:p>
          <a:p>
            <a:pPr eaLnBrk="1" hangingPunct="1"/>
            <a:endParaRPr lang="ru-RU" alt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sz="quarter" idx="3"/>
          </p:nvPr>
        </p:nvSpPr>
        <p:spPr>
          <a:xfrm>
            <a:off x="4648200" y="3938589"/>
            <a:ext cx="4038600" cy="100258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687" y="3429000"/>
            <a:ext cx="5335488" cy="3556992"/>
          </a:xfrm>
        </p:spPr>
      </p:pic>
    </p:spTree>
  </p:cSld>
  <p:clrMapOvr>
    <a:masterClrMapping/>
  </p:clrMapOvr>
  <p:transition advClick="0" advTm="5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1081088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</a:rPr>
              <a:t>Методика  деятельности кураторов </a:t>
            </a:r>
            <a:b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</a:rPr>
            </a:br>
            <a:endParaRPr lang="ru-RU" sz="3200" b="1" dirty="0">
              <a:solidFill>
                <a:schemeClr val="bg2">
                  <a:lumMod val="25000"/>
                </a:schemeClr>
              </a:solidFill>
              <a:latin typeface="Verdana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1403648" y="1773238"/>
            <a:ext cx="7135515" cy="4349750"/>
          </a:xfrm>
        </p:spPr>
        <p:txBody>
          <a:bodyPr rtlCol="0">
            <a:normAutofit/>
          </a:bodyPr>
          <a:lstStyle/>
          <a:p>
            <a:pPr marL="360000" indent="-274320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endParaRPr lang="ru-RU" dirty="0" smtClean="0"/>
          </a:p>
          <a:p>
            <a:pPr marL="360000" indent="-274320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endParaRPr lang="ru-RU" dirty="0"/>
          </a:p>
          <a:p>
            <a:pPr marL="360000" indent="-274320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 smtClean="0"/>
              <a:t>Работа </a:t>
            </a:r>
            <a:r>
              <a:rPr lang="ru-RU" dirty="0"/>
              <a:t>внутри отряда</a:t>
            </a:r>
          </a:p>
          <a:p>
            <a:pPr marL="360000" indent="-274320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 smtClean="0"/>
              <a:t>Подготовка мероприятий по методу «Мозгового штурма»</a:t>
            </a:r>
            <a:endParaRPr lang="ru-RU" dirty="0"/>
          </a:p>
          <a:p>
            <a:pPr marL="360000" indent="-274320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/>
              <a:t>Создание атмосферы для адаптации и социализации детей</a:t>
            </a:r>
          </a:p>
          <a:p>
            <a:pPr marL="360000" indent="-274320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/>
              <a:t>Работа с </a:t>
            </a:r>
            <a:r>
              <a:rPr lang="ru-RU" dirty="0" smtClean="0"/>
              <a:t>участниками лагеря </a:t>
            </a:r>
            <a:r>
              <a:rPr lang="ru-RU" dirty="0"/>
              <a:t>в течение года</a:t>
            </a:r>
          </a:p>
          <a:p>
            <a:pPr marL="360000" indent="-274320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ru-RU" dirty="0"/>
              <a:t>Методическая работа по подготовке </a:t>
            </a:r>
            <a:r>
              <a:rPr lang="ru-RU" dirty="0" smtClean="0"/>
              <a:t>лагеря </a:t>
            </a:r>
            <a:r>
              <a:rPr lang="ru-RU" dirty="0"/>
              <a:t>и </a:t>
            </a:r>
            <a:r>
              <a:rPr lang="ru-RU" dirty="0" smtClean="0"/>
              <a:t>подбор </a:t>
            </a:r>
            <a:r>
              <a:rPr lang="ru-RU" dirty="0"/>
              <a:t>методических </a:t>
            </a:r>
            <a:r>
              <a:rPr lang="ru-RU" dirty="0" smtClean="0"/>
              <a:t>материалов (выработка Положений конкурсов).</a:t>
            </a:r>
            <a:endParaRPr lang="ru-RU" dirty="0"/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advClick="0" advTm="5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</a:rPr>
              <a:t>Перспективы развития на </a:t>
            </a:r>
            <a:b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</a:rPr>
            </a:b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</a:rPr>
              <a:t>2019 учебный год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2133600"/>
            <a:ext cx="7416800" cy="3992563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dirty="0" smtClean="0">
                <a:solidFill>
                  <a:schemeClr val="bg2">
                    <a:lumMod val="25000"/>
                  </a:schemeClr>
                </a:solidFill>
              </a:rPr>
              <a:t>Организация работы с участниками лагеря в течение года</a:t>
            </a:r>
          </a:p>
          <a:p>
            <a:pPr eaLnBrk="1" hangingPunct="1">
              <a:defRPr/>
            </a:pPr>
            <a:r>
              <a:rPr lang="ru-RU" altLang="ru-RU" dirty="0" smtClean="0">
                <a:solidFill>
                  <a:schemeClr val="bg2">
                    <a:lumMod val="25000"/>
                  </a:schemeClr>
                </a:solidFill>
              </a:rPr>
              <a:t>Организация праздника «День микрорайона «День без конфликта»</a:t>
            </a:r>
          </a:p>
          <a:p>
            <a:pPr eaLnBrk="1" hangingPunct="1">
              <a:defRPr/>
            </a:pPr>
            <a:r>
              <a:rPr lang="ru-RU" altLang="ru-RU" dirty="0" smtClean="0">
                <a:solidFill>
                  <a:schemeClr val="bg2">
                    <a:lumMod val="25000"/>
                  </a:schemeClr>
                </a:solidFill>
              </a:rPr>
              <a:t>Активизация работы по подбору методических материалов на смену</a:t>
            </a:r>
          </a:p>
          <a:p>
            <a:pPr eaLnBrk="1" hangingPunct="1">
              <a:defRPr/>
            </a:pPr>
            <a:r>
              <a:rPr lang="ru-RU" altLang="ru-RU" dirty="0" smtClean="0">
                <a:solidFill>
                  <a:schemeClr val="bg2">
                    <a:lumMod val="25000"/>
                  </a:schemeClr>
                </a:solidFill>
              </a:rPr>
              <a:t>Организация методической работы по подготовке лагеря «Время активных– 2020»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80928"/>
            <a:ext cx="6347714" cy="13208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269712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</TotalTime>
  <Words>347</Words>
  <Application>Microsoft Office PowerPoint</Application>
  <PresentationFormat>Экран (4:3)</PresentationFormat>
  <Paragraphs>70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Garamond</vt:lpstr>
      <vt:lpstr>Times New Roman</vt:lpstr>
      <vt:lpstr>Trebuchet MS</vt:lpstr>
      <vt:lpstr>Verdana</vt:lpstr>
      <vt:lpstr>Wingdings</vt:lpstr>
      <vt:lpstr>Wingdings 3</vt:lpstr>
      <vt:lpstr>Аспект</vt:lpstr>
      <vt:lpstr>Презентация PowerPoint</vt:lpstr>
      <vt:lpstr>Условия реализации программы профильной сессии «Время активных-2019»  </vt:lpstr>
      <vt:lpstr>Особенности организации деятельности «Время активных»</vt:lpstr>
      <vt:lpstr>Подготовительный этап</vt:lpstr>
      <vt:lpstr>Семинары </vt:lpstr>
      <vt:lpstr>Презентация PowerPoint</vt:lpstr>
      <vt:lpstr>Методика  деятельности кураторов  </vt:lpstr>
      <vt:lpstr>Перспективы развития на  2019 учебный год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</dc:creator>
  <cp:lastModifiedBy>Sergey</cp:lastModifiedBy>
  <cp:revision>17</cp:revision>
  <dcterms:created xsi:type="dcterms:W3CDTF">2018-10-25T09:24:10Z</dcterms:created>
  <dcterms:modified xsi:type="dcterms:W3CDTF">2019-04-09T12:44:46Z</dcterms:modified>
</cp:coreProperties>
</file>