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3" r:id="rId2"/>
  </p:sldMasterIdLst>
  <p:sldIdLst>
    <p:sldId id="256" r:id="rId3"/>
    <p:sldId id="285" r:id="rId4"/>
    <p:sldId id="291" r:id="rId5"/>
    <p:sldId id="292" r:id="rId6"/>
    <p:sldId id="293" r:id="rId7"/>
    <p:sldId id="276" r:id="rId8"/>
    <p:sldId id="286" r:id="rId9"/>
    <p:sldId id="258" r:id="rId10"/>
    <p:sldId id="262" r:id="rId11"/>
    <p:sldId id="294" r:id="rId12"/>
    <p:sldId id="278" r:id="rId13"/>
    <p:sldId id="279" r:id="rId14"/>
    <p:sldId id="267" r:id="rId15"/>
    <p:sldId id="271" r:id="rId16"/>
    <p:sldId id="264" r:id="rId17"/>
    <p:sldId id="287" r:id="rId18"/>
    <p:sldId id="296" r:id="rId19"/>
    <p:sldId id="273" r:id="rId20"/>
    <p:sldId id="295" r:id="rId21"/>
    <p:sldId id="265" r:id="rId22"/>
    <p:sldId id="269" r:id="rId23"/>
    <p:sldId id="290" r:id="rId24"/>
    <p:sldId id="288" r:id="rId25"/>
    <p:sldId id="270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76" autoAdjust="0"/>
  </p:normalViewPr>
  <p:slideViewPr>
    <p:cSldViewPr>
      <p:cViewPr>
        <p:scale>
          <a:sx n="90" d="100"/>
          <a:sy n="90" d="100"/>
        </p:scale>
        <p:origin x="-51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ProPowerPoint\Шаблоны\ТЕХНОЛОГИИ\Информационные технологии\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613" y="0"/>
            <a:ext cx="92186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173" y="116632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973" y="5877272"/>
            <a:ext cx="6400800" cy="69763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44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03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ТЕХНОЛОГИИ\Информационные технологии\IT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92275" y="1600200"/>
            <a:ext cx="69945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0163" y="6550025"/>
            <a:ext cx="1722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376092"/>
                </a:solidFill>
                <a:latin typeface="Bell MT" pitchFamily="18" charset="0"/>
              </a:rPr>
              <a:t>ProPowerPoint.Ru</a:t>
            </a:r>
            <a:endParaRPr lang="ru-RU" sz="1400" smtClean="0">
              <a:solidFill>
                <a:srgbClr val="376092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10/24/2019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Человек в контексте культуры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969222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 современного </a:t>
            </a:r>
            <a:r>
              <a:rPr lang="ru-RU" dirty="0" err="1" smtClean="0"/>
              <a:t>мультикультурализма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Переход человека из одной культуры в другую требует понимания ее смысла, заложенных в ней кодов.</a:t>
            </a:r>
          </a:p>
          <a:p>
            <a:r>
              <a:rPr lang="ru-RU" dirty="0" smtClean="0"/>
              <a:t>Что собой представляет современное понимание культуры?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Человек вырабатывал средства, при помощи которых  добывал, накапливал, обрабатывал и использовал информацию.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Информация кодировалась и транслировалась в социуме.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Человек живет в мире предметов и явлений, представляющих собой знаки, в которых закодирована разнообразная информация.</a:t>
            </a:r>
          </a:p>
          <a:p>
            <a:pPr marL="361950" indent="0">
              <a:buNone/>
            </a:pPr>
            <a:r>
              <a:rPr lang="ru-RU" dirty="0" smtClean="0"/>
              <a:t>- эта среда и есть культура.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09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Культура - система кодов, через которые передается информация о социальной жизни и ее ценностях.</a:t>
            </a:r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sz="2100" i="1" dirty="0" smtClean="0"/>
              <a:t>.</a:t>
            </a:r>
            <a:endParaRPr lang="ru-RU" sz="2100" i="1" dirty="0"/>
          </a:p>
        </p:txBody>
      </p:sp>
    </p:spTree>
    <p:extLst>
      <p:ext uri="{BB962C8B-B14F-4D97-AF65-F5344CB8AC3E}">
        <p14:creationId xmlns:p14="http://schemas.microsoft.com/office/powerpoint/2010/main" xmlns="" val="40727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Культурный код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Обнаруживается тогда, когда различные феномены складываются в единую систему – это  модель, правила формирования различных конкретных сообщений. Код позволяет проникнуть на смысловой уровень культуры; без знания кода, культурный текст непонятен, закрыт.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Культурный код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«Раскодировать» информацию, заложенную в культуре, можно только при условии знания смыслов, заложенных в знаках культуры, понимания их многозначности и различий  (традиций и обычаев, религий, ценностей, норм)</a:t>
            </a:r>
          </a:p>
          <a:p>
            <a:pPr algn="r"/>
            <a:r>
              <a:rPr lang="ru-RU" sz="2400" dirty="0" smtClean="0"/>
              <a:t>Поэтому, например, сложно взаимопонимание людей восточной и западной культур, представителей православной и протестантской религии. Множество примеров тому, как трудно вписываются в обстановку другой страны приезжающие туристы, какие обычаи надо знать, чтобы не попасть впросак во время деловых переговоров.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Культурный код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«</a:t>
            </a:r>
            <a:r>
              <a:rPr lang="ru-RU" dirty="0" err="1" smtClean="0"/>
              <a:t>раскодировке</a:t>
            </a:r>
            <a:r>
              <a:rPr lang="ru-RU" dirty="0" smtClean="0"/>
              <a:t>» другой культуры, в умении считаться с тем, что каждая культура в мировом оркестре культур играет свою партию, не менее важную, чем твоя собственная – проблема поведения человека в </a:t>
            </a:r>
            <a:r>
              <a:rPr lang="ru-RU" dirty="0" err="1" smtClean="0"/>
              <a:t>мультикультурной</a:t>
            </a:r>
            <a:r>
              <a:rPr lang="ru-RU" dirty="0" smtClean="0"/>
              <a:t> среде.</a:t>
            </a:r>
          </a:p>
          <a:p>
            <a:r>
              <a:rPr lang="ru-RU" dirty="0" smtClean="0"/>
              <a:t>Формирование культуры взаимодействия происходит извне изнутри.</a:t>
            </a:r>
          </a:p>
          <a:p>
            <a:r>
              <a:rPr lang="ru-RU" dirty="0" smtClean="0"/>
              <a:t>.Формирование извне: соблюдений прав и свобод человека, уважение его достоинства</a:t>
            </a:r>
          </a:p>
          <a:p>
            <a:r>
              <a:rPr lang="ru-RU" dirty="0" smtClean="0"/>
              <a:t>Формирование изнутри: воспитание чувства собственного достоинства, самоуважения, уважения к другому человеку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nfPjIpMDhRDNy-1600x900-noP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33" y="2249488"/>
            <a:ext cx="7687733" cy="43243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Стремление сохранить идентичность – реакция личности на сложность, </a:t>
            </a:r>
            <a:r>
              <a:rPr lang="ru-RU" dirty="0" err="1" smtClean="0"/>
              <a:t>обезличенность</a:t>
            </a:r>
            <a:r>
              <a:rPr lang="ru-RU" dirty="0" smtClean="0"/>
              <a:t>, неустойчивость человеческой жизни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«… желание демонизировать чужих основано на онтологической неуверенности в себе»  (</a:t>
            </a:r>
            <a:r>
              <a:rPr lang="ru-RU" dirty="0" err="1" smtClean="0"/>
              <a:t>Джок</a:t>
            </a:r>
            <a:r>
              <a:rPr lang="ru-RU" dirty="0" smtClean="0"/>
              <a:t> Янг)</a:t>
            </a:r>
          </a:p>
          <a:p>
            <a:r>
              <a:rPr lang="ru-RU" dirty="0" smtClean="0"/>
              <a:t>«…французы испытывают тревогу, они боятся соседей, исключая тех, кто похож на них самих» (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Нафилья</a:t>
            </a:r>
            <a:r>
              <a:rPr lang="ru-RU" dirty="0" smtClean="0"/>
              <a:t>, глава ведущей строительной  фирмы во Франции)</a:t>
            </a:r>
          </a:p>
          <a:p>
            <a:r>
              <a:rPr lang="ru-RU" dirty="0" smtClean="0"/>
              <a:t>Будущее в «отгораживании от внешнего мира и фильтрации доступа» к жилым районам с помощью магнитных карт и охраны  (Жан </a:t>
            </a:r>
            <a:r>
              <a:rPr lang="ru-RU" dirty="0" err="1" smtClean="0"/>
              <a:t>Патини</a:t>
            </a:r>
            <a:r>
              <a:rPr lang="ru-RU" dirty="0" smtClean="0"/>
              <a:t>, президент Национальной ассоциации землевладельцев)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i="1" dirty="0" smtClean="0"/>
              <a:t>Одним из способов выхода из состояния страха перед «чужим» является ЮМОР</a:t>
            </a:r>
          </a:p>
          <a:p>
            <a:pPr marL="0" indent="0" algn="r">
              <a:buNone/>
            </a:pPr>
            <a:r>
              <a:rPr lang="ru-RU" i="1" dirty="0" smtClean="0"/>
              <a:t>Смех – освобождение от норм и связанных с ними напряжений. Помогает преодолеть страх «другого», который не такой как «я», не придерживается моих норм и ценностей, «чужой». </a:t>
            </a:r>
          </a:p>
          <a:p>
            <a:pPr marL="0" indent="0" algn="r">
              <a:buNone/>
            </a:pPr>
            <a:r>
              <a:rPr lang="ru-RU" i="1" dirty="0" smtClean="0"/>
              <a:t>Если юмористический код раскрыт и вызвал смех, то представитель другой культуры воспринимается не как «чужой», а как «другой». </a:t>
            </a:r>
          </a:p>
          <a:p>
            <a:pPr marL="0" indent="0" algn="r">
              <a:buNone/>
            </a:pPr>
            <a:r>
              <a:rPr lang="ru-RU" i="1" dirty="0" smtClean="0"/>
              <a:t>Юмор становится фактором консолидации и сплочения, способствует выработке диалога, чувства причастности к историческому процессу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ile59983413_fd1a99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069" y="2249488"/>
            <a:ext cx="6517861" cy="43243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Культурный код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Другой способ –выработка процедур, прививающих принципы </a:t>
            </a:r>
            <a:r>
              <a:rPr lang="ru-RU" dirty="0" err="1" smtClean="0"/>
              <a:t>мультикультуризма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Мультикультурное</a:t>
            </a:r>
            <a:r>
              <a:rPr lang="ru-RU" dirty="0" smtClean="0"/>
              <a:t>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Мировая ситуация такова, что растет необходимость в подготовке человека с новым уровнем мышления – планетарным. Поэтому наиболее активное направление современной педагогики – </a:t>
            </a:r>
            <a:r>
              <a:rPr lang="ru-RU" dirty="0" err="1" smtClean="0"/>
              <a:t>мультикультурное</a:t>
            </a:r>
            <a:r>
              <a:rPr lang="ru-RU" dirty="0" smtClean="0"/>
              <a:t> образование.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Xqxy4wW4AAEsT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h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440" y="2249488"/>
            <a:ext cx="6297119" cy="43243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Мультикультурное</a:t>
            </a:r>
            <a:r>
              <a:rPr lang="ru-RU" dirty="0" smtClean="0"/>
              <a:t>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Данное понятие разрабатывается Национальной ассоциацией </a:t>
            </a:r>
            <a:r>
              <a:rPr lang="ru-RU" dirty="0" err="1" smtClean="0"/>
              <a:t>мультикультурного</a:t>
            </a:r>
            <a:r>
              <a:rPr lang="ru-RU" dirty="0" smtClean="0"/>
              <a:t> образования (США)</a:t>
            </a:r>
          </a:p>
          <a:p>
            <a:r>
              <a:rPr lang="ru-RU" dirty="0" smtClean="0"/>
              <a:t>Это философская концепция, основанная на идеалах свободы, справедливости, человеческого достоинства, которые признаны во Всеобщей  Декларации прав человека, принятой ООН в 1948 году и вошли в конституции всех развитых стран мира.</a:t>
            </a:r>
          </a:p>
          <a:p>
            <a:r>
              <a:rPr lang="ru-RU" dirty="0" smtClean="0"/>
              <a:t>Следовательно, </a:t>
            </a:r>
            <a:r>
              <a:rPr lang="ru-RU" dirty="0" err="1" smtClean="0"/>
              <a:t>мультикультурное</a:t>
            </a:r>
            <a:r>
              <a:rPr lang="ru-RU" dirty="0" smtClean="0"/>
              <a:t> образование – это поощрение принципа социальной справедливости.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572296" cy="2786058"/>
          </a:xfrm>
        </p:spPr>
        <p:txBody>
          <a:bodyPr>
            <a:normAutofit/>
          </a:bodyPr>
          <a:lstStyle/>
          <a:p>
            <a:r>
              <a:rPr lang="ru-RU" dirty="0" smtClean="0"/>
              <a:t>  Спасибо за внимание!</a:t>
            </a:r>
            <a:endParaRPr lang="ru-RU" dirty="0"/>
          </a:p>
        </p:txBody>
      </p:sp>
      <p:pic>
        <p:nvPicPr>
          <p:cNvPr id="3" name="Содержимое 3" descr="slide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7" y="2857496"/>
            <a:ext cx="4961583" cy="3716342"/>
          </a:xfrm>
        </p:spPr>
      </p:pic>
    </p:spTree>
    <p:extLst>
      <p:ext uri="{BB962C8B-B14F-4D97-AF65-F5344CB8AC3E}">
        <p14:creationId xmlns:p14="http://schemas.microsoft.com/office/powerpoint/2010/main" xmlns="" val="78169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Мультикультурализм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Термины «</a:t>
            </a:r>
            <a:r>
              <a:rPr lang="ru-RU" dirty="0" err="1" smtClean="0"/>
              <a:t>мультикультурализм</a:t>
            </a:r>
            <a:r>
              <a:rPr lang="ru-RU" dirty="0" smtClean="0"/>
              <a:t>» и «</a:t>
            </a:r>
            <a:r>
              <a:rPr lang="ru-RU" dirty="0" err="1" smtClean="0"/>
              <a:t>мультикультурное</a:t>
            </a:r>
            <a:r>
              <a:rPr lang="ru-RU" dirty="0" smtClean="0"/>
              <a:t> общество» возникли в Канаде в 1960-е годы, но известен это </a:t>
            </a:r>
            <a:r>
              <a:rPr lang="ru-RU" dirty="0" err="1" smtClean="0"/>
              <a:t>феноме</a:t>
            </a:r>
            <a:r>
              <a:rPr lang="ru-RU" dirty="0" smtClean="0"/>
              <a:t> с глубокой древности. Исторически сложились 4 типа </a:t>
            </a:r>
            <a:r>
              <a:rPr lang="ru-RU" dirty="0" err="1" smtClean="0"/>
              <a:t>мультикультурных</a:t>
            </a:r>
            <a:r>
              <a:rPr lang="ru-RU" dirty="0" smtClean="0"/>
              <a:t> обществ, у каждого из которых свое историческое происхождение и своя динамика: империи, поселения в Новом Свете, колониальные и бывшие колониальные общества, </a:t>
            </a:r>
            <a:r>
              <a:rPr lang="ru-RU" dirty="0" err="1" smtClean="0"/>
              <a:t>постанациональное</a:t>
            </a:r>
            <a:r>
              <a:rPr lang="ru-RU" dirty="0" smtClean="0"/>
              <a:t> </a:t>
            </a:r>
            <a:r>
              <a:rPr lang="ru-RU" dirty="0" err="1" smtClean="0"/>
              <a:t>мультикульрное</a:t>
            </a:r>
            <a:r>
              <a:rPr lang="ru-RU" dirty="0" smtClean="0"/>
              <a:t> общество Северная Америка, Океания, Западная Европа.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Новый </a:t>
            </a:r>
            <a:r>
              <a:rPr lang="ru-RU" dirty="0" err="1" smtClean="0"/>
              <a:t>мультикультурализм</a:t>
            </a:r>
            <a:r>
              <a:rPr lang="ru-RU" dirty="0" smtClean="0"/>
              <a:t>  возник благодаря новому всплеску неоднородной по своему составу иммиграции, росту процессов самоутверждение и самосознания коренных народов Нового Света и американских </a:t>
            </a:r>
            <a:r>
              <a:rPr lang="ru-RU" dirty="0" err="1" smtClean="0"/>
              <a:t>негров</a:t>
            </a:r>
            <a:r>
              <a:rPr lang="ru-RU" dirty="0" smtClean="0"/>
              <a:t>, а также благодаря новым культурным движениям феминизму и гомосексуалистов в США. Канада и Австралия приняли </a:t>
            </a:r>
            <a:r>
              <a:rPr lang="ru-RU" dirty="0" err="1" smtClean="0"/>
              <a:t>мультикультурную</a:t>
            </a:r>
            <a:r>
              <a:rPr lang="ru-RU" dirty="0" smtClean="0"/>
              <a:t> политику и соответствующие институты открыто и безоговорочно, Западня Европа неявно и частично.</a:t>
            </a:r>
          </a:p>
          <a:p>
            <a:r>
              <a:rPr lang="ru-RU" dirty="0" err="1" smtClean="0"/>
              <a:t>Мультикультуралим</a:t>
            </a:r>
            <a:r>
              <a:rPr lang="ru-RU" dirty="0" smtClean="0"/>
              <a:t> противоречив, часто порождает направленные против него движения, ставящие перед собой защиту единой культуры. </a:t>
            </a:r>
            <a:r>
              <a:rPr lang="ru-RU" dirty="0" err="1" smtClean="0"/>
              <a:t>Мультикультурные</a:t>
            </a:r>
            <a:r>
              <a:rPr lang="ru-RU" dirty="0" smtClean="0"/>
              <a:t> общества – серьезный вызов традициям и политической идеологии Запада.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Главная проблема в настоящем- культурная идентичность и функционирование культур, адекватных задачам сохранения существующего и соответствия происходящим изменениям.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Глобализм и </a:t>
            </a:r>
            <a:r>
              <a:rPr lang="ru-RU" dirty="0" err="1" smtClean="0"/>
              <a:t>мультикультурализм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Глобальные процессы и связанная с ними миграция, создает множество проблем.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Многие иммигранты вообще предпочитают не работать, т.к. изначально пособие по безработице было столь большим, что выгоднее было оставаться безработным, чем работать и получать намного меньше, чем размер государственного пособия;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согласно исследованиям, рост преступности в Италии был связан с увеличением в этой стране в 2000-ые годы числа выходцев из стран Магриба, тропической Африки и цыган из Румынии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в странах-реципиентах числа иммигрантов, главным образом чернорабочих, людей без образования, с низким культурным и часто моральным уровнем приводит к росту нестабильности и преступности, а вслед за этим всплеску национализма и, особенно в последнее время, фашизма и экстремизма. Такая ситуация характерна для всей Западной Европы, но особенно остро проблема стоит в странах неофашистской оси – Германии, Австрии и Италии (в последней крайне остро.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Иммигранты, переселяясь в новую для себя страну, мало готовы воспринимать ее как свою новую родину. И это касается не только огромного числа нелегальных иммигрантов. Меньшая часть переселенцев знает язык принимающего государства на том уровне, который позволял бы им учиться и работать,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встроиться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систему. Мало кто из них вообще хотел бы учиться.(Егорова М.А. Человек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мультикультурном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обществе: проблема самоидентификации//Политика и общество . 2016. № 4(136). С.546)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azy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394" y="2249488"/>
            <a:ext cx="5799211" cy="43243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Глобализация и национальная идентификация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Мы наблюдаем «умирание национальных государств, люди отвернулись от них и обратили свою преданность, лояльность и любовь вверх, к зарождающимся транснациональным режимам, и вниз, к ситуациям, из которых они вышли настоящими нациями, объединенными кровью и землею, языком, литературой, историей, верой, традицией и памятью» (Патрик де Бьюкенен).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иммиграции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dirty="0" smtClean="0"/>
              <a:t>Два подхода к иммиграции</a:t>
            </a:r>
            <a:r>
              <a:rPr lang="ru-RU" dirty="0"/>
              <a:t>:</a:t>
            </a:r>
            <a:endParaRPr lang="ru-RU" dirty="0" smtClean="0"/>
          </a:p>
          <a:p>
            <a:r>
              <a:rPr lang="en-US" dirty="0" smtClean="0"/>
              <a:t>I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b="1" dirty="0" smtClean="0"/>
              <a:t>Унификация</a:t>
            </a:r>
            <a:r>
              <a:rPr lang="ru-RU" dirty="0" smtClean="0"/>
              <a:t> (США, Канада): когда после распада колониальной системы иммигранты из Старого Света хлынули на территорию этих стран, выдвинули концепцию «плавильного котла» -  все иммиграции теряют этническую принадлежность, свое прошлое, став американцами и канадцами. </a:t>
            </a:r>
          </a:p>
          <a:p>
            <a:r>
              <a:rPr lang="en-US" dirty="0" smtClean="0"/>
              <a:t>II</a:t>
            </a:r>
            <a:r>
              <a:rPr lang="ru-RU" dirty="0" smtClean="0"/>
              <a:t>. </a:t>
            </a:r>
            <a:r>
              <a:rPr lang="ru-RU" b="1" dirty="0" smtClean="0"/>
              <a:t>Демократический подход (</a:t>
            </a:r>
            <a:r>
              <a:rPr lang="ru-RU" dirty="0" smtClean="0"/>
              <a:t>Европа): концепция взаимодействия народов и культур в рамках многонациональных государств – мигранты становятся гражданами новой родины, уважают другие культуры, сохраняя свою идентичность. </a:t>
            </a:r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640</TotalTime>
  <Words>1128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Тема1</vt:lpstr>
      <vt:lpstr>Городская</vt:lpstr>
      <vt:lpstr>Человек в контексте культуры </vt:lpstr>
      <vt:lpstr>Слайд 2</vt:lpstr>
      <vt:lpstr>Мультикультурализм</vt:lpstr>
      <vt:lpstr>Слайд 4</vt:lpstr>
      <vt:lpstr>Слайд 5</vt:lpstr>
      <vt:lpstr>Глобализм и мультикультурализм</vt:lpstr>
      <vt:lpstr>Слайд 7</vt:lpstr>
      <vt:lpstr>Глобализация и национальная идентификация</vt:lpstr>
      <vt:lpstr>Проблемы иммиграции</vt:lpstr>
      <vt:lpstr>Слайд 10</vt:lpstr>
      <vt:lpstr>Культура</vt:lpstr>
      <vt:lpstr>Культура</vt:lpstr>
      <vt:lpstr>Культурный код</vt:lpstr>
      <vt:lpstr>Культурный код</vt:lpstr>
      <vt:lpstr>Культурный код</vt:lpstr>
      <vt:lpstr>Слайд 16</vt:lpstr>
      <vt:lpstr>Слайд 17</vt:lpstr>
      <vt:lpstr>Слайд 18</vt:lpstr>
      <vt:lpstr>Слайд 19</vt:lpstr>
      <vt:lpstr>Культурный код</vt:lpstr>
      <vt:lpstr>Мультикультурное образование</vt:lpstr>
      <vt:lpstr>Слайд 22</vt:lpstr>
      <vt:lpstr>Слайд 23</vt:lpstr>
      <vt:lpstr>Мультикультурное образование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в контексте культуры</dc:title>
  <dc:creator>Людмила</dc:creator>
  <cp:lastModifiedBy>Людмила</cp:lastModifiedBy>
  <cp:revision>36</cp:revision>
  <dcterms:created xsi:type="dcterms:W3CDTF">2019-10-22T10:38:57Z</dcterms:created>
  <dcterms:modified xsi:type="dcterms:W3CDTF">2019-10-24T07:41:39Z</dcterms:modified>
</cp:coreProperties>
</file>