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279" r:id="rId5"/>
    <p:sldId id="283" r:id="rId6"/>
    <p:sldId id="277" r:id="rId7"/>
    <p:sldId id="276" r:id="rId8"/>
    <p:sldId id="275" r:id="rId9"/>
    <p:sldId id="282" r:id="rId10"/>
    <p:sldId id="257" r:id="rId11"/>
    <p:sldId id="263" r:id="rId12"/>
    <p:sldId id="264" r:id="rId13"/>
    <p:sldId id="262" r:id="rId14"/>
    <p:sldId id="261" r:id="rId15"/>
    <p:sldId id="260" r:id="rId16"/>
    <p:sldId id="259" r:id="rId17"/>
    <p:sldId id="265" r:id="rId18"/>
    <p:sldId id="266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77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28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49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89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55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84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66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94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72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32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70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99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1B46054-CE0A-493B-949E-80744B5AEDCF}" type="datetimeFigureOut">
              <a:rPr lang="ru-RU" smtClean="0"/>
              <a:t>09.05.2019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259A6CA-8B7A-4D18-8EAA-122DE958CA2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0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7004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21 век: развитие образования </a:t>
            </a:r>
            <a:br>
              <a:rPr lang="ru-RU" sz="4800" b="1" dirty="0" smtClean="0"/>
            </a:br>
            <a:r>
              <a:rPr lang="ru-RU" sz="4800" b="1" dirty="0" smtClean="0"/>
              <a:t>и профессионализм педагога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5999" y="4455620"/>
            <a:ext cx="5062451" cy="1143000"/>
          </a:xfrm>
        </p:spPr>
        <p:txBody>
          <a:bodyPr>
            <a:normAutofit fontScale="92500" lnSpcReduction="20000"/>
          </a:bodyPr>
          <a:lstStyle/>
          <a:p>
            <a:r>
              <a:rPr lang="ru-RU" cap="none" dirty="0" smtClean="0"/>
              <a:t>Татьяна </a:t>
            </a:r>
            <a:r>
              <a:rPr lang="ru-RU" cap="none" dirty="0"/>
              <a:t>Д</a:t>
            </a:r>
            <a:r>
              <a:rPr lang="ru-RU" cap="none" dirty="0" smtClean="0"/>
              <a:t>митриевна Яковлева, старший преподаватель кафедры общей педагогики и психологии ГАУ ДПО ЯО ИРО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2081283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«Профессиональный рост»?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547890"/>
            <a:ext cx="10058400" cy="332120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Результат, подлежащий точному измерению? 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Процесс, в котором важно оценивать направленность и динамику?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560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Современные вызовы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8924" y="2769832"/>
            <a:ext cx="7666756" cy="294834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err="1" smtClean="0"/>
              <a:t>Цифровизация</a:t>
            </a:r>
            <a:r>
              <a:rPr lang="ru-RU" sz="2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Формирование навыков XXI века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Трансформация функций учителя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Мотивация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0804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62127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Институциональные условия </a:t>
            </a:r>
            <a:br>
              <a:rPr lang="ru-RU" sz="4000" b="1" dirty="0" smtClean="0"/>
            </a:br>
            <a:r>
              <a:rPr lang="ru-RU" sz="4000" b="1" dirty="0" smtClean="0"/>
              <a:t>профессионального роста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2884"/>
            <a:ext cx="10058400" cy="3756209"/>
          </a:xfrm>
        </p:spPr>
        <p:txBody>
          <a:bodyPr/>
          <a:lstStyle/>
          <a:p>
            <a:pPr marL="719138" indent="-90488">
              <a:buFont typeface="Arial" panose="020B0604020202020204" pitchFamily="34" charset="0"/>
              <a:buChar char="•"/>
            </a:pPr>
            <a:r>
              <a:rPr lang="ru-RU" sz="2800" dirty="0"/>
              <a:t>Ф</a:t>
            </a:r>
            <a:r>
              <a:rPr lang="ru-RU" sz="2800" dirty="0" smtClean="0"/>
              <a:t>ормальные правила </a:t>
            </a:r>
          </a:p>
          <a:p>
            <a:pPr marL="719138" indent="-90488">
              <a:buFont typeface="Arial" panose="020B0604020202020204" pitchFamily="34" charset="0"/>
              <a:buChar char="•"/>
            </a:pPr>
            <a:r>
              <a:rPr lang="ru-RU" sz="2800" dirty="0"/>
              <a:t>Н</a:t>
            </a:r>
            <a:r>
              <a:rPr lang="ru-RU" sz="2800" dirty="0" smtClean="0"/>
              <a:t>еформальные правила </a:t>
            </a:r>
          </a:p>
          <a:p>
            <a:pPr marL="719138" indent="-90488">
              <a:buFont typeface="Arial" panose="020B0604020202020204" pitchFamily="34" charset="0"/>
              <a:buChar char="•"/>
            </a:pPr>
            <a:r>
              <a:rPr lang="ru-RU" sz="2800" dirty="0"/>
              <a:t>П</a:t>
            </a:r>
            <a:r>
              <a:rPr lang="ru-RU" sz="2800" dirty="0" smtClean="0"/>
              <a:t>роцедуры </a:t>
            </a:r>
          </a:p>
          <a:p>
            <a:pPr marL="719138" indent="-90488">
              <a:buFont typeface="Arial" panose="020B0604020202020204" pitchFamily="34" charset="0"/>
              <a:buChar char="•"/>
            </a:pPr>
            <a:r>
              <a:rPr lang="ru-RU" sz="2800" dirty="0"/>
              <a:t>О</a:t>
            </a:r>
            <a:r>
              <a:rPr lang="ru-RU" sz="2800" dirty="0" smtClean="0"/>
              <a:t>тношения 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***Комплекс факторов, обеспечивающий положительную динамику изменений профессиональных качеств педагога и оказывающий влияние  на результаты его профессиональной деятельности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259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709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Формирование навыков XXI века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17576"/>
            <a:ext cx="10058400" cy="43589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К</a:t>
            </a:r>
            <a:r>
              <a:rPr lang="ru-RU" sz="2800" dirty="0" smtClean="0"/>
              <a:t>лючевые компетенции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У</a:t>
            </a:r>
            <a:r>
              <a:rPr lang="ru-RU" sz="2800" dirty="0" smtClean="0"/>
              <a:t>мение </a:t>
            </a:r>
            <a:r>
              <a:rPr lang="ru-RU" sz="2800" dirty="0" err="1" smtClean="0"/>
              <a:t>коммуницировать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коллаборация</a:t>
            </a:r>
            <a:r>
              <a:rPr lang="ru-RU" sz="2800" dirty="0" smtClean="0"/>
              <a:t>, ощущение общности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/>
              <a:t>Ф</a:t>
            </a:r>
            <a:r>
              <a:rPr lang="ru-RU" sz="2800" dirty="0" smtClean="0"/>
              <a:t>ормирование креативного и критического мышления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Эмоциональное выгорание </a:t>
            </a:r>
          </a:p>
          <a:p>
            <a:pPr marL="719138" indent="0">
              <a:buNone/>
            </a:pPr>
            <a:endParaRPr lang="ru-RU" sz="2400" b="1" dirty="0" smtClean="0"/>
          </a:p>
          <a:p>
            <a:pPr marL="719138" indent="0">
              <a:buNone/>
            </a:pPr>
            <a:r>
              <a:rPr lang="ru-RU" sz="2400" b="1" dirty="0" smtClean="0"/>
              <a:t>***</a:t>
            </a:r>
            <a:r>
              <a:rPr lang="ru-RU" sz="2400" b="1" dirty="0" err="1" smtClean="0"/>
              <a:t>Коллаборация</a:t>
            </a:r>
            <a:r>
              <a:rPr lang="ru-RU" sz="2400" dirty="0"/>
              <a:t>, или сотрудничество — процесс совместной деятельности в какой-либо сфере двух и более людей или организаций для достижения общих целей, при которой происходит обмен знаниями, обучение и достижение согласия (консенсуса).</a:t>
            </a:r>
          </a:p>
        </p:txBody>
      </p:sp>
    </p:spTree>
    <p:extLst>
      <p:ext uri="{BB962C8B-B14F-4D97-AF65-F5344CB8AC3E}">
        <p14:creationId xmlns:p14="http://schemas.microsoft.com/office/powerpoint/2010/main" val="2667494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59131"/>
          </a:xfrm>
        </p:spPr>
        <p:txBody>
          <a:bodyPr/>
          <a:lstStyle/>
          <a:p>
            <a:r>
              <a:rPr lang="ru-RU" sz="3600" b="1" dirty="0" smtClean="0"/>
              <a:t>Трансформация функций учителя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3794" y="2388092"/>
            <a:ext cx="9761886" cy="3481001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Надпредметность</a:t>
            </a:r>
            <a:r>
              <a:rPr lang="ru-RU" sz="2800" b="1" dirty="0" smtClean="0"/>
              <a:t> знаний </a:t>
            </a:r>
          </a:p>
          <a:p>
            <a:r>
              <a:rPr lang="ru-RU" sz="2800" dirty="0" smtClean="0"/>
              <a:t>Концентрация на  </a:t>
            </a:r>
            <a:r>
              <a:rPr lang="ru-RU" sz="2800" dirty="0" err="1" smtClean="0"/>
              <a:t>метапредметных</a:t>
            </a:r>
            <a:r>
              <a:rPr lang="ru-RU" sz="2800" dirty="0" smtClean="0"/>
              <a:t> и  личностных результатах </a:t>
            </a:r>
          </a:p>
          <a:p>
            <a:r>
              <a:rPr lang="ru-RU" sz="2800" b="1" dirty="0" smtClean="0"/>
              <a:t>Посредническая функция </a:t>
            </a:r>
          </a:p>
          <a:p>
            <a:r>
              <a:rPr lang="ru-RU" sz="2800" dirty="0" smtClean="0"/>
              <a:t>Информацию,  ее анализ и интерпретацию можно взять извне.  </a:t>
            </a:r>
          </a:p>
          <a:p>
            <a:r>
              <a:rPr lang="ru-RU" sz="2800" dirty="0" smtClean="0"/>
              <a:t>Педагог – ПОСРЕДНИК</a:t>
            </a:r>
          </a:p>
        </p:txBody>
      </p:sp>
    </p:spTree>
    <p:extLst>
      <p:ext uri="{BB962C8B-B14F-4D97-AF65-F5344CB8AC3E}">
        <p14:creationId xmlns:p14="http://schemas.microsoft.com/office/powerpoint/2010/main" val="3374306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Основания для оптимизма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Наличие политических решений и их организационная и финансовая поддержка (национальный проект в области образования)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Введение ФГОС, в котором отражены основные тенденции развития образования в мире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Позитивная динамика образовательных результатов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Создание инфраструктуры оценки качества образования на различных уровнях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Наличие объективной информации о качестве общего образования в России  в сравнении с международными стандартами </a:t>
            </a:r>
          </a:p>
        </p:txBody>
      </p:sp>
    </p:spTree>
    <p:extLst>
      <p:ext uri="{BB962C8B-B14F-4D97-AF65-F5344CB8AC3E}">
        <p14:creationId xmlns:p14="http://schemas.microsoft.com/office/powerpoint/2010/main" val="136742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Изменение  запроса на  качество общего  образования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334006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Приоритетной целью становится формирование функциональной грамотности в системе общего образования (PISA: математическая, естественнонаучная, читательская и др.)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Создание поддерживающей позитивной  образовательной среды  за счет изменения содержания образовательных программ для более полного учета интересов учащихся и требований 21 века (Япония, Сингапур, Китай, Корея и др.)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4087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Направления совершенствования общего  образования  в России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5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z="2400" dirty="0" smtClean="0"/>
              <a:t>Усиление внимания к формированию функциональной грамотности </a:t>
            </a:r>
          </a:p>
          <a:p>
            <a:pPr marL="0" indent="0">
              <a:buNone/>
            </a:pPr>
            <a:r>
              <a:rPr lang="ru-RU" sz="2400" dirty="0" smtClean="0"/>
              <a:t>2. Повышение уровня познавательной самостоятельности учащихся </a:t>
            </a:r>
          </a:p>
          <a:p>
            <a:pPr marL="0" indent="0">
              <a:buNone/>
            </a:pPr>
            <a:r>
              <a:rPr lang="ru-RU" sz="2400" dirty="0" smtClean="0"/>
              <a:t>3. Формирование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результатов  </a:t>
            </a:r>
          </a:p>
          <a:p>
            <a:pPr marL="0" indent="0">
              <a:buNone/>
            </a:pPr>
            <a:r>
              <a:rPr lang="ru-RU" sz="2400" dirty="0" smtClean="0"/>
              <a:t>4. Повышение интереса учащихся к изучению математики и естественнонаучных предметов </a:t>
            </a:r>
          </a:p>
          <a:p>
            <a:pPr marL="0" indent="0">
              <a:buNone/>
            </a:pPr>
            <a:r>
              <a:rPr lang="ru-RU" sz="2400" dirty="0" smtClean="0"/>
              <a:t>5. Повышение эффективности работы с одаренными и успешными учащимися </a:t>
            </a:r>
          </a:p>
          <a:p>
            <a:pPr marL="0" indent="0">
              <a:buNone/>
            </a:pPr>
            <a:r>
              <a:rPr lang="ru-RU" sz="2400" dirty="0" smtClean="0"/>
              <a:t>6. Повышение эффективности инвестиций в образование </a:t>
            </a:r>
          </a:p>
          <a:p>
            <a:pPr marL="0" indent="0">
              <a:buNone/>
            </a:pPr>
            <a:r>
              <a:rPr lang="ru-RU" sz="2400" dirty="0" smtClean="0"/>
              <a:t>7. Улучшение образовательной среды в школе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357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Направления повышения квалификации учителей  </a:t>
            </a:r>
            <a:br>
              <a:rPr lang="ru-RU" sz="4000" b="1" dirty="0" smtClean="0"/>
            </a:br>
            <a:r>
              <a:rPr lang="ru-RU" sz="3600" b="1" dirty="0" smtClean="0"/>
              <a:t>(с учетом результатов международных исследований)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027" y="2369517"/>
            <a:ext cx="11212497" cy="4023360"/>
          </a:xfrm>
        </p:spPr>
        <p:txBody>
          <a:bodyPr>
            <a:normAutofit/>
          </a:bodyPr>
          <a:lstStyle/>
          <a:p>
            <a:pPr marL="514350" indent="-69850">
              <a:buFont typeface="+mj-lt"/>
              <a:buAutoNum type="romanUcPeriod"/>
            </a:pPr>
            <a:r>
              <a:rPr lang="ru-RU" sz="2400" dirty="0" smtClean="0"/>
              <a:t>Ориентация на комплексные результаты (приоритетные области – функциональная грамотность и креативное мышление) </a:t>
            </a:r>
          </a:p>
          <a:p>
            <a:pPr marL="514350" indent="-69850">
              <a:buFont typeface="+mj-lt"/>
              <a:buAutoNum type="romanUcPeriod"/>
            </a:pPr>
            <a:r>
              <a:rPr lang="ru-RU" sz="2400" dirty="0" smtClean="0"/>
              <a:t>Реализация системно-</a:t>
            </a:r>
            <a:r>
              <a:rPr lang="ru-RU" sz="2400" dirty="0" err="1" smtClean="0"/>
              <a:t>деятельностного</a:t>
            </a:r>
            <a:r>
              <a:rPr lang="ru-RU" sz="2400" dirty="0" smtClean="0"/>
              <a:t> подхода (стратегий позитивного поведения в различных ситуациях реальной жизни) </a:t>
            </a:r>
          </a:p>
          <a:p>
            <a:pPr marL="514350" indent="-69850">
              <a:buFont typeface="+mj-lt"/>
              <a:buAutoNum type="romanUcPeriod"/>
            </a:pPr>
            <a:r>
              <a:rPr lang="ru-RU" sz="2400" dirty="0" smtClean="0"/>
              <a:t>Индивидуальная работа с учащимися  с разными способностями и интересами (освоение методик развития познавательной активности и выявления интересов и потребностей) </a:t>
            </a:r>
          </a:p>
          <a:p>
            <a:pPr marL="514350" indent="-69850">
              <a:buFont typeface="+mj-lt"/>
              <a:buAutoNum type="romanUcPeriod"/>
            </a:pPr>
            <a:r>
              <a:rPr lang="ru-RU" sz="2400" dirty="0" smtClean="0"/>
              <a:t>Создание комфортной и поддерживающей среды в школе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4522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025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Институты профессионального роста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494624"/>
            <a:ext cx="10058400" cy="3374469"/>
          </a:xfrm>
        </p:spPr>
        <p:txBody>
          <a:bodyPr>
            <a:normAutofit/>
          </a:bodyPr>
          <a:lstStyle/>
          <a:p>
            <a:pPr marL="1793875" indent="-90488">
              <a:buFont typeface="Arial" panose="020B0604020202020204" pitchFamily="34" charset="0"/>
              <a:buChar char="•"/>
            </a:pPr>
            <a:r>
              <a:rPr lang="ru-RU" sz="2800" dirty="0" smtClean="0"/>
              <a:t>Формальное образование</a:t>
            </a:r>
          </a:p>
          <a:p>
            <a:pPr marL="1793875" indent="-90488">
              <a:buFont typeface="Arial" panose="020B0604020202020204" pitchFamily="34" charset="0"/>
              <a:buChar char="•"/>
            </a:pPr>
            <a:r>
              <a:rPr lang="ru-RU" sz="2800" dirty="0" smtClean="0"/>
              <a:t>Неформальное образование</a:t>
            </a:r>
          </a:p>
          <a:p>
            <a:pPr marL="1793875" indent="-90488">
              <a:buFont typeface="Arial" panose="020B0604020202020204" pitchFamily="34" charset="0"/>
              <a:buChar char="•"/>
            </a:pPr>
            <a:r>
              <a:rPr lang="ru-RU" sz="2800" dirty="0" smtClean="0"/>
              <a:t>Наставничество</a:t>
            </a:r>
          </a:p>
          <a:p>
            <a:pPr marL="1793875" indent="-90488">
              <a:buFont typeface="Arial" panose="020B0604020202020204" pitchFamily="34" charset="0"/>
              <a:buChar char="•"/>
            </a:pPr>
            <a:r>
              <a:rPr lang="ru-RU" sz="2800" dirty="0" smtClean="0"/>
              <a:t>Конкурсное движение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2163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i="1" dirty="0" smtClean="0"/>
              <a:t>Правило Красной Королевы: </a:t>
            </a:r>
            <a:r>
              <a:rPr lang="ru-RU" sz="4400" i="1" dirty="0" smtClean="0"/>
              <a:t>	</a:t>
            </a:r>
          </a:p>
          <a:p>
            <a:pPr marL="0" indent="0">
              <a:buNone/>
            </a:pPr>
            <a:r>
              <a:rPr lang="ru-RU" sz="4400" i="1" dirty="0"/>
              <a:t>	</a:t>
            </a:r>
            <a:r>
              <a:rPr lang="ru-RU" sz="4400" i="1" dirty="0" smtClean="0"/>
              <a:t>«Необходимо бежать со всех ног, чтобы оставаться на одном и том же месте». </a:t>
            </a:r>
          </a:p>
          <a:p>
            <a:pPr marL="0" indent="0" algn="r">
              <a:buNone/>
            </a:pPr>
            <a:r>
              <a:rPr lang="ru-RU" sz="3200" i="1" dirty="0" smtClean="0"/>
              <a:t>Льюис Кэрролл "Алиса в Зазеркалье"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180444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Проанализируйте возможности институтов профессионального развития для повышения своего </a:t>
            </a:r>
            <a:r>
              <a:rPr lang="ru-RU" sz="3600" b="1" dirty="0" err="1" smtClean="0"/>
              <a:t>профмастерства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157408"/>
              </p:ext>
            </p:extLst>
          </p:nvPr>
        </p:nvGraphicFramePr>
        <p:xfrm>
          <a:off x="1096963" y="1846263"/>
          <a:ext cx="10058400" cy="402336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5029200"/>
                <a:gridCol w="5029200"/>
              </a:tblGrid>
              <a:tr h="311011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Формальное образование</a:t>
                      </a:r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Неформальное образование</a:t>
                      </a:r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Возможности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Риски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Помощь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9138" indent="-274638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Возможности</a:t>
                      </a:r>
                    </a:p>
                    <a:p>
                      <a:pPr marL="719138" indent="-274638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Риски</a:t>
                      </a:r>
                    </a:p>
                    <a:p>
                      <a:pPr marL="719138" indent="-274638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</a:p>
                    <a:p>
                      <a:pPr marL="719138" indent="-274638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Помощь</a:t>
                      </a:r>
                      <a:endParaRPr lang="ru-RU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Наставничество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Конкурсное движение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Возможности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Риски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Помощь</a:t>
                      </a:r>
                      <a:endParaRPr lang="ru-RU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Возможности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Риски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</a:p>
                    <a:p>
                      <a:pPr marL="719138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Помощь</a:t>
                      </a:r>
                      <a:endParaRPr lang="ru-RU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467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Возможности и дефициты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166303"/>
              </p:ext>
            </p:extLst>
          </p:nvPr>
        </p:nvGraphicFramePr>
        <p:xfrm>
          <a:off x="1096963" y="1846263"/>
          <a:ext cx="10058400" cy="36576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717911"/>
                <a:gridCol w="534048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Имеющиеся в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Вашем распоряжении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ресурсы повышения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профмастерства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Из имеющихся ресурсов Вы пользуетесь: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Дефицит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ресурсов для Вашего профессионального развития: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Каким из этих ресурсов вы хотели бы активно пользоваться?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80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Все начинается в школе….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911" y="2006353"/>
            <a:ext cx="10813001" cy="43145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Высокая производительность труда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Умение ставить «умные цели» и доводить дело до конца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Способность к инновациям, открытость новому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Готовность работы в команде, ценность сотрудничества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Умение выбирать продуктивные и отказываться от неэффективных технологий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Уважение к своему и чужому личностному потенциалу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Ответственность за благополучие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Потребность в духовном развитии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7590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9596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Базовые ценностные утверждения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948" y="1685936"/>
            <a:ext cx="10901778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600" dirty="0" smtClean="0"/>
              <a:t>Опора на четыре составляющих  развития личностного потенциала в образовании: </a:t>
            </a:r>
          </a:p>
          <a:p>
            <a:pPr marL="444500" indent="-90488">
              <a:buFont typeface="Wingdings" panose="05000000000000000000" pitchFamily="2" charset="2"/>
              <a:buChar char="ü"/>
            </a:pPr>
            <a:r>
              <a:rPr lang="ru-RU" sz="1600" dirty="0" smtClean="0"/>
              <a:t>развитие интеллектуальной деятельности (сила интеллекта, мышления,  когнитивный стиль, IQ); </a:t>
            </a:r>
          </a:p>
          <a:p>
            <a:pPr marL="444500" indent="-90488">
              <a:buFont typeface="Wingdings" panose="05000000000000000000" pitchFamily="2" charset="2"/>
              <a:buChar char="ü"/>
            </a:pPr>
            <a:r>
              <a:rPr lang="ru-RU" sz="1600" dirty="0" smtClean="0"/>
              <a:t>социально-эмоциональный интеллект (SEQ) </a:t>
            </a:r>
          </a:p>
          <a:p>
            <a:pPr marL="444500" indent="-90488">
              <a:buFont typeface="Wingdings" panose="05000000000000000000" pitchFamily="2" charset="2"/>
              <a:buChar char="ü"/>
            </a:pPr>
            <a:r>
              <a:rPr lang="ru-RU" sz="1600" dirty="0" smtClean="0"/>
              <a:t>креативность (развитие творческого потенциала, KQ) </a:t>
            </a:r>
          </a:p>
          <a:p>
            <a:pPr marL="444500" indent="-90488">
              <a:buFont typeface="Wingdings" panose="05000000000000000000" pitchFamily="2" charset="2"/>
              <a:buChar char="ü"/>
            </a:pPr>
            <a:r>
              <a:rPr lang="ru-RU" sz="1600" dirty="0" err="1" smtClean="0"/>
              <a:t>антихрупкость</a:t>
            </a:r>
            <a:r>
              <a:rPr lang="ru-RU" sz="1600" dirty="0" smtClean="0"/>
              <a:t> (готовность к неопределенности, гибкость, устойчивость, толерантность)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/>
              <a:t>С</a:t>
            </a:r>
            <a:r>
              <a:rPr lang="ru-RU" sz="1600" dirty="0" smtClean="0"/>
              <a:t>убъектная позиция ученика по отношению к целям и содержанию образования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/>
              <a:t>Н</a:t>
            </a:r>
            <a:r>
              <a:rPr lang="ru-RU" sz="1600" dirty="0" smtClean="0"/>
              <a:t>аличие качественного образовательного сообщества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/>
              <a:t>С</a:t>
            </a:r>
            <a:r>
              <a:rPr lang="ru-RU" sz="1600" dirty="0" smtClean="0"/>
              <a:t>одержание образование (хорошая структура,  </a:t>
            </a:r>
            <a:r>
              <a:rPr lang="ru-RU" sz="1600" dirty="0" err="1" smtClean="0"/>
              <a:t>разноуровневое</a:t>
            </a:r>
            <a:r>
              <a:rPr lang="ru-RU" sz="1600" dirty="0" smtClean="0"/>
              <a:t> содержание, многоканальная подача материала, интегративные связи, актуальность)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/>
              <a:t>К</a:t>
            </a:r>
            <a:r>
              <a:rPr lang="ru-RU" sz="1600" dirty="0" smtClean="0"/>
              <a:t>ачественная образовательная среда (реальная и виртуальная)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/>
              <a:t>П</a:t>
            </a:r>
            <a:r>
              <a:rPr lang="ru-RU" sz="1600" dirty="0" smtClean="0"/>
              <a:t>латформы как интеграторы и организаторы (инструмент общего пользования для всех субъектов образования)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 smtClean="0"/>
              <a:t>Персонификация (право на выбор уровня сложности, содержания, методов освоения в соответствии с личным когнитивным стилем, работа в сообществе)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9444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Задание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ru-RU" sz="2800" dirty="0" smtClean="0"/>
              <a:t>Оцените приведённые </a:t>
            </a:r>
            <a:r>
              <a:rPr lang="ru-RU" sz="2800" dirty="0" smtClean="0"/>
              <a:t>ниже </a:t>
            </a:r>
            <a:r>
              <a:rPr lang="ru-RU" sz="2800" dirty="0" smtClean="0"/>
              <a:t>ценности с точки зрения значимости в Вашей профессиональной деятельности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9767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21 век. </a:t>
            </a:r>
            <a:br>
              <a:rPr lang="ru-RU" sz="3600" b="1" dirty="0" smtClean="0"/>
            </a:br>
            <a:r>
              <a:rPr lang="ru-RU" sz="3600" b="1" dirty="0" smtClean="0"/>
              <a:t>Личность (персона)</a:t>
            </a:r>
            <a:endParaRPr lang="ru-RU" sz="36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97280" y="2592280"/>
            <a:ext cx="10058400" cy="327681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Навыки самопознания и саморазвития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Личный когнитивный стиль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Траектория развития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Развитие всех составляющих личностного потенциала – когнитивный, </a:t>
            </a:r>
            <a:r>
              <a:rPr lang="ru-RU" sz="2800" dirty="0" err="1" smtClean="0"/>
              <a:t>социоэмоциональный</a:t>
            </a:r>
            <a:r>
              <a:rPr lang="ru-RU" sz="2800" dirty="0" smtClean="0"/>
              <a:t>, креативный, устойчивость, гибкость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14228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21 век. </a:t>
            </a:r>
            <a:br>
              <a:rPr lang="ru-RU" sz="3600" b="1" dirty="0" smtClean="0"/>
            </a:br>
            <a:r>
              <a:rPr lang="ru-RU" sz="3600" b="1" dirty="0" smtClean="0"/>
              <a:t>Общество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752078"/>
            <a:ext cx="10058400" cy="31170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Развитие культуры совместной деятельности и общения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Способность работы в команде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Лидерство и корпоративность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Синергия и дополнительность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2841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21 век. </a:t>
            </a:r>
            <a:br>
              <a:rPr lang="ru-RU" sz="3600" b="1" dirty="0" smtClean="0"/>
            </a:br>
            <a:r>
              <a:rPr lang="ru-RU" sz="3600" b="1" dirty="0" smtClean="0"/>
              <a:t>Мышление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8301" y="1961143"/>
            <a:ext cx="10058400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Культура эффективного мышления (техники развития памяти, внимания, воображения)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Методы мышления (синтез, анализ, понятия, категория, редуцирование (упрощение), </a:t>
            </a:r>
            <a:r>
              <a:rPr lang="ru-RU" sz="2400" dirty="0" err="1" smtClean="0"/>
              <a:t>критериальность</a:t>
            </a:r>
            <a:r>
              <a:rPr lang="ru-RU" sz="2400" dirty="0" smtClean="0"/>
              <a:t>… 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Основы творческого развития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Ментальные практики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Работа с текстом (новая грамотность)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IT-составляющие эффективного мышления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Латеральное мышление </a:t>
            </a:r>
          </a:p>
        </p:txBody>
      </p:sp>
    </p:spTree>
    <p:extLst>
      <p:ext uri="{BB962C8B-B14F-4D97-AF65-F5344CB8AC3E}">
        <p14:creationId xmlns:p14="http://schemas.microsoft.com/office/powerpoint/2010/main" val="100336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31479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21 век. </a:t>
            </a:r>
            <a:br>
              <a:rPr lang="ru-RU" sz="3600" b="1" dirty="0" smtClean="0"/>
            </a:br>
            <a:r>
              <a:rPr lang="ru-RU" sz="3600" b="1" dirty="0" smtClean="0"/>
              <a:t>Деятельность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907878"/>
            <a:ext cx="10058400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Организация деятельности (SMART, KPI,  бизнес-цикл, 5 сил деятельности)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Проектирование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Исследование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Принятие решений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Творческая деятельность (как создание нового)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Овладение базовыми видами деятельности (игра, труд, познание) </a:t>
            </a:r>
          </a:p>
        </p:txBody>
      </p:sp>
    </p:spTree>
    <p:extLst>
      <p:ext uri="{BB962C8B-B14F-4D97-AF65-F5344CB8AC3E}">
        <p14:creationId xmlns:p14="http://schemas.microsoft.com/office/powerpoint/2010/main" val="362902912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804</Words>
  <Application>Microsoft Office PowerPoint</Application>
  <PresentationFormat>Широкоэкранный</PresentationFormat>
  <Paragraphs>136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Ретро</vt:lpstr>
      <vt:lpstr>21 век: развитие образования  и профессионализм педагога</vt:lpstr>
      <vt:lpstr>Презентация PowerPoint</vt:lpstr>
      <vt:lpstr>Все начинается в школе…. </vt:lpstr>
      <vt:lpstr>Базовые ценностные утверждения </vt:lpstr>
      <vt:lpstr>Задание</vt:lpstr>
      <vt:lpstr>21 век.  Личность (персона)</vt:lpstr>
      <vt:lpstr>21 век.  Общество </vt:lpstr>
      <vt:lpstr>21 век.  Мышление</vt:lpstr>
      <vt:lpstr>21 век.  Деятельность </vt:lpstr>
      <vt:lpstr>«Профессиональный рост»? </vt:lpstr>
      <vt:lpstr>Современные вызовы </vt:lpstr>
      <vt:lpstr>  Институциональные условия  профессионального роста  </vt:lpstr>
      <vt:lpstr>Формирование навыков XXI века </vt:lpstr>
      <vt:lpstr>Трансформация функций учителя  </vt:lpstr>
      <vt:lpstr>Основания для оптимизма </vt:lpstr>
      <vt:lpstr>Изменение  запроса на  качество общего  образования</vt:lpstr>
      <vt:lpstr>Направления совершенствования общего  образования  в России </vt:lpstr>
      <vt:lpstr>Направления повышения квалификации учителей   (с учетом результатов международных исследований) </vt:lpstr>
      <vt:lpstr>Институты профессионального роста</vt:lpstr>
      <vt:lpstr>Проанализируйте возможности институтов профессионального развития для повышения своего профмастерства</vt:lpstr>
      <vt:lpstr>Возможности и дефициты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12</cp:revision>
  <dcterms:created xsi:type="dcterms:W3CDTF">2019-05-09T09:39:43Z</dcterms:created>
  <dcterms:modified xsi:type="dcterms:W3CDTF">2019-05-09T15:21:39Z</dcterms:modified>
</cp:coreProperties>
</file>