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80" r:id="rId3"/>
    <p:sldId id="258" r:id="rId4"/>
    <p:sldId id="259" r:id="rId5"/>
    <p:sldId id="260" r:id="rId6"/>
    <p:sldId id="263" r:id="rId7"/>
    <p:sldId id="262" r:id="rId8"/>
    <p:sldId id="261" r:id="rId9"/>
    <p:sldId id="269" r:id="rId10"/>
    <p:sldId id="264" r:id="rId11"/>
    <p:sldId id="270" r:id="rId12"/>
    <p:sldId id="277" r:id="rId13"/>
    <p:sldId id="275" r:id="rId14"/>
    <p:sldId id="276" r:id="rId15"/>
    <p:sldId id="271" r:id="rId16"/>
    <p:sldId id="273" r:id="rId17"/>
    <p:sldId id="272" r:id="rId18"/>
    <p:sldId id="278" r:id="rId19"/>
    <p:sldId id="268" r:id="rId20"/>
    <p:sldId id="274" r:id="rId21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00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60"/>
  </p:normalViewPr>
  <p:slideViewPr>
    <p:cSldViewPr>
      <p:cViewPr varScale="1">
        <p:scale>
          <a:sx n="107" d="100"/>
          <a:sy n="107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A3800-6600-4979-AD1A-73702B4C9908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04FB2-5826-4031-971D-EE3EDB60DF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440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510EE-DC65-4BD2-B2C3-56E95A33CCE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6"/>
            <a:ext cx="5393690" cy="4442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5DDA0-C729-473E-9B49-C5511CE6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73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Здравствуйте ребята! На наших предыдущих занятиях  мы уже говорили о нашем внимании, ощущениях, воображении и эмоциях. Сегодня мы продолжаем познавать себя.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5DDA0-C729-473E-9B49-C5511CE64BF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т. е., вы хотите сказать, от ситуации. Давайте сейчас припомним своё настроение и себя в разных ситуациях. Сделайте краткое описание вашего настроения, если вы говорите…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человек может выразить своё настроение?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Да, человек может выразить настроение разными способами.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5DDA0-C729-473E-9B49-C5511CE64BF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сказали о том, что настроение можно выразить цветом.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Давайте посмотрим, как художники использовали цвет для передачи настроения.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5DDA0-C729-473E-9B49-C5511CE64BF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Взгляните и скажите, а какое настроение передают вам эти картины.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5DDA0-C729-473E-9B49-C5511CE64BF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 вами самая известная картина норвежского художника Эдварда Мунка «Крик»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Художник объяснял так: 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«Я шел по дороге с друзьями. Садилось солнце. Небо стало кроваво-красным. Меня охватила тоска. Я стоял смертельно усталый на фоне темной синевы. Фьорд и город повисли в огненных языках пламени. Я отстал от друзей. Дрожа от страха, я услышал крик природы».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5DDA0-C729-473E-9B49-C5511CE64BF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вот другой  пример. Это картина одного из самых популярных художников Европы болгарина Павла Миткова.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Каждая из его картин передает спокойствие и гармонию. В работе Миткова все кажется сказочным, уютным и манящим.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5DDA0-C729-473E-9B49-C5511CE64BF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Ребята, скажите, пожалуйста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каким человеком приятнее общаться у которого хорошее настроение, или у которого – плохое?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Конечно же. И наша задача поддерживать его всегда.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можно ли контролировать своё настроение? И умеете ли вы это делать?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Итак, представьте, вы попали  в неприятную ситуацию. Ответьте, пожалуйста, на вопросы о том, что вы делаете, когда случаются такие моменты.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когда человеку грустно или обидно, можно ли изменить его настроение? Как можно это сделать? Давайте поразмышляем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5DDA0-C729-473E-9B49-C5511CE64BF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назвали много способов, как можно изменить настроение, молодцы. Доброжелательность, умение сочувствовать, выслушивать собеседника; способность вникнуть в проблему, умение сказать хорошие добрые слова другим людям, - так вы можете влиять на настроение других, и они вам ответят тем же.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сейчас давайте вместе прочитаем заповеди хорошего настроения.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вот то, что написано далее я прошу вас сделать прямо сейчас. Улыбнитесь, протяните руку соседу и подарите ему хорошее настроение. А теперь подарите его и нашим гостям!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5DDA0-C729-473E-9B49-C5511CE64BF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Многие великие люди высказывались  о роли настроения в нашей жизни. Некоторые высказывания вы видите на слайде. Скажу вам лишь одно:  при хорошем настроении люди признаются в любви, совершают подвиги, а из – за плохого - делают ошибки,  совершают глупости и проступки. Задумайтесь над этим!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 и в заключении обернитесь вокруг.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5DDA0-C729-473E-9B49-C5511CE64BF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 а что же наше дерево? Оно выросло и окрепло. Хочется украсить его. Давайте определим, какое у вас настроение в данный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момент.Подойдите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 столу и выберите яблоко того цвета, который вам приятен сейчас в эту минуту. И поместите его на дереве настроения(под песенку из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«Карнавальная ночь»).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Наше дерево дало плоды. А как же мы назовем его?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Мне интересно, почему ты, (обращение к ребенку), выбрал именно этот цвет.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в этом саду сегодня была садовник, я знаю, как ухаживать за растениями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пернедавала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вам . И сегодня в память о нашем занятии я дарю вам памятку как поднять настроение себе и своим близким. А ПОДАРОК, между прочими, еще один способ, как улучшить настроение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Мне бы хотелось, чтобы  хорошее настроение не покидало вас.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5DDA0-C729-473E-9B49-C5511CE64BF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Мне бы хотелось, чтобы  хорошее настроение не покидало вас.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Спасибо!</a:t>
            </a:r>
            <a:endParaRPr lang="ru-RU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5DDA0-C729-473E-9B49-C5511CE64BF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начале нашего занятия обернитесь вокруг. Мы сегодня проводим наше занятие в кабине биологии. Мне хочется назвать его садом. Здесь много различных растений. А мы с вами посадим ещё одно дерево. Пусть это будет яблонька.  А как мы его назовем, подскажите мне, пожалуйста…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наших предыдущих занятиях  мы уже говорили о нашем внимании, ощущениях, воображении и эмоциях. Сегодня мы продолжаем познавать себя. </a:t>
            </a:r>
            <a:endParaRPr lang="ru-RU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5DDA0-C729-473E-9B49-C5511CE64BF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5DDA0-C729-473E-9B49-C5511CE64BF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235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Пожалуйста, посмотрите на экран и предположите,  о чем мы будем говорить сегодня?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5DDA0-C729-473E-9B49-C5511CE64BF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 тем, как начать работу, послушайте стихотворение. Ребята, поясните, а как же нашлось настроение? Как вы думаете, что такое настроение?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5DDA0-C729-473E-9B49-C5511CE64BF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Да, я с вами согласна, настроение – это душевное состояние человека.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5DDA0-C729-473E-9B49-C5511CE64BF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каким бывает настроение?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5DDA0-C729-473E-9B49-C5511CE64BF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Оно может быть разным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5DDA0-C729-473E-9B49-C5511CE64BF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Каким ещё?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5DDA0-C729-473E-9B49-C5511CE64BF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Ребята, скажите, а от чего зависит настроение?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5DDA0-C729-473E-9B49-C5511CE64BF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1B0A-13A1-4522-B003-886F9D76EE09}" type="datetime1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6ABF-FEE2-4825-9E0C-78890969A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469A-F7F4-4539-986F-CB23512A5957}" type="datetime1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6ABF-FEE2-4825-9E0C-78890969A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CBB8-181E-4E1C-A617-043DA30CDAA8}" type="datetime1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6ABF-FEE2-4825-9E0C-78890969A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CBB5E-FE2B-4AF6-9C95-AA79C706641C}" type="datetime1">
              <a:rPr lang="ru-RU" smtClean="0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829EF-ECE9-4993-8285-56B9B3537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F1CA9-A033-41E6-903C-A4EF7002BE7C}" type="datetime1">
              <a:rPr lang="ru-RU" smtClean="0"/>
              <a:pPr>
                <a:defRPr/>
              </a:pPr>
              <a:t>31.01.2019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EF9ED-A966-4DA9-B899-46730C8C0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D2C7C-DFCE-4829-B57C-915462DC0BE0}" type="datetime1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6ABF-FEE2-4825-9E0C-78890969A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A8C32-66BD-4F01-B385-F329970726FB}" type="datetime1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6ABF-FEE2-4825-9E0C-78890969A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879E-EBD4-4B7C-B1C9-5B403E5268AE}" type="datetime1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6ABF-FEE2-4825-9E0C-78890969A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46AF-5FC6-42C6-8BA5-C8124DCB92A9}" type="datetime1">
              <a:rPr lang="ru-RU" smtClean="0"/>
              <a:pPr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6ABF-FEE2-4825-9E0C-78890969A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9B15-3682-4F11-90C1-1115B8460658}" type="datetime1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6ABF-FEE2-4825-9E0C-78890969A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8713-BF03-46E1-9EAA-A2F4549516D0}" type="datetime1">
              <a:rPr lang="ru-RU" smtClean="0"/>
              <a:pPr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6ABF-FEE2-4825-9E0C-78890969A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7279-B381-45B2-93D4-3B28B7F497ED}" type="datetime1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6ABF-FEE2-4825-9E0C-78890969A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4AB8-01D5-4CD2-82F6-D758B9191C5D}" type="datetime1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6ABF-FEE2-4825-9E0C-78890969A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EB4E5-6D86-4572-804B-BF7D961517D5}" type="datetime1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26ABF-FEE2-4825-9E0C-78890969A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tmydream.com/citati/man/efim-shpigel" TargetMode="External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hyperlink" Target="http://itmydream.com/citati/man/marsel-ashar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28.02%20&#1089;&#1077;&#1083;&#1077;&#1074;&#1082;&#1086;\&#1083;&#1102;&#1076;&#1084;&#1080;&#1083;&#1072;-&#1075;&#1091;&#1088;&#1095;&#1077;&#1085;&#1082;&#1086;-&#1087;&#1077;&#1089;&#1077;&#1085;&#1082;&#1072;-&#1086;-&#1093;&#1086;&#1088;&#1086;&#1096;&#1077;&#1084;-&#1085;&#1072;&#1089;&#1090;&#1088;&#1086;&#1077;&#1085;&#1080;&#1080;.mp3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43050"/>
            <a:ext cx="9144000" cy="278608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Самосовершенствование личности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4000504"/>
            <a:ext cx="5000660" cy="1143008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Познай себя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МОУ Октябрьская СОШ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Денежкина Татьяна Анатольевна</a:t>
            </a:r>
          </a:p>
          <a:p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Ольга\Рабочий стол\картинки\детские картинки-блестяшки анимашки\610e9cb8761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4429132"/>
            <a:ext cx="1992493" cy="2428868"/>
          </a:xfrm>
          <a:prstGeom prst="rect">
            <a:avLst/>
          </a:prstGeom>
          <a:noFill/>
        </p:spPr>
      </p:pic>
      <p:pic>
        <p:nvPicPr>
          <p:cNvPr id="1027" name="Picture 3" descr="C:\Documents and Settings\Ольга\Рабочий стол\картинки\блестяшки- цветочки\d0a1d0bed0bbd0bdd0b5d187d0bdd0b0d18f20d180d0b0d0b4d0bed181d182d18c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0776" y="-285776"/>
            <a:ext cx="2563224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6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20" y="285728"/>
            <a:ext cx="2795588" cy="3600450"/>
          </a:xfrm>
          <a:noFill/>
        </p:spPr>
      </p:pic>
      <p:pic>
        <p:nvPicPr>
          <p:cNvPr id="8195" name="Picture 12" descr="5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29322" y="214290"/>
            <a:ext cx="3032125" cy="3455987"/>
          </a:xfr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6ABF-FEE2-4825-9E0C-78890969A585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" name="Рисунок 5" descr="stages-of-tree-growth-from-seed-clipart-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50" t="33774" r="40625" b="8533"/>
          <a:stretch>
            <a:fillRect/>
          </a:stretch>
        </p:blipFill>
        <p:spPr>
          <a:xfrm>
            <a:off x="3071802" y="0"/>
            <a:ext cx="2540514" cy="4516469"/>
          </a:xfrm>
          <a:prstGeom prst="rect">
            <a:avLst/>
          </a:prstGeom>
        </p:spPr>
      </p:pic>
      <p:pic>
        <p:nvPicPr>
          <p:cNvPr id="8196" name="Picture 15" descr="3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71736" y="4429132"/>
            <a:ext cx="3691994" cy="2155102"/>
          </a:xfrm>
          <a:noFill/>
        </p:spPr>
      </p:pic>
      <p:sp>
        <p:nvSpPr>
          <p:cNvPr id="8" name="Прямоугольник 7"/>
          <p:cNvSpPr/>
          <p:nvPr/>
        </p:nvSpPr>
        <p:spPr>
          <a:xfrm>
            <a:off x="3571868" y="2714620"/>
            <a:ext cx="28575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74638"/>
            <a:ext cx="7067550" cy="63341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Цвета настроения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Яркие цвета </a:t>
            </a:r>
            <a:r>
              <a:rPr lang="ru-RU" sz="2800" b="1" dirty="0" smtClean="0"/>
              <a:t>–</a:t>
            </a: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r>
              <a:rPr lang="ru-RU" sz="2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желтый</a:t>
            </a:r>
            <a:r>
              <a:rPr lang="ru-RU" sz="2800" b="1" dirty="0" smtClean="0"/>
              <a:t>, </a:t>
            </a:r>
            <a:r>
              <a:rPr lang="ru-RU" sz="2800" b="1" dirty="0" smtClean="0">
                <a:solidFill>
                  <a:srgbClr val="FF0000"/>
                </a:solidFill>
              </a:rPr>
              <a:t>красный</a:t>
            </a:r>
            <a:r>
              <a:rPr lang="ru-RU" sz="2800" b="1" dirty="0" smtClean="0">
                <a:solidFill>
                  <a:schemeClr val="accent2"/>
                </a:solidFill>
              </a:rPr>
              <a:t> – </a:t>
            </a:r>
            <a:r>
              <a:rPr lang="ru-RU" sz="2800" b="1" dirty="0" smtClean="0">
                <a:solidFill>
                  <a:srgbClr val="002060"/>
                </a:solidFill>
              </a:rPr>
              <a:t>раздражают.</a:t>
            </a:r>
          </a:p>
          <a:p>
            <a:r>
              <a:rPr lang="ru-RU" sz="2800" b="1" dirty="0" smtClean="0"/>
              <a:t>Чёрный</a:t>
            </a:r>
            <a:r>
              <a:rPr lang="ru-RU" sz="2800" b="1" dirty="0" smtClean="0">
                <a:solidFill>
                  <a:schemeClr val="accent2"/>
                </a:solidFill>
              </a:rPr>
              <a:t>, </a:t>
            </a:r>
            <a:r>
              <a:rPr lang="ru-RU" sz="2800" b="1" dirty="0" smtClean="0">
                <a:solidFill>
                  <a:srgbClr val="0070C0"/>
                </a:solidFill>
              </a:rPr>
              <a:t>синий</a:t>
            </a: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r>
              <a:rPr lang="ru-RU" sz="2800" b="1" dirty="0" smtClean="0"/>
              <a:t>вызывают грусть</a:t>
            </a:r>
            <a:r>
              <a:rPr lang="ru-RU" sz="2800" b="1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Мягкие зелёные </a:t>
            </a:r>
            <a:r>
              <a:rPr lang="ru-RU" sz="2800" b="1" dirty="0" smtClean="0"/>
              <a:t>тона успокаивают</a:t>
            </a:r>
            <a:r>
              <a:rPr lang="ru-RU" sz="2800" b="1" dirty="0" smtClean="0">
                <a:solidFill>
                  <a:schemeClr val="accent2"/>
                </a:solidFill>
              </a:rPr>
              <a:t>.</a:t>
            </a:r>
          </a:p>
          <a:p>
            <a:endParaRPr lang="ru-RU" sz="2400" b="1" dirty="0">
              <a:solidFill>
                <a:srgbClr val="006666"/>
              </a:solidFill>
            </a:endParaRPr>
          </a:p>
        </p:txBody>
      </p:sp>
      <p:pic>
        <p:nvPicPr>
          <p:cNvPr id="6" name="Picture 2" descr="http://www.nastroeniya.net/templates/Nastroenie/img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357562"/>
            <a:ext cx="5214974" cy="278608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6ABF-FEE2-4825-9E0C-78890969A58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9bc3a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642918"/>
            <a:ext cx="3247831" cy="4690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0_118ba9_7e57aa2a_orig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44" y="928670"/>
            <a:ext cx="5072098" cy="4057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6ABF-FEE2-4825-9E0C-78890969A58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https://interesnoznat.com/wp-content/uploads/The_Scream_Pastel.jpg"/>
          <p:cNvSpPr>
            <a:spLocks noChangeAspect="1" noChangeArrowheads="1"/>
          </p:cNvSpPr>
          <p:nvPr/>
        </p:nvSpPr>
        <p:spPr bwMode="auto">
          <a:xfrm>
            <a:off x="155575" y="-4183063"/>
            <a:ext cx="6553200" cy="8724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interesnoznat.com/wp-content/uploads/The_Scream_Pastel.jpg"/>
          <p:cNvSpPr>
            <a:spLocks noChangeAspect="1" noChangeArrowheads="1"/>
          </p:cNvSpPr>
          <p:nvPr/>
        </p:nvSpPr>
        <p:spPr bwMode="auto">
          <a:xfrm>
            <a:off x="155575" y="-4183063"/>
            <a:ext cx="6553200" cy="8724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s://user32265.clients-cdnnow.ru/originalStorage/58/9b/c3/a7/589bc3a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https://user32265.clients-cdnnow.ru/originalStorage/58/9b/c3/a7/589bc3a7.jpg"/>
          <p:cNvSpPr>
            <a:spLocks noChangeAspect="1" noChangeArrowheads="1"/>
          </p:cNvSpPr>
          <p:nvPr/>
        </p:nvSpPr>
        <p:spPr bwMode="auto">
          <a:xfrm>
            <a:off x="155575" y="-2955925"/>
            <a:ext cx="4257675" cy="6162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AutoShape 10" descr="https://user32265.clients-cdnnow.ru/originalStorage/58/9b/c3/a7/589bc3a7.jpg"/>
          <p:cNvSpPr>
            <a:spLocks noChangeAspect="1" noChangeArrowheads="1"/>
          </p:cNvSpPr>
          <p:nvPr/>
        </p:nvSpPr>
        <p:spPr bwMode="auto">
          <a:xfrm>
            <a:off x="155575" y="-2955925"/>
            <a:ext cx="4257675" cy="6162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https://user32265.clients-cdnnow.ru/originalStorage/58/9b/c3/a7/589bc3a7.jpg"/>
          <p:cNvSpPr>
            <a:spLocks noChangeAspect="1" noChangeArrowheads="1"/>
          </p:cNvSpPr>
          <p:nvPr/>
        </p:nvSpPr>
        <p:spPr bwMode="auto">
          <a:xfrm>
            <a:off x="155575" y="-2955925"/>
            <a:ext cx="4257675" cy="6162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589bc3a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52" y="357166"/>
            <a:ext cx="4088692" cy="5905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643570" y="5715016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«Крик» Эдвард Мунк</a:t>
            </a:r>
            <a:endParaRPr lang="ru-RU" sz="2400" b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6ABF-FEE2-4825-9E0C-78890969A58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18ba9_7e57aa2a_ori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14" y="357166"/>
            <a:ext cx="6519524" cy="5214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357422" y="5929330"/>
            <a:ext cx="5572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«Все будет хорошо» Павел Митков  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6ABF-FEE2-4825-9E0C-78890969A58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2928926" y="857232"/>
            <a:ext cx="3429024" cy="3179763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Надо учиться управлять собой! Контролировать своё настроение!</a:t>
            </a:r>
            <a:br>
              <a:rPr lang="ru-RU" sz="3200" b="1" dirty="0" smtClean="0"/>
            </a:br>
            <a:endParaRPr lang="ru-RU" sz="3200" b="1" dirty="0" smtClean="0"/>
          </a:p>
        </p:txBody>
      </p:sp>
      <p:pic>
        <p:nvPicPr>
          <p:cNvPr id="14339" name="Picture 9" descr="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3663" y="3644900"/>
            <a:ext cx="2433637" cy="2879725"/>
          </a:xfrm>
          <a:noFill/>
        </p:spPr>
      </p:pic>
      <p:pic>
        <p:nvPicPr>
          <p:cNvPr id="14340" name="Picture 13" descr="3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2" y="428604"/>
            <a:ext cx="2462200" cy="3406142"/>
          </a:xfrm>
          <a:noFill/>
        </p:spPr>
      </p:pic>
      <p:pic>
        <p:nvPicPr>
          <p:cNvPr id="14341" name="Picture 14" descr="1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4005263"/>
            <a:ext cx="5472112" cy="2341562"/>
          </a:xfrm>
          <a:noFill/>
        </p:spPr>
      </p:pic>
      <p:pic>
        <p:nvPicPr>
          <p:cNvPr id="14342" name="Picture 16" descr="6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86512" y="0"/>
            <a:ext cx="3030657" cy="2714644"/>
          </a:xfr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EF9ED-A966-4DA9-B899-46730C8C069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Заповеди хорошего настроения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857784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1. Улыбайся! Улыбка поднимает настроение и делает тебя красивее!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2. Всегда есть повод улыбнуться!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3. Даже когда тебе грустно, улыбнись – это может принести кому-то радость!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4. На всё смотри с позитивом, ведь даже неудача может обернуться победой.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5. Дари людям улыбку! Она отразится на их лице, словно в зеркале!</a:t>
            </a:r>
          </a:p>
          <a:p>
            <a:r>
              <a:rPr lang="ru-RU" sz="2800" b="1" dirty="0" smtClean="0">
                <a:solidFill>
                  <a:srgbClr val="FFC000"/>
                </a:solidFill>
              </a:rPr>
              <a:t>6. </a:t>
            </a:r>
            <a:r>
              <a:rPr lang="ru-RU" sz="2800" b="1" u="sng" dirty="0" smtClean="0">
                <a:solidFill>
                  <a:srgbClr val="FFC000"/>
                </a:solidFill>
              </a:rPr>
              <a:t>ПРЯМО СЕЙЧАС  УЛЫБНИСЬ </a:t>
            </a:r>
            <a:r>
              <a:rPr lang="ru-RU" sz="2800" b="1" dirty="0" smtClean="0">
                <a:solidFill>
                  <a:srgbClr val="FFC000"/>
                </a:solidFill>
              </a:rPr>
              <a:t>соседу, протяни ему руку и подари ему хорошее настроение!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6ABF-FEE2-4825-9E0C-78890969A58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Мудрые мысли известных людей: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6329378" cy="564360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Привлекательными нас делает хорошее настроение.</a:t>
            </a:r>
          </a:p>
          <a:p>
            <a:pPr>
              <a:buNone/>
            </a:pPr>
            <a:r>
              <a:rPr lang="ru-RU" b="1" dirty="0" smtClean="0">
                <a:hlinkClick r:id="rId3"/>
              </a:rPr>
              <a:t> </a:t>
            </a:r>
            <a:r>
              <a:rPr lang="ru-RU" b="1" dirty="0" smtClean="0"/>
              <a:t>Ефим Шпигель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Много доброго можно сделать, если у тебя хорошее настроение.</a:t>
            </a:r>
          </a:p>
          <a:p>
            <a:pPr>
              <a:buNone/>
            </a:pPr>
            <a:r>
              <a:rPr lang="ru-RU" b="1" dirty="0" smtClean="0"/>
              <a:t>Юрий Никулин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Считают, что успех приходит к тем, кто рано встает. Нет: успех приходит к тем, кто встает в хорошем настроении.</a:t>
            </a:r>
            <a:r>
              <a:rPr lang="ru-RU" b="1" dirty="0" smtClean="0">
                <a:solidFill>
                  <a:srgbClr val="002060"/>
                </a:solidFill>
                <a:hlinkClick r:id="rId4"/>
              </a:rPr>
              <a:t> </a:t>
            </a:r>
          </a:p>
          <a:p>
            <a:pPr>
              <a:buNone/>
            </a:pPr>
            <a:r>
              <a:rPr lang="ru-RU" b="1" dirty="0" smtClean="0"/>
              <a:t>Марсель </a:t>
            </a:r>
            <a:r>
              <a:rPr lang="ru-RU" b="1" dirty="0" err="1" smtClean="0"/>
              <a:t>Ашар</a:t>
            </a: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  <p:pic>
        <p:nvPicPr>
          <p:cNvPr id="2052" name="Picture 4" descr="http://kinocomment.ru/media/foto/2014/09/29/e0b946e066c67267a1644a657915a8e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2714620"/>
            <a:ext cx="1414460" cy="1574157"/>
          </a:xfrm>
          <a:prstGeom prst="rect">
            <a:avLst/>
          </a:prstGeom>
          <a:noFill/>
        </p:spPr>
      </p:pic>
      <p:pic>
        <p:nvPicPr>
          <p:cNvPr id="6" name="Picture 2" descr="http://www.stihi.ru/photos/ShEf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857232"/>
            <a:ext cx="1643042" cy="1643042"/>
          </a:xfrm>
          <a:prstGeom prst="rect">
            <a:avLst/>
          </a:prstGeom>
          <a:noFill/>
        </p:spPr>
      </p:pic>
      <p:pic>
        <p:nvPicPr>
          <p:cNvPr id="7" name="Picture 4" descr="http://st2.prosto.im/1413212_150x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4429132"/>
            <a:ext cx="1357312" cy="2144553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6ABF-FEE2-4825-9E0C-78890969A58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6ABF-FEE2-4825-9E0C-78890969A585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4" name="людмила-гурченко-песенка-о-хорошем-настроен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0034" y="5857892"/>
            <a:ext cx="785818" cy="785818"/>
          </a:xfrm>
          <a:prstGeom prst="rect">
            <a:avLst/>
          </a:prstGeom>
        </p:spPr>
      </p:pic>
      <p:pic>
        <p:nvPicPr>
          <p:cNvPr id="5" name="Рисунок 4" descr="stages-of-tree-growth-from-seed-clipart-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813" t="29085" b="8533"/>
          <a:stretch>
            <a:fillRect/>
          </a:stretch>
        </p:blipFill>
        <p:spPr>
          <a:xfrm>
            <a:off x="2214546" y="357166"/>
            <a:ext cx="4831247" cy="6191342"/>
          </a:xfrm>
          <a:prstGeom prst="rect">
            <a:avLst/>
          </a:prstGeom>
        </p:spPr>
      </p:pic>
      <p:sp>
        <p:nvSpPr>
          <p:cNvPr id="10" name="Облако 9"/>
          <p:cNvSpPr/>
          <p:nvPr/>
        </p:nvSpPr>
        <p:spPr>
          <a:xfrm>
            <a:off x="4929190" y="1500174"/>
            <a:ext cx="357190" cy="500066"/>
          </a:xfrm>
          <a:prstGeom prst="cloud">
            <a:avLst/>
          </a:prstGeom>
          <a:solidFill>
            <a:srgbClr val="005400"/>
          </a:solidFill>
          <a:ln>
            <a:solidFill>
              <a:srgbClr val="005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5500694" y="2000240"/>
            <a:ext cx="357190" cy="500066"/>
          </a:xfrm>
          <a:prstGeom prst="cloud">
            <a:avLst/>
          </a:prstGeom>
          <a:solidFill>
            <a:srgbClr val="005400"/>
          </a:solidFill>
          <a:ln>
            <a:solidFill>
              <a:srgbClr val="005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3929058" y="2000240"/>
            <a:ext cx="357190" cy="500066"/>
          </a:xfrm>
          <a:prstGeom prst="cloud">
            <a:avLst/>
          </a:prstGeom>
          <a:solidFill>
            <a:srgbClr val="005400"/>
          </a:solidFill>
          <a:ln>
            <a:solidFill>
              <a:srgbClr val="005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4286248" y="1643050"/>
            <a:ext cx="357190" cy="500066"/>
          </a:xfrm>
          <a:prstGeom prst="cloud">
            <a:avLst/>
          </a:prstGeom>
          <a:solidFill>
            <a:srgbClr val="005400"/>
          </a:solidFill>
          <a:ln>
            <a:solidFill>
              <a:srgbClr val="005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5081590" y="2081202"/>
            <a:ext cx="357190" cy="500066"/>
          </a:xfrm>
          <a:prstGeom prst="cloud">
            <a:avLst/>
          </a:prstGeom>
          <a:solidFill>
            <a:srgbClr val="005400"/>
          </a:solidFill>
          <a:ln>
            <a:solidFill>
              <a:srgbClr val="005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ко 14"/>
          <p:cNvSpPr/>
          <p:nvPr/>
        </p:nvSpPr>
        <p:spPr>
          <a:xfrm>
            <a:off x="5000628" y="1928802"/>
            <a:ext cx="357190" cy="500066"/>
          </a:xfrm>
          <a:prstGeom prst="cloud">
            <a:avLst/>
          </a:prstGeom>
          <a:solidFill>
            <a:srgbClr val="005400"/>
          </a:solidFill>
          <a:ln>
            <a:solidFill>
              <a:srgbClr val="005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ко 15"/>
          <p:cNvSpPr/>
          <p:nvPr/>
        </p:nvSpPr>
        <p:spPr>
          <a:xfrm>
            <a:off x="3143240" y="2714620"/>
            <a:ext cx="357190" cy="500066"/>
          </a:xfrm>
          <a:prstGeom prst="cloud">
            <a:avLst/>
          </a:prstGeom>
          <a:solidFill>
            <a:srgbClr val="005400"/>
          </a:solidFill>
          <a:ln>
            <a:solidFill>
              <a:srgbClr val="005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лако 16"/>
          <p:cNvSpPr/>
          <p:nvPr/>
        </p:nvSpPr>
        <p:spPr>
          <a:xfrm>
            <a:off x="3214678" y="2285992"/>
            <a:ext cx="357190" cy="500066"/>
          </a:xfrm>
          <a:prstGeom prst="cloud">
            <a:avLst/>
          </a:prstGeom>
          <a:solidFill>
            <a:srgbClr val="005400"/>
          </a:solidFill>
          <a:ln>
            <a:solidFill>
              <a:srgbClr val="005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лако 17"/>
          <p:cNvSpPr/>
          <p:nvPr/>
        </p:nvSpPr>
        <p:spPr>
          <a:xfrm>
            <a:off x="3428992" y="2714620"/>
            <a:ext cx="357190" cy="500066"/>
          </a:xfrm>
          <a:prstGeom prst="cloud">
            <a:avLst/>
          </a:prstGeom>
          <a:solidFill>
            <a:srgbClr val="005400"/>
          </a:solidFill>
          <a:ln>
            <a:solidFill>
              <a:srgbClr val="005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4929190" y="1928802"/>
            <a:ext cx="357190" cy="500066"/>
          </a:xfrm>
          <a:prstGeom prst="cloud">
            <a:avLst/>
          </a:prstGeom>
          <a:solidFill>
            <a:srgbClr val="005400"/>
          </a:solidFill>
          <a:ln>
            <a:solidFill>
              <a:srgbClr val="005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4643438" y="2071678"/>
            <a:ext cx="357190" cy="500066"/>
          </a:xfrm>
          <a:prstGeom prst="cloud">
            <a:avLst/>
          </a:prstGeom>
          <a:solidFill>
            <a:srgbClr val="005400"/>
          </a:solidFill>
          <a:ln>
            <a:solidFill>
              <a:srgbClr val="005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3214678" y="1928802"/>
            <a:ext cx="1143008" cy="500066"/>
          </a:xfrm>
          <a:prstGeom prst="cloud">
            <a:avLst/>
          </a:prstGeom>
          <a:solidFill>
            <a:srgbClr val="005400"/>
          </a:solidFill>
          <a:ln>
            <a:solidFill>
              <a:srgbClr val="005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4643438" y="1785926"/>
            <a:ext cx="357190" cy="500066"/>
          </a:xfrm>
          <a:prstGeom prst="cloud">
            <a:avLst/>
          </a:prstGeom>
          <a:solidFill>
            <a:srgbClr val="005400"/>
          </a:solidFill>
          <a:ln>
            <a:solidFill>
              <a:srgbClr val="005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4786314" y="1928802"/>
            <a:ext cx="571504" cy="642942"/>
          </a:xfrm>
          <a:prstGeom prst="cloud">
            <a:avLst/>
          </a:prstGeom>
          <a:solidFill>
            <a:srgbClr val="005400"/>
          </a:solidFill>
          <a:ln>
            <a:solidFill>
              <a:srgbClr val="005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блако 23"/>
          <p:cNvSpPr/>
          <p:nvPr/>
        </p:nvSpPr>
        <p:spPr>
          <a:xfrm>
            <a:off x="5233990" y="2233602"/>
            <a:ext cx="357190" cy="500066"/>
          </a:xfrm>
          <a:prstGeom prst="cloud">
            <a:avLst/>
          </a:prstGeom>
          <a:solidFill>
            <a:srgbClr val="005400"/>
          </a:solidFill>
          <a:ln>
            <a:solidFill>
              <a:srgbClr val="005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лако 24"/>
          <p:cNvSpPr/>
          <p:nvPr/>
        </p:nvSpPr>
        <p:spPr>
          <a:xfrm>
            <a:off x="4357686" y="2071678"/>
            <a:ext cx="357190" cy="500066"/>
          </a:xfrm>
          <a:prstGeom prst="cloud">
            <a:avLst/>
          </a:prstGeom>
          <a:solidFill>
            <a:srgbClr val="005400"/>
          </a:solidFill>
          <a:ln>
            <a:solidFill>
              <a:srgbClr val="005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блако 25"/>
          <p:cNvSpPr/>
          <p:nvPr/>
        </p:nvSpPr>
        <p:spPr>
          <a:xfrm>
            <a:off x="4429124" y="2428868"/>
            <a:ext cx="357190" cy="500066"/>
          </a:xfrm>
          <a:prstGeom prst="cloud">
            <a:avLst/>
          </a:prstGeom>
          <a:solidFill>
            <a:srgbClr val="005400"/>
          </a:solidFill>
          <a:ln>
            <a:solidFill>
              <a:srgbClr val="005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лако 26"/>
          <p:cNvSpPr/>
          <p:nvPr/>
        </p:nvSpPr>
        <p:spPr>
          <a:xfrm>
            <a:off x="3571868" y="1785926"/>
            <a:ext cx="357190" cy="500066"/>
          </a:xfrm>
          <a:prstGeom prst="cloud">
            <a:avLst/>
          </a:prstGeom>
          <a:solidFill>
            <a:srgbClr val="005400"/>
          </a:solidFill>
          <a:ln>
            <a:solidFill>
              <a:srgbClr val="005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блако 27"/>
          <p:cNvSpPr/>
          <p:nvPr/>
        </p:nvSpPr>
        <p:spPr>
          <a:xfrm>
            <a:off x="5386390" y="2386002"/>
            <a:ext cx="357190" cy="500066"/>
          </a:xfrm>
          <a:prstGeom prst="cloud">
            <a:avLst/>
          </a:prstGeom>
          <a:solidFill>
            <a:srgbClr val="005400"/>
          </a:solidFill>
          <a:ln>
            <a:solidFill>
              <a:srgbClr val="005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блако 28"/>
          <p:cNvSpPr/>
          <p:nvPr/>
        </p:nvSpPr>
        <p:spPr>
          <a:xfrm>
            <a:off x="3929058" y="1643050"/>
            <a:ext cx="357190" cy="500066"/>
          </a:xfrm>
          <a:prstGeom prst="cloud">
            <a:avLst/>
          </a:prstGeom>
          <a:solidFill>
            <a:srgbClr val="005400"/>
          </a:solidFill>
          <a:ln>
            <a:solidFill>
              <a:srgbClr val="005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блако 29"/>
          <p:cNvSpPr/>
          <p:nvPr/>
        </p:nvSpPr>
        <p:spPr>
          <a:xfrm>
            <a:off x="4000496" y="2357430"/>
            <a:ext cx="357190" cy="500066"/>
          </a:xfrm>
          <a:prstGeom prst="cloud">
            <a:avLst/>
          </a:prstGeom>
          <a:solidFill>
            <a:srgbClr val="005400"/>
          </a:solidFill>
          <a:ln>
            <a:solidFill>
              <a:srgbClr val="005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блако 30"/>
          <p:cNvSpPr/>
          <p:nvPr/>
        </p:nvSpPr>
        <p:spPr>
          <a:xfrm>
            <a:off x="3571868" y="2214554"/>
            <a:ext cx="357190" cy="500066"/>
          </a:xfrm>
          <a:prstGeom prst="cloud">
            <a:avLst/>
          </a:prstGeom>
          <a:solidFill>
            <a:srgbClr val="005400"/>
          </a:solidFill>
          <a:ln>
            <a:solidFill>
              <a:srgbClr val="005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блако 31"/>
          <p:cNvSpPr/>
          <p:nvPr/>
        </p:nvSpPr>
        <p:spPr>
          <a:xfrm>
            <a:off x="3714744" y="2143116"/>
            <a:ext cx="357190" cy="500066"/>
          </a:xfrm>
          <a:prstGeom prst="cloud">
            <a:avLst/>
          </a:prstGeom>
          <a:solidFill>
            <a:srgbClr val="005400"/>
          </a:solidFill>
          <a:ln>
            <a:solidFill>
              <a:srgbClr val="005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блако 32"/>
          <p:cNvSpPr/>
          <p:nvPr/>
        </p:nvSpPr>
        <p:spPr>
          <a:xfrm>
            <a:off x="3571868" y="2357430"/>
            <a:ext cx="357190" cy="500066"/>
          </a:xfrm>
          <a:prstGeom prst="cloud">
            <a:avLst/>
          </a:prstGeom>
          <a:solidFill>
            <a:srgbClr val="005400"/>
          </a:solidFill>
          <a:ln>
            <a:solidFill>
              <a:srgbClr val="005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блако 33"/>
          <p:cNvSpPr/>
          <p:nvPr/>
        </p:nvSpPr>
        <p:spPr>
          <a:xfrm>
            <a:off x="3714744" y="2357430"/>
            <a:ext cx="1000132" cy="642942"/>
          </a:xfrm>
          <a:prstGeom prst="cloud">
            <a:avLst/>
          </a:prstGeom>
          <a:solidFill>
            <a:srgbClr val="005400"/>
          </a:solidFill>
          <a:ln>
            <a:solidFill>
              <a:srgbClr val="005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блако 34"/>
          <p:cNvSpPr/>
          <p:nvPr/>
        </p:nvSpPr>
        <p:spPr>
          <a:xfrm>
            <a:off x="5538790" y="2538402"/>
            <a:ext cx="357190" cy="500066"/>
          </a:xfrm>
          <a:prstGeom prst="cloud">
            <a:avLst/>
          </a:prstGeom>
          <a:solidFill>
            <a:srgbClr val="005400"/>
          </a:solidFill>
          <a:ln>
            <a:solidFill>
              <a:srgbClr val="005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блако 35"/>
          <p:cNvSpPr/>
          <p:nvPr/>
        </p:nvSpPr>
        <p:spPr>
          <a:xfrm>
            <a:off x="4929190" y="2428868"/>
            <a:ext cx="1119190" cy="762000"/>
          </a:xfrm>
          <a:prstGeom prst="cloud">
            <a:avLst/>
          </a:prstGeom>
          <a:solidFill>
            <a:srgbClr val="005400"/>
          </a:solidFill>
          <a:ln>
            <a:solidFill>
              <a:srgbClr val="005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 descr="https://cdn4.imgbb.ru/community/140/1404555/201601/026a1ea5cca6bdb713c4fa9711965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5712" cy="68580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6ABF-FEE2-4825-9E0C-78890969A58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6ABF-FEE2-4825-9E0C-78890969A585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3" name="Рисунок 2" descr="fu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 flipH="1">
            <a:off x="179388" y="5516563"/>
            <a:ext cx="8713787" cy="1154112"/>
          </a:xfrm>
        </p:spPr>
        <p:txBody>
          <a:bodyPr/>
          <a:lstStyle/>
          <a:p>
            <a:pPr eaLnBrk="1" hangingPunct="1"/>
            <a:r>
              <a:rPr lang="ru-RU" b="1" smtClean="0"/>
              <a:t>Спасибо за внимание!</a:t>
            </a:r>
          </a:p>
        </p:txBody>
      </p:sp>
      <p:pic>
        <p:nvPicPr>
          <p:cNvPr id="16387" name="Picture 6" descr="1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260350"/>
            <a:ext cx="8785225" cy="5256213"/>
          </a:xfrm>
          <a:noFill/>
        </p:spPr>
      </p:pic>
      <p:pic>
        <p:nvPicPr>
          <p:cNvPr id="16388" name="Picture 6" descr="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14313"/>
            <a:ext cx="878522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6ABF-FEE2-4825-9E0C-78890969A58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7772400" cy="1152525"/>
          </a:xfrm>
        </p:spPr>
        <p:txBody>
          <a:bodyPr/>
          <a:lstStyle/>
          <a:p>
            <a:pPr eaLnBrk="1" hangingPunct="1"/>
            <a:r>
              <a:rPr lang="ru-RU" b="1" dirty="0" smtClean="0"/>
              <a:t>Тема: «Настроение»</a:t>
            </a:r>
          </a:p>
        </p:txBody>
      </p:sp>
      <p:pic>
        <p:nvPicPr>
          <p:cNvPr id="3075" name="Picture 11" descr="3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00100" y="1071546"/>
            <a:ext cx="7429551" cy="5500726"/>
          </a:xfr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6ABF-FEE2-4825-9E0C-78890969A58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Настроение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2010" y="1500174"/>
            <a:ext cx="4471990" cy="509746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Настроение пропало.</a:t>
            </a:r>
            <a:br>
              <a:rPr lang="ru-RU" b="1" dirty="0" smtClean="0"/>
            </a:br>
            <a:r>
              <a:rPr lang="ru-RU" b="1" dirty="0" smtClean="0"/>
              <a:t>Я везде его искала:</a:t>
            </a:r>
            <a:br>
              <a:rPr lang="ru-RU" b="1" dirty="0" smtClean="0"/>
            </a:br>
            <a:r>
              <a:rPr lang="ru-RU" b="1" dirty="0" smtClean="0"/>
              <a:t>Под диваном, под столом,</a:t>
            </a:r>
            <a:br>
              <a:rPr lang="ru-RU" b="1" dirty="0" smtClean="0"/>
            </a:br>
            <a:r>
              <a:rPr lang="ru-RU" b="1" dirty="0" smtClean="0"/>
              <a:t>Во дворе и за углом.</a:t>
            </a:r>
            <a:br>
              <a:rPr lang="ru-RU" b="1" dirty="0" smtClean="0"/>
            </a:br>
            <a:r>
              <a:rPr lang="ru-RU" b="1" dirty="0" smtClean="0"/>
              <a:t>Я звала его, сердилась,</a:t>
            </a:r>
            <a:br>
              <a:rPr lang="ru-RU" b="1" dirty="0" smtClean="0"/>
            </a:br>
            <a:r>
              <a:rPr lang="ru-RU" b="1" dirty="0" smtClean="0"/>
              <a:t>А оно не находилось!</a:t>
            </a:r>
            <a:br>
              <a:rPr lang="ru-RU" b="1" dirty="0" smtClean="0"/>
            </a:br>
            <a:r>
              <a:rPr lang="ru-RU" b="1" dirty="0" smtClean="0"/>
              <a:t>И тоскую, и грущу.</a:t>
            </a:r>
            <a:br>
              <a:rPr lang="ru-RU" b="1" dirty="0" smtClean="0"/>
            </a:br>
            <a:r>
              <a:rPr lang="ru-RU" b="1" dirty="0" smtClean="0"/>
              <a:t>Может, я не там ищу?</a:t>
            </a:r>
            <a:br>
              <a:rPr lang="ru-RU" b="1" dirty="0" smtClean="0"/>
            </a:br>
            <a:r>
              <a:rPr lang="ru-RU" b="1" dirty="0" smtClean="0"/>
              <a:t>Без следа исчезло прямо...</a:t>
            </a:r>
            <a:br>
              <a:rPr lang="ru-RU" b="1" dirty="0" smtClean="0"/>
            </a:br>
            <a:r>
              <a:rPr lang="ru-RU" b="1" dirty="0" smtClean="0"/>
              <a:t>А потом вернулась мама.</a:t>
            </a:r>
            <a:br>
              <a:rPr lang="ru-RU" b="1" dirty="0" smtClean="0"/>
            </a:br>
            <a:r>
              <a:rPr lang="ru-RU" b="1" dirty="0" smtClean="0"/>
              <a:t>Как ей это удалось? -</a:t>
            </a:r>
            <a:br>
              <a:rPr lang="ru-RU" b="1" dirty="0" smtClean="0"/>
            </a:br>
            <a:r>
              <a:rPr lang="ru-RU" b="1" dirty="0" smtClean="0"/>
              <a:t>Настроение нашлось! </a:t>
            </a:r>
          </a:p>
          <a:p>
            <a:pPr>
              <a:buNone/>
            </a:pPr>
            <a:r>
              <a:rPr lang="ru-RU" b="1" dirty="0" smtClean="0"/>
              <a:t>                </a:t>
            </a:r>
          </a:p>
          <a:p>
            <a:pPr algn="r">
              <a:buNone/>
            </a:pPr>
            <a:r>
              <a:rPr lang="ru-RU" b="1" dirty="0" smtClean="0"/>
              <a:t>Светлана </a:t>
            </a:r>
            <a:r>
              <a:rPr lang="ru-RU" b="1" dirty="0" err="1" smtClean="0"/>
              <a:t>Зернес</a:t>
            </a:r>
            <a:endParaRPr lang="ru-RU" b="1" dirty="0"/>
          </a:p>
        </p:txBody>
      </p:sp>
      <p:pic>
        <p:nvPicPr>
          <p:cNvPr id="7172" name="Picture 4" descr="http://i69.beon.ru/13/24/2302413/85/81007685/1a718ca90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01362"/>
            <a:ext cx="4572000" cy="400052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6ABF-FEE2-4825-9E0C-78890969A58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7772400" cy="936625"/>
          </a:xfrm>
        </p:spPr>
        <p:txBody>
          <a:bodyPr/>
          <a:lstStyle/>
          <a:p>
            <a:pPr eaLnBrk="1" hangingPunct="1"/>
            <a:r>
              <a:rPr lang="ru-RU" dirty="0" smtClean="0"/>
              <a:t>Что такое </a:t>
            </a:r>
            <a:r>
              <a:rPr lang="ru-RU" b="1" dirty="0" smtClean="0"/>
              <a:t>настроение</a:t>
            </a:r>
            <a:r>
              <a:rPr lang="ru-RU" dirty="0" smtClean="0"/>
              <a:t>?</a:t>
            </a:r>
          </a:p>
        </p:txBody>
      </p:sp>
      <p:sp>
        <p:nvSpPr>
          <p:cNvPr id="6147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2" y="1000108"/>
            <a:ext cx="4392612" cy="314327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dirty="0" smtClean="0"/>
              <a:t>     </a:t>
            </a:r>
            <a:r>
              <a:rPr lang="ru-RU" sz="2000" b="1" dirty="0" smtClean="0"/>
              <a:t>Настроение – эмоциональное состояние,  придающее окраску переживаниям и деятельности человека, оно имеет причину, не всегда осознаваемую человеком. Настроение может изменяться под впечатлением каких-либо событий, фактов, людей, окружающей природы, здоровья, выполняемой работы, учёбы.  </a:t>
            </a:r>
          </a:p>
          <a:p>
            <a:pPr eaLnBrk="1" hangingPunct="1">
              <a:buFontTx/>
              <a:buNone/>
            </a:pPr>
            <a:endParaRPr lang="ru-RU" sz="2000" dirty="0" smtClean="0"/>
          </a:p>
        </p:txBody>
      </p:sp>
      <p:pic>
        <p:nvPicPr>
          <p:cNvPr id="6148" name="Picture 19" descr="2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58" y="1000108"/>
            <a:ext cx="4103687" cy="3924300"/>
          </a:xfr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829EF-ECE9-4993-8285-56B9B3537FA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7" name="Рисунок 6" descr="stages-of-tree-growth-from-seed-clipart-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734" t="1322" r="6208" b="68029"/>
          <a:stretch>
            <a:fillRect/>
          </a:stretch>
        </p:blipFill>
        <p:spPr>
          <a:xfrm>
            <a:off x="5429256" y="4143381"/>
            <a:ext cx="3071834" cy="271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6"/>
          <p:cNvSpPr>
            <a:spLocks noGrp="1" noChangeArrowheads="1"/>
          </p:cNvSpPr>
          <p:nvPr>
            <p:ph type="title" sz="quarter"/>
          </p:nvPr>
        </p:nvSpPr>
        <p:spPr>
          <a:xfrm>
            <a:off x="179388" y="404813"/>
            <a:ext cx="8785225" cy="13684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smtClean="0"/>
              <a:t/>
            </a:r>
            <a:br>
              <a:rPr lang="ru-RU" sz="2400" b="1" smtClean="0"/>
            </a:br>
            <a:r>
              <a:rPr lang="ru-RU" sz="2800" b="1" smtClean="0"/>
              <a:t>НАСТРОЕНИЕ - внутреннее, душевное состояние.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                                  </a:t>
            </a:r>
            <a:r>
              <a:rPr lang="ru-RU" sz="1600" b="1" i="1" smtClean="0"/>
              <a:t>Толковый словарь русского языка (Ожегов С., Шведова Н)</a:t>
            </a:r>
            <a:r>
              <a:rPr lang="ru-RU" sz="1600" i="1" smtClean="0"/>
              <a:t/>
            </a:r>
            <a:br>
              <a:rPr lang="ru-RU" sz="1600" i="1" smtClean="0"/>
            </a:br>
            <a:r>
              <a:rPr lang="ru-RU" sz="1600" i="1" smtClean="0"/>
              <a:t/>
            </a:r>
            <a:br>
              <a:rPr lang="ru-RU" sz="1600" i="1" smtClean="0"/>
            </a:br>
            <a:r>
              <a:rPr lang="ru-RU" sz="4000" smtClean="0"/>
              <a:t> </a:t>
            </a:r>
          </a:p>
        </p:txBody>
      </p:sp>
      <p:pic>
        <p:nvPicPr>
          <p:cNvPr id="7171" name="Picture 9" descr="2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213" y="1341438"/>
            <a:ext cx="3527425" cy="2646362"/>
          </a:xfrm>
          <a:noFill/>
        </p:spPr>
      </p:pic>
      <p:pic>
        <p:nvPicPr>
          <p:cNvPr id="7172" name="Picture 10" descr="2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8400" y="4365625"/>
            <a:ext cx="2217738" cy="2232025"/>
          </a:xfrm>
          <a:noFill/>
        </p:spPr>
      </p:pic>
      <p:pic>
        <p:nvPicPr>
          <p:cNvPr id="7173" name="Picture 14" descr="2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4292600"/>
            <a:ext cx="2736850" cy="2432050"/>
          </a:xfrm>
          <a:noFill/>
        </p:spPr>
      </p:pic>
      <p:pic>
        <p:nvPicPr>
          <p:cNvPr id="7174" name="Picture 15" descr="2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00788" y="4508500"/>
            <a:ext cx="2641600" cy="1981200"/>
          </a:xfrm>
          <a:noFill/>
        </p:spPr>
      </p:pic>
      <p:pic>
        <p:nvPicPr>
          <p:cNvPr id="7175" name="Picture 17" descr="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1412875"/>
            <a:ext cx="3843338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EF9ED-A966-4DA9-B899-46730C8C069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tages-of-tree-growth-from-seed-clipart-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000" r="68750" b="10337"/>
          <a:stretch>
            <a:fillRect/>
          </a:stretch>
        </p:blipFill>
        <p:spPr>
          <a:xfrm>
            <a:off x="2786050" y="2928934"/>
            <a:ext cx="3571900" cy="39290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Настроение может быть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0100" y="928670"/>
            <a:ext cx="3568726" cy="659352"/>
          </a:xfrm>
        </p:spPr>
        <p:txBody>
          <a:bodyPr/>
          <a:lstStyle/>
          <a:p>
            <a:r>
              <a:rPr lang="ru-RU" dirty="0" smtClean="0"/>
              <a:t>Хорошим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215074" y="928670"/>
            <a:ext cx="2543164" cy="654843"/>
          </a:xfrm>
        </p:spPr>
        <p:txBody>
          <a:bodyPr/>
          <a:lstStyle/>
          <a:p>
            <a:r>
              <a:rPr lang="ru-RU" dirty="0" smtClean="0"/>
              <a:t>Плохим</a:t>
            </a:r>
            <a:endParaRPr lang="ru-RU" dirty="0"/>
          </a:p>
        </p:txBody>
      </p:sp>
      <p:pic>
        <p:nvPicPr>
          <p:cNvPr id="5124" name="Picture 4" descr="http://www.doctor-anna.ru/upload/medialibrary/011/01153bb1eae1ede84103891194c23de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98" t="4760" r="9293"/>
          <a:stretch>
            <a:fillRect/>
          </a:stretch>
        </p:blipFill>
        <p:spPr bwMode="auto">
          <a:xfrm>
            <a:off x="214282" y="1928802"/>
            <a:ext cx="3357586" cy="2634844"/>
          </a:xfrm>
          <a:prstGeom prst="rect">
            <a:avLst/>
          </a:prstGeom>
          <a:noFill/>
        </p:spPr>
      </p:pic>
      <p:pic>
        <p:nvPicPr>
          <p:cNvPr id="5126" name="Picture 6" descr="http://vzroslye-i-deti.ru/wp-content/uploads/2015/02/emoci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43" t="-4843"/>
          <a:stretch>
            <a:fillRect/>
          </a:stretch>
        </p:blipFill>
        <p:spPr bwMode="auto">
          <a:xfrm>
            <a:off x="5643570" y="2000240"/>
            <a:ext cx="3222601" cy="2736075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6ABF-FEE2-4825-9E0C-78890969A58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188913"/>
            <a:ext cx="7772400" cy="1152525"/>
          </a:xfrm>
        </p:spPr>
        <p:txBody>
          <a:bodyPr/>
          <a:lstStyle/>
          <a:p>
            <a:pPr eaLnBrk="1" hangingPunct="1"/>
            <a:r>
              <a:rPr lang="ru-RU" b="1" smtClean="0"/>
              <a:t>Настроение бывает разным:</a:t>
            </a:r>
          </a:p>
        </p:txBody>
      </p:sp>
      <p:pic>
        <p:nvPicPr>
          <p:cNvPr id="5123" name="Picture 9" descr="2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1484313"/>
            <a:ext cx="2647950" cy="1981200"/>
          </a:xfrm>
          <a:noFill/>
        </p:spPr>
      </p:pic>
      <p:pic>
        <p:nvPicPr>
          <p:cNvPr id="5124" name="Picture 10" descr="5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00788" y="1557338"/>
            <a:ext cx="2641600" cy="1981200"/>
          </a:xfrm>
          <a:noFill/>
        </p:spPr>
      </p:pic>
      <p:pic>
        <p:nvPicPr>
          <p:cNvPr id="5125" name="Picture 11" descr="07335d5ab3569ae969e0fd9b1bbe06d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3933825"/>
            <a:ext cx="2457450" cy="2341563"/>
          </a:xfrm>
          <a:noFill/>
        </p:spPr>
      </p:pic>
      <p:pic>
        <p:nvPicPr>
          <p:cNvPr id="5126" name="Picture 12" descr="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8400" y="1557338"/>
            <a:ext cx="1654175" cy="1981200"/>
          </a:xfrm>
          <a:noFill/>
        </p:spPr>
      </p:pic>
      <p:pic>
        <p:nvPicPr>
          <p:cNvPr id="5127" name="Picture 14" descr="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3860800"/>
            <a:ext cx="33083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7" descr="3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3716338"/>
            <a:ext cx="18669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EF9ED-A966-4DA9-B899-46730C8C069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n-wall.ru/img/20/romashka_ulybka_cvetok_1280x10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714488"/>
            <a:ext cx="3714776" cy="297182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74638"/>
            <a:ext cx="7067550" cy="633412"/>
          </a:xfrm>
        </p:spPr>
        <p:txBody>
          <a:bodyPr/>
          <a:lstStyle/>
          <a:p>
            <a:r>
              <a:rPr lang="ru-RU" sz="3200" b="1" dirty="0" smtClean="0"/>
              <a:t>От чего зависит наше настроение?</a:t>
            </a:r>
            <a:endParaRPr lang="ru-RU" sz="3200" b="1" dirty="0">
              <a:solidFill>
                <a:srgbClr val="006666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4329114" cy="4929188"/>
          </a:xfrm>
        </p:spPr>
        <p:txBody>
          <a:bodyPr/>
          <a:lstStyle/>
          <a:p>
            <a:r>
              <a:rPr lang="ru-RU" sz="2400" b="1" dirty="0" smtClean="0"/>
              <a:t>Настроение – это психологический фон, определяющий действие личности. «Под настроение» люди признаются в любви, совершают подвиги, из – за плохого настроения делают ошибки, глупости, совершают проступки</a:t>
            </a:r>
            <a:endParaRPr lang="ru-RU" sz="2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26ABF-FEE2-4825-9E0C-78890969A58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782</Words>
  <Application>Microsoft Office PowerPoint</Application>
  <PresentationFormat>Экран (4:3)</PresentationFormat>
  <Paragraphs>130</Paragraphs>
  <Slides>20</Slides>
  <Notes>20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Самосовершенствование личности</vt:lpstr>
      <vt:lpstr>Презентация PowerPoint</vt:lpstr>
      <vt:lpstr>Тема: «Настроение»</vt:lpstr>
      <vt:lpstr>Настроение</vt:lpstr>
      <vt:lpstr>Что такое настроение?</vt:lpstr>
      <vt:lpstr> НАСТРОЕНИЕ - внутреннее, душевное состояние.                                   Толковый словарь русского языка (Ожегов С., Шведова Н)   </vt:lpstr>
      <vt:lpstr>Настроение может быть</vt:lpstr>
      <vt:lpstr>Настроение бывает разным:</vt:lpstr>
      <vt:lpstr>От чего зависит наше настроение?</vt:lpstr>
      <vt:lpstr>Презентация PowerPoint</vt:lpstr>
      <vt:lpstr>Цвета настроения</vt:lpstr>
      <vt:lpstr>Презентация PowerPoint</vt:lpstr>
      <vt:lpstr>Презентация PowerPoint</vt:lpstr>
      <vt:lpstr>Презентация PowerPoint</vt:lpstr>
      <vt:lpstr>Надо учиться управлять собой! Контролировать своё настроение! </vt:lpstr>
      <vt:lpstr>Заповеди хорошего настроения</vt:lpstr>
      <vt:lpstr>Мудрые мысли известных людей:</vt:lpstr>
      <vt:lpstr>Презентация PowerPoint</vt:lpstr>
      <vt:lpstr>Презентация PowerPoint</vt:lpstr>
      <vt:lpstr>Спасибо за внимание!</vt:lpstr>
    </vt:vector>
  </TitlesOfParts>
  <Company>book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для воспитанных детей</dc:title>
  <dc:creator>comp</dc:creator>
  <cp:lastModifiedBy>Ирина Димитриевна Стоянова</cp:lastModifiedBy>
  <cp:revision>57</cp:revision>
  <cp:lastPrinted>2018-02-26T17:14:38Z</cp:lastPrinted>
  <dcterms:created xsi:type="dcterms:W3CDTF">2018-02-26T08:56:20Z</dcterms:created>
  <dcterms:modified xsi:type="dcterms:W3CDTF">2019-01-31T12:09:37Z</dcterms:modified>
</cp:coreProperties>
</file>