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2" r:id="rId3"/>
    <p:sldId id="323" r:id="rId4"/>
    <p:sldId id="315" r:id="rId5"/>
    <p:sldId id="324" r:id="rId6"/>
    <p:sldId id="325" r:id="rId7"/>
    <p:sldId id="326" r:id="rId8"/>
    <p:sldId id="327" r:id="rId9"/>
    <p:sldId id="328" r:id="rId10"/>
    <p:sldId id="329" r:id="rId11"/>
    <p:sldId id="331" r:id="rId12"/>
    <p:sldId id="333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CCECE"/>
    <a:srgbClr val="EBF0F2"/>
    <a:srgbClr val="800080"/>
    <a:srgbClr val="852B5A"/>
    <a:srgbClr val="9D03AD"/>
    <a:srgbClr val="C10382"/>
    <a:srgbClr val="9900FF"/>
    <a:srgbClr val="FFD211"/>
    <a:srgbClr val="FFCC00"/>
    <a:srgbClr val="FF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71455" autoAdjust="0"/>
  </p:normalViewPr>
  <p:slideViewPr>
    <p:cSldViewPr snapToGrid="0">
      <p:cViewPr varScale="1">
        <p:scale>
          <a:sx n="52" d="100"/>
          <a:sy n="52" d="100"/>
        </p:scale>
        <p:origin x="-18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39F92-B0AF-430A-9852-2C9E0F526234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AB1D8-8D5B-41E9-957A-FC7F733705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6276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AB1D8-8D5B-41E9-957A-FC7F7337054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8156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Следуя тенденциям, российские школы меняют модель работы. Пока что сохраняется, но постепенно уходит в прошлое, модель 1.0, в которой учитель транслирует информацию, а ученики запоминают ее и воспроизводят в точках контроля. Мы уже близко знакомы с моделью коллективного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кейсового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обучения 2.0. Образование стремится к модели 3.0, она предусматривает постановку персональных целей для каждого ученика и поиск наиболее удобного способа проверки его знаний.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Наставничество в данном контексте рассматривается как перспективная образовательная технология, которая позволяет передавать знания, формировать необходимые навыки и осознанность быстрее, чем традиционные способы. Педагог в роли наставника не только ретранслирует знания, но и отвечает на вызов времени.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AB1D8-8D5B-41E9-957A-FC7F7337054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2979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 понять, кто такой наставник в школе и в чем состоят его задачи, обратимся к социальным характеристикам: мир-SPOD и мир-VUCA. Как утверждают эксперты, долгое время мы жили в мире SPOD, что значит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Steady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(устойчивый),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Predictable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(предсказуемый),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Ordinary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(простой),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Definite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(определенный). В данных условиях выпускники школ и ВУЗов знали свою жизнь наперед. Сейчас произошел переход к миру VUCA — то есть к жизни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Volatility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(нестабильной),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Uncertainty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(неопределенной),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Complexity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(сложной), и 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Ambiguity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(неоднозначной). В этих условиях помимо привычных контекстных и предметных навыков людям крайне необходимы экзистенциальные навыки. Однако окружающая действительность меняется так быстро, что у людей не хватает времени и ресурсов самостоятельно знакомиться со своим «Я», искать личные цели, формулировать мечты, без которых невозможен успех.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AB1D8-8D5B-41E9-957A-FC7F7337054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996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 понять, кто такой наставник в школе и в чем состоят его задачи, обратимся к социальным характеристикам: мир-SPOD и мир-VUCA. Как утверждают эксперты, долгое время мы жили в мире SPOD, что значит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Steady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(устойчивый),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Predictable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(предсказуемый),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Ordinary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(простой),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Definite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(определенный). В данных условиях выпускники школ и ВУЗов знали свою жизнь наперед. Сейчас произошел переход к миру VUCA — то есть к жизни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Volatility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(нестабильной),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Uncertainty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(неопределенной),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Complexity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(сложной), и 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Ambiguity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(неоднозначной). В этих условиях помимо привычных контекстных и предметных навыков людям крайне необходимы экзистенциальные навыки. Однако окружающая действительность меняется так быстро, что у людей не хватает времени и ресурсов самостоятельно знакомиться со своим «Я», искать личные цели, формулировать мечты, без которых невозможен успех.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AB1D8-8D5B-41E9-957A-FC7F7337054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7191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B444C3-F75D-42BF-B255-94F17C7BB896}" type="slidenum">
              <a:rPr lang="ru-RU" altLang="ru-RU"/>
              <a:pPr eaLnBrk="1" hangingPunct="1"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39834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785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975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6783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62536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80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6403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508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561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415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392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430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833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6" y="1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634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ng@iro.yar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hyperlink" Target="mailto:shlyahtina@iro.yar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2364" y="1266647"/>
            <a:ext cx="5544185" cy="4408040"/>
          </a:xfrm>
        </p:spPr>
        <p:txBody>
          <a:bodyPr>
            <a:noAutofit/>
          </a:bodyPr>
          <a:lstStyle/>
          <a:p>
            <a:r>
              <a:rPr lang="ru-RU" sz="4000" b="1" dirty="0"/>
              <a:t>Наставничество – ключевая задача реализации </a:t>
            </a:r>
            <a:br>
              <a:rPr lang="ru-RU" sz="4000" b="1" dirty="0"/>
            </a:br>
            <a:r>
              <a:rPr lang="ru-RU" sz="4000" b="1" dirty="0"/>
              <a:t>регионального проекта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ru-RU" sz="4000" b="1" dirty="0"/>
              <a:t>«Современная школа»</a:t>
            </a:r>
            <a:br>
              <a:rPr lang="ru-RU" sz="4000" b="1" dirty="0"/>
            </a:br>
            <a:r>
              <a:rPr lang="ru-RU" sz="4000" b="1" dirty="0"/>
              <a:t>в Ярославской области</a:t>
            </a:r>
            <a:r>
              <a:rPr lang="ru-RU" sz="4000" b="1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ru-RU" sz="4000" b="1" dirty="0">
                <a:solidFill>
                  <a:schemeClr val="bg1">
                    <a:lumMod val="65000"/>
                  </a:schemeClr>
                </a:solidFill>
              </a:rPr>
            </a:b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76" y="82991"/>
            <a:ext cx="1277320" cy="1277320"/>
          </a:xfrm>
          <a:prstGeom prst="rect">
            <a:avLst/>
          </a:prstGeom>
        </p:spPr>
      </p:pic>
      <p:sp>
        <p:nvSpPr>
          <p:cNvPr id="3" name="AutoShape 2" descr="https://www.khabkrai.ru/photos/71824_x92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www.khabkrai.ru/photos/71824_x922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www.khabkrai.ru/photos/71824_x922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37019" y="5351521"/>
            <a:ext cx="41417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000" dirty="0" err="1"/>
              <a:t>Шляхтина</a:t>
            </a:r>
            <a:r>
              <a:rPr lang="ru-RU" sz="2000" dirty="0"/>
              <a:t>  Наталья  </a:t>
            </a:r>
            <a:r>
              <a:rPr lang="ru-RU" sz="2000" dirty="0" smtClean="0"/>
              <a:t>Владимировна, </a:t>
            </a:r>
          </a:p>
          <a:p>
            <a:pPr algn="r"/>
            <a:r>
              <a:rPr lang="ru-RU" sz="2000" dirty="0" smtClean="0"/>
              <a:t>руководитель ЦОМ</a:t>
            </a:r>
            <a:endParaRPr lang="ru-RU" sz="2000" dirty="0"/>
          </a:p>
        </p:txBody>
      </p:sp>
      <p:sp>
        <p:nvSpPr>
          <p:cNvPr id="12" name="object 3"/>
          <p:cNvSpPr/>
          <p:nvPr/>
        </p:nvSpPr>
        <p:spPr>
          <a:xfrm>
            <a:off x="5759010" y="465138"/>
            <a:ext cx="3011710" cy="6011059"/>
          </a:xfrm>
          <a:prstGeom prst="rect">
            <a:avLst/>
          </a:prstGeom>
          <a:blipFill>
            <a:blip r:embed="rId4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6379" y="5134307"/>
            <a:ext cx="1284288" cy="221856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Ученик-ученик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48569" y="2089635"/>
            <a:ext cx="3447098" cy="2526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1600" b="1" spc="95" dirty="0">
                <a:solidFill>
                  <a:srgbClr val="251D20"/>
                </a:solidFill>
                <a:latin typeface="Trebuchet MS"/>
                <a:cs typeface="Trebuchet MS"/>
              </a:rPr>
              <a:t>ДЛЯ </a:t>
            </a:r>
            <a:r>
              <a:rPr sz="1600" b="1" spc="193" dirty="0">
                <a:solidFill>
                  <a:srgbClr val="251D20"/>
                </a:solidFill>
                <a:latin typeface="Trebuchet MS"/>
                <a:cs typeface="Trebuchet MS"/>
              </a:rPr>
              <a:t>РАЗНЫХ ЗАДАЧ </a:t>
            </a:r>
            <a:r>
              <a:rPr sz="1600" b="1" spc="-5" dirty="0">
                <a:solidFill>
                  <a:srgbClr val="251D20"/>
                </a:solidFill>
                <a:latin typeface="Trebuchet MS"/>
                <a:cs typeface="Trebuchet MS"/>
              </a:rPr>
              <a:t>И</a:t>
            </a:r>
            <a:r>
              <a:rPr sz="1600" b="1" spc="430" dirty="0">
                <a:solidFill>
                  <a:srgbClr val="251D20"/>
                </a:solidFill>
                <a:latin typeface="Trebuchet MS"/>
                <a:cs typeface="Trebuchet MS"/>
              </a:rPr>
              <a:t> </a:t>
            </a:r>
            <a:r>
              <a:rPr sz="1600" b="1" spc="130" dirty="0">
                <a:solidFill>
                  <a:srgbClr val="251D20"/>
                </a:solidFill>
                <a:latin typeface="Trebuchet MS"/>
                <a:cs typeface="Trebuchet MS"/>
              </a:rPr>
              <a:t>РОЛЕЙ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31147" y="1336188"/>
            <a:ext cx="6281738" cy="560410"/>
          </a:xfrm>
          <a:prstGeom prst="rect">
            <a:avLst/>
          </a:prstGeom>
        </p:spPr>
        <p:txBody>
          <a:bodyPr vert="horz" wrap="square" lIns="0" tIns="6350" rIns="0" bIns="0" rtlCol="0" anchor="ctr">
            <a:spAutoFit/>
          </a:bodyPr>
          <a:lstStyle/>
          <a:p>
            <a:pPr marL="6350">
              <a:lnSpc>
                <a:spcPct val="100000"/>
              </a:lnSpc>
              <a:spcBef>
                <a:spcPts val="50"/>
              </a:spcBef>
            </a:pPr>
            <a:r>
              <a:rPr sz="3600" b="1" spc="-45" dirty="0">
                <a:latin typeface="Trebuchet MS"/>
                <a:cs typeface="Trebuchet MS"/>
              </a:rPr>
              <a:t>5 </a:t>
            </a:r>
            <a:r>
              <a:rPr sz="3600" b="1" spc="203" dirty="0">
                <a:latin typeface="Trebuchet MS"/>
                <a:cs typeface="Trebuchet MS"/>
              </a:rPr>
              <a:t>ФОРМ</a:t>
            </a:r>
            <a:r>
              <a:rPr sz="3600" b="1" spc="-83" dirty="0">
                <a:latin typeface="Trebuchet MS"/>
                <a:cs typeface="Trebuchet MS"/>
              </a:rPr>
              <a:t> </a:t>
            </a:r>
            <a:r>
              <a:rPr sz="3600" b="1" spc="143" dirty="0">
                <a:latin typeface="Trebuchet MS"/>
                <a:cs typeface="Trebuchet MS"/>
              </a:rPr>
              <a:t>НАСТАВНИЧЕСТВА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1887" y="5134307"/>
            <a:ext cx="1438593" cy="221856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1400" spc="20" dirty="0">
                <a:solidFill>
                  <a:srgbClr val="251D20"/>
                </a:solidFill>
                <a:latin typeface="Arial"/>
                <a:cs typeface="Arial"/>
              </a:rPr>
              <a:t>П</a:t>
            </a:r>
            <a:r>
              <a:rPr sz="1400" spc="-10" dirty="0">
                <a:solidFill>
                  <a:srgbClr val="251D20"/>
                </a:solidFill>
                <a:latin typeface="Arial"/>
                <a:cs typeface="Arial"/>
              </a:rPr>
              <a:t>е</a:t>
            </a:r>
            <a:r>
              <a:rPr sz="1400" spc="55" dirty="0">
                <a:solidFill>
                  <a:srgbClr val="251D20"/>
                </a:solidFill>
                <a:latin typeface="Arial"/>
                <a:cs typeface="Arial"/>
              </a:rPr>
              <a:t>д</a:t>
            </a:r>
            <a:r>
              <a:rPr sz="1400" spc="10" dirty="0">
                <a:solidFill>
                  <a:srgbClr val="251D20"/>
                </a:solidFill>
                <a:latin typeface="Arial"/>
                <a:cs typeface="Arial"/>
              </a:rPr>
              <a:t>а</a:t>
            </a:r>
            <a:r>
              <a:rPr sz="1400" spc="102" dirty="0">
                <a:solidFill>
                  <a:srgbClr val="251D20"/>
                </a:solidFill>
                <a:latin typeface="Arial"/>
                <a:cs typeface="Arial"/>
              </a:rPr>
              <a:t>г</a:t>
            </a: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о</a:t>
            </a:r>
            <a:r>
              <a:rPr sz="1400" spc="102" dirty="0">
                <a:solidFill>
                  <a:srgbClr val="251D20"/>
                </a:solidFill>
                <a:latin typeface="Arial"/>
                <a:cs typeface="Arial"/>
              </a:rPr>
              <a:t>г</a:t>
            </a:r>
            <a:r>
              <a:rPr sz="1400" spc="-53" dirty="0">
                <a:solidFill>
                  <a:srgbClr val="251D20"/>
                </a:solidFill>
                <a:latin typeface="Arial"/>
                <a:cs typeface="Arial"/>
              </a:rPr>
              <a:t>-</a:t>
            </a:r>
            <a:r>
              <a:rPr sz="1400" spc="75" dirty="0">
                <a:solidFill>
                  <a:srgbClr val="251D20"/>
                </a:solidFill>
                <a:latin typeface="Arial"/>
                <a:cs typeface="Arial"/>
              </a:rPr>
              <a:t>п</a:t>
            </a:r>
            <a:r>
              <a:rPr sz="1400" spc="-10" dirty="0">
                <a:solidFill>
                  <a:srgbClr val="251D20"/>
                </a:solidFill>
                <a:latin typeface="Arial"/>
                <a:cs typeface="Arial"/>
              </a:rPr>
              <a:t>е</a:t>
            </a:r>
            <a:r>
              <a:rPr sz="1400" spc="55" dirty="0">
                <a:solidFill>
                  <a:srgbClr val="251D20"/>
                </a:solidFill>
                <a:latin typeface="Arial"/>
                <a:cs typeface="Arial"/>
              </a:rPr>
              <a:t>д</a:t>
            </a:r>
            <a:r>
              <a:rPr sz="1400" spc="10" dirty="0">
                <a:solidFill>
                  <a:srgbClr val="251D20"/>
                </a:solidFill>
                <a:latin typeface="Arial"/>
                <a:cs typeface="Arial"/>
              </a:rPr>
              <a:t>а</a:t>
            </a:r>
            <a:r>
              <a:rPr sz="1400" spc="102" dirty="0">
                <a:solidFill>
                  <a:srgbClr val="251D20"/>
                </a:solidFill>
                <a:latin typeface="Arial"/>
                <a:cs typeface="Arial"/>
              </a:rPr>
              <a:t>г</a:t>
            </a: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о</a:t>
            </a:r>
            <a:r>
              <a:rPr sz="1400" spc="75" dirty="0">
                <a:solidFill>
                  <a:srgbClr val="251D20"/>
                </a:solidFill>
                <a:latin typeface="Arial"/>
                <a:cs typeface="Arial"/>
              </a:rPr>
              <a:t>г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401318"/>
            <a:ext cx="1790700" cy="1404937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9" name="object 9"/>
          <p:cNvSpPr/>
          <p:nvPr/>
        </p:nvSpPr>
        <p:spPr>
          <a:xfrm>
            <a:off x="1838325" y="3401318"/>
            <a:ext cx="1790700" cy="1404937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0" name="object 10"/>
          <p:cNvSpPr/>
          <p:nvPr/>
        </p:nvSpPr>
        <p:spPr>
          <a:xfrm>
            <a:off x="3676650" y="3401318"/>
            <a:ext cx="1790700" cy="1404937"/>
          </a:xfrm>
          <a:prstGeom prst="rect">
            <a:avLst/>
          </a:prstGeom>
          <a:blipFill>
            <a:blip r:embed="rId4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1" name="object 11"/>
          <p:cNvSpPr/>
          <p:nvPr/>
        </p:nvSpPr>
        <p:spPr>
          <a:xfrm>
            <a:off x="5514975" y="3401318"/>
            <a:ext cx="1790700" cy="1404937"/>
          </a:xfrm>
          <a:prstGeom prst="rect">
            <a:avLst/>
          </a:prstGeom>
          <a:blipFill>
            <a:blip r:embed="rId5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2" name="object 12"/>
          <p:cNvSpPr/>
          <p:nvPr/>
        </p:nvSpPr>
        <p:spPr>
          <a:xfrm>
            <a:off x="7353300" y="3401318"/>
            <a:ext cx="1790700" cy="1404937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3" name="object 13"/>
          <p:cNvSpPr txBox="1"/>
          <p:nvPr/>
        </p:nvSpPr>
        <p:spPr>
          <a:xfrm>
            <a:off x="3953658" y="5134307"/>
            <a:ext cx="1358900" cy="221856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1400" spc="-73" dirty="0">
                <a:solidFill>
                  <a:srgbClr val="251D20"/>
                </a:solidFill>
                <a:latin typeface="Arial"/>
                <a:cs typeface="Arial"/>
              </a:rPr>
              <a:t>С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т</a:t>
            </a:r>
            <a:r>
              <a:rPr sz="1400" spc="-13" dirty="0">
                <a:solidFill>
                  <a:srgbClr val="251D20"/>
                </a:solidFill>
                <a:latin typeface="Arial"/>
                <a:cs typeface="Arial"/>
              </a:rPr>
              <a:t>у</a:t>
            </a:r>
            <a:r>
              <a:rPr sz="1400" spc="55" dirty="0">
                <a:solidFill>
                  <a:srgbClr val="251D20"/>
                </a:solidFill>
                <a:latin typeface="Arial"/>
                <a:cs typeface="Arial"/>
              </a:rPr>
              <a:t>д</a:t>
            </a:r>
            <a:r>
              <a:rPr sz="1400" spc="-10" dirty="0">
                <a:solidFill>
                  <a:srgbClr val="251D20"/>
                </a:solidFill>
                <a:latin typeface="Arial"/>
                <a:cs typeface="Arial"/>
              </a:rPr>
              <a:t>е</a:t>
            </a:r>
            <a:r>
              <a:rPr sz="1400" spc="60" dirty="0">
                <a:solidFill>
                  <a:srgbClr val="251D20"/>
                </a:solidFill>
                <a:latin typeface="Arial"/>
                <a:cs typeface="Arial"/>
              </a:rPr>
              <a:t>н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т</a:t>
            </a:r>
            <a:r>
              <a:rPr sz="1400" spc="-53" dirty="0">
                <a:solidFill>
                  <a:srgbClr val="251D20"/>
                </a:solidFill>
                <a:latin typeface="Arial"/>
                <a:cs typeface="Arial"/>
              </a:rPr>
              <a:t>-</a:t>
            </a:r>
            <a:r>
              <a:rPr sz="1400" spc="-13" dirty="0">
                <a:solidFill>
                  <a:srgbClr val="251D20"/>
                </a:solidFill>
                <a:latin typeface="Arial"/>
                <a:cs typeface="Arial"/>
              </a:rPr>
              <a:t>у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ч</a:t>
            </a:r>
            <a:r>
              <a:rPr sz="1400" spc="-10" dirty="0">
                <a:solidFill>
                  <a:srgbClr val="251D20"/>
                </a:solidFill>
                <a:latin typeface="Arial"/>
                <a:cs typeface="Arial"/>
              </a:rPr>
              <a:t>е</a:t>
            </a:r>
            <a:r>
              <a:rPr sz="1400" spc="60" dirty="0">
                <a:solidFill>
                  <a:srgbClr val="251D20"/>
                </a:solidFill>
                <a:latin typeface="Arial"/>
                <a:cs typeface="Arial"/>
              </a:rPr>
              <a:t>н</a:t>
            </a:r>
            <a:r>
              <a:rPr sz="1400" spc="53" dirty="0">
                <a:solidFill>
                  <a:srgbClr val="251D20"/>
                </a:solidFill>
                <a:latin typeface="Arial"/>
                <a:cs typeface="Arial"/>
              </a:rPr>
              <a:t>и</a:t>
            </a:r>
            <a:r>
              <a:rPr sz="1400" spc="143" dirty="0">
                <a:solidFill>
                  <a:srgbClr val="251D20"/>
                </a:solidFill>
                <a:latin typeface="Arial"/>
                <a:cs typeface="Arial"/>
              </a:rPr>
              <a:t>к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43285" y="4976173"/>
            <a:ext cx="1282700" cy="506292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04483" marR="2540" indent="-298450">
              <a:lnSpc>
                <a:spcPct val="116100"/>
              </a:lnSpc>
              <a:spcBef>
                <a:spcPts val="50"/>
              </a:spcBef>
            </a:pPr>
            <a:r>
              <a:rPr sz="1400" spc="-25" dirty="0">
                <a:solidFill>
                  <a:srgbClr val="251D20"/>
                </a:solidFill>
                <a:latin typeface="Arial"/>
                <a:cs typeface="Arial"/>
              </a:rPr>
              <a:t>Р</a:t>
            </a:r>
            <a:r>
              <a:rPr sz="1400" spc="10" dirty="0">
                <a:solidFill>
                  <a:srgbClr val="251D20"/>
                </a:solidFill>
                <a:latin typeface="Arial"/>
                <a:cs typeface="Arial"/>
              </a:rPr>
              <a:t>а</a:t>
            </a:r>
            <a:r>
              <a:rPr sz="1400" spc="-3" dirty="0">
                <a:solidFill>
                  <a:srgbClr val="251D20"/>
                </a:solidFill>
                <a:latin typeface="Arial"/>
                <a:cs typeface="Arial"/>
              </a:rPr>
              <a:t>б</a:t>
            </a: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о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т</a:t>
            </a: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о</a:t>
            </a:r>
            <a:r>
              <a:rPr sz="1400" spc="55" dirty="0">
                <a:solidFill>
                  <a:srgbClr val="251D20"/>
                </a:solidFill>
                <a:latin typeface="Arial"/>
                <a:cs typeface="Arial"/>
              </a:rPr>
              <a:t>д</a:t>
            </a:r>
            <a:r>
              <a:rPr sz="1400" spc="10" dirty="0">
                <a:solidFill>
                  <a:srgbClr val="251D20"/>
                </a:solidFill>
                <a:latin typeface="Arial"/>
                <a:cs typeface="Arial"/>
              </a:rPr>
              <a:t>а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т</a:t>
            </a:r>
            <a:r>
              <a:rPr sz="1400" spc="-10" dirty="0">
                <a:solidFill>
                  <a:srgbClr val="251D20"/>
                </a:solidFill>
                <a:latin typeface="Arial"/>
                <a:cs typeface="Arial"/>
              </a:rPr>
              <a:t>е</a:t>
            </a:r>
            <a:r>
              <a:rPr sz="1400" spc="20" dirty="0">
                <a:solidFill>
                  <a:srgbClr val="251D20"/>
                </a:solidFill>
                <a:latin typeface="Arial"/>
                <a:cs typeface="Arial"/>
              </a:rPr>
              <a:t>л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ь</a:t>
            </a:r>
            <a:r>
              <a:rPr sz="1400" spc="-73" dirty="0">
                <a:solidFill>
                  <a:srgbClr val="251D20"/>
                </a:solidFill>
                <a:latin typeface="Arial"/>
                <a:cs typeface="Arial"/>
              </a:rPr>
              <a:t>-  </a:t>
            </a:r>
            <a:r>
              <a:rPr sz="1400" spc="35" dirty="0">
                <a:solidFill>
                  <a:srgbClr val="251D20"/>
                </a:solidFill>
                <a:latin typeface="Arial"/>
                <a:cs typeface="Arial"/>
              </a:rPr>
              <a:t>студент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67625" y="4976173"/>
            <a:ext cx="1282700" cy="506292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44170" marR="2540" indent="-338138">
              <a:lnSpc>
                <a:spcPct val="116100"/>
              </a:lnSpc>
              <a:spcBef>
                <a:spcPts val="50"/>
              </a:spcBef>
            </a:pPr>
            <a:r>
              <a:rPr sz="1400" spc="-25" dirty="0">
                <a:solidFill>
                  <a:srgbClr val="251D20"/>
                </a:solidFill>
                <a:latin typeface="Arial"/>
                <a:cs typeface="Arial"/>
              </a:rPr>
              <a:t>Р</a:t>
            </a:r>
            <a:r>
              <a:rPr sz="1400" spc="10" dirty="0">
                <a:solidFill>
                  <a:srgbClr val="251D20"/>
                </a:solidFill>
                <a:latin typeface="Arial"/>
                <a:cs typeface="Arial"/>
              </a:rPr>
              <a:t>а</a:t>
            </a:r>
            <a:r>
              <a:rPr sz="1400" spc="-3" dirty="0">
                <a:solidFill>
                  <a:srgbClr val="251D20"/>
                </a:solidFill>
                <a:latin typeface="Arial"/>
                <a:cs typeface="Arial"/>
              </a:rPr>
              <a:t>б</a:t>
            </a: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о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т</a:t>
            </a: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о</a:t>
            </a:r>
            <a:r>
              <a:rPr sz="1400" spc="55" dirty="0">
                <a:solidFill>
                  <a:srgbClr val="251D20"/>
                </a:solidFill>
                <a:latin typeface="Arial"/>
                <a:cs typeface="Arial"/>
              </a:rPr>
              <a:t>д</a:t>
            </a:r>
            <a:r>
              <a:rPr sz="1400" spc="10" dirty="0">
                <a:solidFill>
                  <a:srgbClr val="251D20"/>
                </a:solidFill>
                <a:latin typeface="Arial"/>
                <a:cs typeface="Arial"/>
              </a:rPr>
              <a:t>а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т</a:t>
            </a:r>
            <a:r>
              <a:rPr sz="1400" spc="-10" dirty="0">
                <a:solidFill>
                  <a:srgbClr val="251D20"/>
                </a:solidFill>
                <a:latin typeface="Arial"/>
                <a:cs typeface="Arial"/>
              </a:rPr>
              <a:t>е</a:t>
            </a:r>
            <a:r>
              <a:rPr sz="1400" spc="20" dirty="0">
                <a:solidFill>
                  <a:srgbClr val="251D20"/>
                </a:solidFill>
                <a:latin typeface="Arial"/>
                <a:cs typeface="Arial"/>
              </a:rPr>
              <a:t>л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ь</a:t>
            </a:r>
            <a:r>
              <a:rPr sz="1400" spc="-73" dirty="0">
                <a:solidFill>
                  <a:srgbClr val="251D20"/>
                </a:solidFill>
                <a:latin typeface="Arial"/>
                <a:cs typeface="Arial"/>
              </a:rPr>
              <a:t>-  </a:t>
            </a:r>
            <a:r>
              <a:rPr sz="1400" spc="48" dirty="0">
                <a:solidFill>
                  <a:srgbClr val="251D20"/>
                </a:solidFill>
                <a:latin typeface="Arial"/>
                <a:cs typeface="Arial"/>
              </a:rPr>
              <a:t>ученик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1086350" y="65267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 Ярославской области не менее 70% обучающихся общеобразовательных организаций вовлечены в различные формы сопровождения и наставничества</a:t>
            </a:r>
            <a:endParaRPr lang="ru-RU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523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43747" y="577045"/>
            <a:ext cx="5955089" cy="560410"/>
          </a:xfrm>
          <a:prstGeom prst="rect">
            <a:avLst/>
          </a:prstGeom>
        </p:spPr>
        <p:txBody>
          <a:bodyPr vert="horz" wrap="square" lIns="0" tIns="6350" rIns="0" bIns="0" rtlCol="0" anchor="ctr">
            <a:spAutoFit/>
          </a:bodyPr>
          <a:lstStyle/>
          <a:p>
            <a:pPr marL="6350">
              <a:lnSpc>
                <a:spcPct val="100000"/>
              </a:lnSpc>
              <a:spcBef>
                <a:spcPts val="50"/>
              </a:spcBef>
            </a:pPr>
            <a:r>
              <a:rPr sz="3600" b="1" dirty="0"/>
              <a:t>МОТИВАЦИЯ</a:t>
            </a:r>
            <a:r>
              <a:rPr sz="3600" b="1" spc="70" dirty="0"/>
              <a:t> </a:t>
            </a:r>
            <a:r>
              <a:rPr sz="3600" b="1" spc="8" dirty="0"/>
              <a:t>НАСТАВНИКОВ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197165" y="1461046"/>
            <a:ext cx="6648255" cy="4616648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6350">
              <a:spcBef>
                <a:spcPts val="800"/>
              </a:spcBef>
            </a:pPr>
            <a:r>
              <a:rPr sz="2000" b="1" spc="108" dirty="0" err="1" smtClean="0">
                <a:solidFill>
                  <a:srgbClr val="251D20"/>
                </a:solidFill>
                <a:cs typeface="Trebuchet MS"/>
              </a:rPr>
              <a:t>Стату</a:t>
            </a:r>
            <a:r>
              <a:rPr lang="ru-RU" sz="2000" b="1" spc="108" dirty="0" smtClean="0">
                <a:solidFill>
                  <a:srgbClr val="251D20"/>
                </a:solidFill>
                <a:cs typeface="Trebuchet MS"/>
              </a:rPr>
              <a:t>с</a:t>
            </a:r>
            <a:r>
              <a:rPr sz="2000" b="1" spc="108" dirty="0" smtClean="0">
                <a:solidFill>
                  <a:srgbClr val="251D20"/>
                </a:solidFill>
                <a:cs typeface="Trebuchet MS"/>
              </a:rPr>
              <a:t> </a:t>
            </a:r>
            <a:r>
              <a:rPr sz="2000" b="1" spc="65" dirty="0">
                <a:solidFill>
                  <a:srgbClr val="251D20"/>
                </a:solidFill>
                <a:cs typeface="Trebuchet MS"/>
              </a:rPr>
              <a:t>лидера </a:t>
            </a:r>
            <a:r>
              <a:rPr sz="2000" spc="28" dirty="0">
                <a:solidFill>
                  <a:srgbClr val="251D20"/>
                </a:solidFill>
                <a:cs typeface="Arial"/>
              </a:rPr>
              <a:t>и </a:t>
            </a:r>
            <a:r>
              <a:rPr sz="2000" spc="140" dirty="0">
                <a:solidFill>
                  <a:srgbClr val="251D20"/>
                </a:solidFill>
                <a:cs typeface="Arial"/>
              </a:rPr>
              <a:t>значимого </a:t>
            </a:r>
            <a:r>
              <a:rPr sz="2000" spc="123" dirty="0">
                <a:solidFill>
                  <a:srgbClr val="251D20"/>
                </a:solidFill>
                <a:cs typeface="Arial"/>
              </a:rPr>
              <a:t>взрослого,</a:t>
            </a:r>
            <a:r>
              <a:rPr sz="2000" spc="80" dirty="0">
                <a:solidFill>
                  <a:srgbClr val="251D20"/>
                </a:solidFill>
                <a:cs typeface="Arial"/>
              </a:rPr>
              <a:t> </a:t>
            </a:r>
            <a:r>
              <a:rPr sz="2000" spc="125" dirty="0" err="1" smtClean="0">
                <a:solidFill>
                  <a:srgbClr val="251D20"/>
                </a:solidFill>
                <a:cs typeface="Arial"/>
              </a:rPr>
              <a:t>подкрепление</a:t>
            </a:r>
            <a:r>
              <a:rPr lang="ru-RU" sz="2000" spc="125" dirty="0" smtClean="0">
                <a:solidFill>
                  <a:srgbClr val="251D20"/>
                </a:solidFill>
                <a:cs typeface="Arial"/>
              </a:rPr>
              <a:t> </a:t>
            </a:r>
            <a:r>
              <a:rPr sz="2000" b="1" spc="102" dirty="0" err="1" smtClean="0">
                <a:solidFill>
                  <a:srgbClr val="251D20"/>
                </a:solidFill>
                <a:cs typeface="Trebuchet MS"/>
              </a:rPr>
              <a:t>авторитета</a:t>
            </a:r>
            <a:endParaRPr sz="2000" dirty="0">
              <a:cs typeface="Trebuchet MS"/>
            </a:endParaRPr>
          </a:p>
          <a:p>
            <a:pPr marL="6350" marR="596900">
              <a:spcBef>
                <a:spcPts val="210"/>
              </a:spcBef>
            </a:pPr>
            <a:r>
              <a:rPr sz="2000" spc="113" dirty="0">
                <a:solidFill>
                  <a:srgbClr val="251D20"/>
                </a:solidFill>
                <a:cs typeface="Arial"/>
              </a:rPr>
              <a:t>Развитие </a:t>
            </a:r>
            <a:r>
              <a:rPr sz="2000" spc="153" dirty="0">
                <a:solidFill>
                  <a:srgbClr val="251D20"/>
                </a:solidFill>
                <a:cs typeface="Arial"/>
              </a:rPr>
              <a:t>коммуникационных </a:t>
            </a:r>
            <a:r>
              <a:rPr sz="2000" spc="28" dirty="0">
                <a:solidFill>
                  <a:srgbClr val="251D20"/>
                </a:solidFill>
                <a:cs typeface="Arial"/>
              </a:rPr>
              <a:t>и </a:t>
            </a:r>
            <a:r>
              <a:rPr sz="2000" spc="120" dirty="0">
                <a:solidFill>
                  <a:srgbClr val="251D20"/>
                </a:solidFill>
                <a:cs typeface="Arial"/>
              </a:rPr>
              <a:t>иных </a:t>
            </a:r>
            <a:r>
              <a:rPr sz="2000" spc="138" dirty="0" err="1">
                <a:solidFill>
                  <a:srgbClr val="251D20"/>
                </a:solidFill>
                <a:cs typeface="Arial"/>
              </a:rPr>
              <a:t>гибких</a:t>
            </a:r>
            <a:r>
              <a:rPr sz="2000" spc="138" dirty="0">
                <a:solidFill>
                  <a:srgbClr val="251D20"/>
                </a:solidFill>
                <a:cs typeface="Arial"/>
              </a:rPr>
              <a:t> </a:t>
            </a:r>
            <a:r>
              <a:rPr lang="ru-RU" sz="2000" spc="138" dirty="0" smtClean="0">
                <a:solidFill>
                  <a:srgbClr val="251D20"/>
                </a:solidFill>
                <a:cs typeface="Arial"/>
              </a:rPr>
              <a:t>н</a:t>
            </a:r>
            <a:r>
              <a:rPr sz="2000" spc="155" dirty="0" err="1" smtClean="0">
                <a:solidFill>
                  <a:srgbClr val="251D20"/>
                </a:solidFill>
                <a:cs typeface="Arial"/>
              </a:rPr>
              <a:t>авыков</a:t>
            </a:r>
            <a:r>
              <a:rPr sz="2000" spc="155" dirty="0" smtClean="0">
                <a:solidFill>
                  <a:srgbClr val="251D20"/>
                </a:solidFill>
                <a:cs typeface="Arial"/>
              </a:rPr>
              <a:t>  </a:t>
            </a:r>
            <a:endParaRPr lang="ru-RU" sz="2000" spc="155" dirty="0" smtClean="0">
              <a:solidFill>
                <a:srgbClr val="251D20"/>
              </a:solidFill>
              <a:cs typeface="Arial"/>
            </a:endParaRPr>
          </a:p>
          <a:p>
            <a:pPr marL="6350" marR="596900">
              <a:spcBef>
                <a:spcPts val="210"/>
              </a:spcBef>
            </a:pPr>
            <a:r>
              <a:rPr sz="2000" spc="133" dirty="0" err="1" smtClean="0">
                <a:solidFill>
                  <a:srgbClr val="251D20"/>
                </a:solidFill>
                <a:cs typeface="Arial"/>
              </a:rPr>
              <a:t>Активное</a:t>
            </a:r>
            <a:r>
              <a:rPr sz="2000" spc="133" dirty="0" smtClean="0">
                <a:solidFill>
                  <a:srgbClr val="251D20"/>
                </a:solidFill>
                <a:cs typeface="Arial"/>
              </a:rPr>
              <a:t> </a:t>
            </a:r>
            <a:r>
              <a:rPr sz="2000" spc="102" dirty="0">
                <a:solidFill>
                  <a:srgbClr val="251D20"/>
                </a:solidFill>
                <a:cs typeface="Arial"/>
              </a:rPr>
              <a:t>участие </a:t>
            </a:r>
            <a:r>
              <a:rPr sz="2000" spc="60" dirty="0">
                <a:solidFill>
                  <a:srgbClr val="251D20"/>
                </a:solidFill>
                <a:cs typeface="Arial"/>
              </a:rPr>
              <a:t>в </a:t>
            </a:r>
            <a:r>
              <a:rPr sz="2000" spc="153" dirty="0">
                <a:solidFill>
                  <a:srgbClr val="251D20"/>
                </a:solidFill>
                <a:cs typeface="Arial"/>
              </a:rPr>
              <a:t>жизни </a:t>
            </a:r>
            <a:r>
              <a:rPr sz="2000" spc="100" dirty="0">
                <a:solidFill>
                  <a:srgbClr val="251D20"/>
                </a:solidFill>
                <a:cs typeface="Arial"/>
              </a:rPr>
              <a:t>Сообщества </a:t>
            </a:r>
            <a:r>
              <a:rPr sz="2000" spc="120" dirty="0">
                <a:solidFill>
                  <a:srgbClr val="251D20"/>
                </a:solidFill>
                <a:cs typeface="Arial"/>
              </a:rPr>
              <a:t>благодарных  </a:t>
            </a:r>
            <a:r>
              <a:rPr sz="2000" spc="163" dirty="0">
                <a:solidFill>
                  <a:srgbClr val="251D20"/>
                </a:solidFill>
                <a:cs typeface="Arial"/>
              </a:rPr>
              <a:t>выпускников </a:t>
            </a:r>
            <a:r>
              <a:rPr sz="2000" spc="150" dirty="0">
                <a:solidFill>
                  <a:srgbClr val="251D20"/>
                </a:solidFill>
                <a:cs typeface="Arial"/>
              </a:rPr>
              <a:t>– </a:t>
            </a:r>
            <a:r>
              <a:rPr sz="2000" b="1" spc="90" dirty="0">
                <a:solidFill>
                  <a:srgbClr val="251D20"/>
                </a:solidFill>
                <a:cs typeface="Trebuchet MS"/>
              </a:rPr>
              <a:t>причастность</a:t>
            </a:r>
            <a:r>
              <a:rPr sz="2000" spc="90" dirty="0">
                <a:solidFill>
                  <a:srgbClr val="251D20"/>
                </a:solidFill>
                <a:cs typeface="Arial"/>
              </a:rPr>
              <a:t>,</a:t>
            </a:r>
            <a:r>
              <a:rPr sz="2000" spc="240" dirty="0">
                <a:solidFill>
                  <a:srgbClr val="251D20"/>
                </a:solidFill>
                <a:cs typeface="Arial"/>
              </a:rPr>
              <a:t> </a:t>
            </a:r>
            <a:r>
              <a:rPr sz="2000" spc="125" dirty="0">
                <a:solidFill>
                  <a:srgbClr val="251D20"/>
                </a:solidFill>
                <a:cs typeface="Arial"/>
              </a:rPr>
              <a:t>признание</a:t>
            </a:r>
            <a:endParaRPr sz="2000" dirty="0">
              <a:cs typeface="Arial"/>
            </a:endParaRPr>
          </a:p>
          <a:p>
            <a:pPr marL="6350">
              <a:spcBef>
                <a:spcPts val="540"/>
              </a:spcBef>
            </a:pPr>
            <a:r>
              <a:rPr sz="2000" spc="118" dirty="0">
                <a:solidFill>
                  <a:srgbClr val="251D20"/>
                </a:solidFill>
                <a:cs typeface="Arial"/>
              </a:rPr>
              <a:t>Признание </a:t>
            </a:r>
            <a:r>
              <a:rPr sz="2000" spc="120" dirty="0">
                <a:solidFill>
                  <a:srgbClr val="251D20"/>
                </a:solidFill>
                <a:cs typeface="Arial"/>
              </a:rPr>
              <a:t>профессионального</a:t>
            </a:r>
            <a:r>
              <a:rPr sz="2000" spc="250" dirty="0">
                <a:solidFill>
                  <a:srgbClr val="251D20"/>
                </a:solidFill>
                <a:cs typeface="Arial"/>
              </a:rPr>
              <a:t> </a:t>
            </a:r>
            <a:r>
              <a:rPr sz="2000" spc="123" dirty="0">
                <a:solidFill>
                  <a:srgbClr val="251D20"/>
                </a:solidFill>
                <a:cs typeface="Arial"/>
              </a:rPr>
              <a:t>мастерства</a:t>
            </a:r>
            <a:endParaRPr sz="2000" dirty="0">
              <a:cs typeface="Arial"/>
            </a:endParaRPr>
          </a:p>
          <a:p>
            <a:pPr marL="6350" marR="2540">
              <a:spcBef>
                <a:spcPts val="210"/>
              </a:spcBef>
            </a:pPr>
            <a:r>
              <a:rPr sz="2000" spc="143" dirty="0">
                <a:solidFill>
                  <a:srgbClr val="251D20"/>
                </a:solidFill>
                <a:cs typeface="Arial"/>
              </a:rPr>
              <a:t>Возможность </a:t>
            </a:r>
            <a:r>
              <a:rPr sz="2000" b="1" spc="100" dirty="0">
                <a:solidFill>
                  <a:srgbClr val="251D20"/>
                </a:solidFill>
                <a:cs typeface="Trebuchet MS"/>
              </a:rPr>
              <a:t>тиражирования </a:t>
            </a:r>
            <a:r>
              <a:rPr sz="2000" spc="145" dirty="0">
                <a:solidFill>
                  <a:srgbClr val="251D20"/>
                </a:solidFill>
                <a:cs typeface="Arial"/>
              </a:rPr>
              <a:t>авторского </a:t>
            </a:r>
            <a:r>
              <a:rPr sz="2000" spc="140" dirty="0">
                <a:solidFill>
                  <a:srgbClr val="251D20"/>
                </a:solidFill>
                <a:cs typeface="Arial"/>
              </a:rPr>
              <a:t>наставнического  </a:t>
            </a:r>
            <a:r>
              <a:rPr sz="2000" spc="125" dirty="0">
                <a:solidFill>
                  <a:srgbClr val="251D20"/>
                </a:solidFill>
                <a:cs typeface="Arial"/>
              </a:rPr>
              <a:t>опыта </a:t>
            </a:r>
            <a:r>
              <a:rPr sz="2000" spc="28" dirty="0">
                <a:solidFill>
                  <a:srgbClr val="251D20"/>
                </a:solidFill>
                <a:cs typeface="Arial"/>
              </a:rPr>
              <a:t>и </a:t>
            </a:r>
            <a:r>
              <a:rPr sz="2000" spc="113" dirty="0">
                <a:solidFill>
                  <a:srgbClr val="251D20"/>
                </a:solidFill>
                <a:cs typeface="Arial"/>
              </a:rPr>
              <a:t>успешной</a:t>
            </a:r>
            <a:r>
              <a:rPr sz="2000" spc="-45" dirty="0">
                <a:solidFill>
                  <a:srgbClr val="251D20"/>
                </a:solidFill>
                <a:cs typeface="Arial"/>
              </a:rPr>
              <a:t> </a:t>
            </a:r>
            <a:r>
              <a:rPr sz="2000" spc="155" dirty="0">
                <a:solidFill>
                  <a:srgbClr val="251D20"/>
                </a:solidFill>
                <a:cs typeface="Arial"/>
              </a:rPr>
              <a:t>практики</a:t>
            </a:r>
            <a:endParaRPr sz="2000" dirty="0">
              <a:cs typeface="Arial"/>
            </a:endParaRPr>
          </a:p>
          <a:p>
            <a:pPr marL="6350" marR="1698943"/>
            <a:r>
              <a:rPr sz="2000" spc="118" dirty="0">
                <a:solidFill>
                  <a:srgbClr val="251D20"/>
                </a:solidFill>
                <a:cs typeface="Arial"/>
              </a:rPr>
              <a:t>Повышение </a:t>
            </a:r>
            <a:r>
              <a:rPr sz="2000" b="1" spc="83" dirty="0">
                <a:solidFill>
                  <a:srgbClr val="251D20"/>
                </a:solidFill>
                <a:cs typeface="Trebuchet MS"/>
              </a:rPr>
              <a:t>квалификации </a:t>
            </a:r>
            <a:r>
              <a:rPr sz="2000" spc="65" dirty="0" err="1">
                <a:solidFill>
                  <a:srgbClr val="251D20"/>
                </a:solidFill>
                <a:cs typeface="Arial"/>
              </a:rPr>
              <a:t>на</a:t>
            </a:r>
            <a:r>
              <a:rPr sz="2000" spc="65" dirty="0">
                <a:solidFill>
                  <a:srgbClr val="251D20"/>
                </a:solidFill>
                <a:cs typeface="Arial"/>
              </a:rPr>
              <a:t> </a:t>
            </a:r>
            <a:r>
              <a:rPr lang="ru-RU" sz="2000" spc="65" dirty="0" smtClean="0">
                <a:solidFill>
                  <a:srgbClr val="251D20"/>
                </a:solidFill>
                <a:cs typeface="Arial"/>
              </a:rPr>
              <a:t>п</a:t>
            </a:r>
            <a:r>
              <a:rPr sz="2000" spc="130" dirty="0" err="1" smtClean="0">
                <a:solidFill>
                  <a:srgbClr val="251D20"/>
                </a:solidFill>
                <a:cs typeface="Arial"/>
              </a:rPr>
              <a:t>артнерских</a:t>
            </a:r>
            <a:r>
              <a:rPr sz="2000" spc="130" dirty="0" smtClean="0">
                <a:solidFill>
                  <a:srgbClr val="251D20"/>
                </a:solidFill>
                <a:cs typeface="Arial"/>
              </a:rPr>
              <a:t>  </a:t>
            </a:r>
            <a:r>
              <a:rPr sz="2000" spc="123" dirty="0" err="1" smtClean="0">
                <a:solidFill>
                  <a:srgbClr val="251D20"/>
                </a:solidFill>
                <a:cs typeface="Arial"/>
              </a:rPr>
              <a:t>образовательных</a:t>
            </a:r>
            <a:r>
              <a:rPr lang="ru-RU" sz="2000" spc="123" dirty="0" smtClean="0">
                <a:solidFill>
                  <a:srgbClr val="251D20"/>
                </a:solidFill>
                <a:cs typeface="Arial"/>
              </a:rPr>
              <a:t> </a:t>
            </a:r>
            <a:r>
              <a:rPr sz="2000" spc="125" dirty="0" err="1" smtClean="0">
                <a:solidFill>
                  <a:srgbClr val="251D20"/>
                </a:solidFill>
                <a:cs typeface="Arial"/>
              </a:rPr>
              <a:t>площадках</a:t>
            </a:r>
            <a:endParaRPr sz="2000" dirty="0">
              <a:cs typeface="Arial"/>
            </a:endParaRPr>
          </a:p>
          <a:p>
            <a:pPr marL="6350">
              <a:spcBef>
                <a:spcPts val="540"/>
              </a:spcBef>
            </a:pPr>
            <a:r>
              <a:rPr sz="2000" spc="130" dirty="0">
                <a:solidFill>
                  <a:srgbClr val="251D20"/>
                </a:solidFill>
                <a:cs typeface="Arial"/>
              </a:rPr>
              <a:t>Административное</a:t>
            </a:r>
            <a:r>
              <a:rPr sz="2000" spc="183" dirty="0">
                <a:solidFill>
                  <a:srgbClr val="251D20"/>
                </a:solidFill>
                <a:cs typeface="Arial"/>
              </a:rPr>
              <a:t> </a:t>
            </a:r>
            <a:r>
              <a:rPr sz="2000" spc="113" dirty="0">
                <a:solidFill>
                  <a:srgbClr val="251D20"/>
                </a:solidFill>
                <a:cs typeface="Arial"/>
              </a:rPr>
              <a:t>поощрение</a:t>
            </a:r>
            <a:endParaRPr sz="2000" dirty="0"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14350" y="857250"/>
            <a:ext cx="1533525" cy="1681162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5" name="object 15"/>
          <p:cNvSpPr/>
          <p:nvPr/>
        </p:nvSpPr>
        <p:spPr>
          <a:xfrm>
            <a:off x="514350" y="2586038"/>
            <a:ext cx="1533525" cy="1685925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6" name="object 16"/>
          <p:cNvSpPr/>
          <p:nvPr/>
        </p:nvSpPr>
        <p:spPr>
          <a:xfrm>
            <a:off x="514350" y="4319588"/>
            <a:ext cx="1533525" cy="1681162"/>
          </a:xfrm>
          <a:prstGeom prst="rect">
            <a:avLst/>
          </a:prstGeom>
          <a:blipFill>
            <a:blip r:embed="rId4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7" name="object 17"/>
          <p:cNvSpPr/>
          <p:nvPr/>
        </p:nvSpPr>
        <p:spPr>
          <a:xfrm>
            <a:off x="0" y="1371600"/>
            <a:ext cx="514350" cy="638175"/>
          </a:xfrm>
          <a:custGeom>
            <a:avLst/>
            <a:gdLst/>
            <a:ahLst/>
            <a:cxnLst/>
            <a:rect l="l" t="t" r="r" b="b"/>
            <a:pathLst>
              <a:path w="1028700" h="1276350">
                <a:moveTo>
                  <a:pt x="0" y="0"/>
                </a:moveTo>
                <a:lnTo>
                  <a:pt x="1028699" y="0"/>
                </a:lnTo>
                <a:lnTo>
                  <a:pt x="1028699" y="1276349"/>
                </a:lnTo>
                <a:lnTo>
                  <a:pt x="0" y="1276349"/>
                </a:lnTo>
                <a:lnTo>
                  <a:pt x="0" y="0"/>
                </a:lnTo>
                <a:close/>
              </a:path>
            </a:pathLst>
          </a:custGeom>
          <a:solidFill>
            <a:srgbClr val="0CCECE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</p:spTree>
    <p:extLst>
      <p:ext uri="{BB962C8B-B14F-4D97-AF65-F5344CB8AC3E}">
        <p14:creationId xmlns:p14="http://schemas.microsoft.com/office/powerpoint/2010/main" xmlns="" val="20730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1592263" y="260350"/>
            <a:ext cx="7105650" cy="990600"/>
          </a:xfrm>
        </p:spPr>
        <p:txBody>
          <a:bodyPr rtlCol="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/>
              <a:t>ГАУ ДПО ЯО </a:t>
            </a:r>
            <a:br>
              <a:rPr lang="ru-RU" sz="2800" dirty="0" smtClean="0"/>
            </a:br>
            <a:r>
              <a:rPr lang="ru-RU" sz="2800" dirty="0" smtClean="0"/>
              <a:t>«Институт развития образования»</a:t>
            </a:r>
            <a:endParaRPr lang="ru-RU" sz="2800" dirty="0"/>
          </a:p>
        </p:txBody>
      </p:sp>
      <p:sp>
        <p:nvSpPr>
          <p:cNvPr id="24579" name="Прямоугольник 4"/>
          <p:cNvSpPr>
            <a:spLocks noChangeArrowheads="1"/>
          </p:cNvSpPr>
          <p:nvPr/>
        </p:nvSpPr>
        <p:spPr bwMode="auto">
          <a:xfrm>
            <a:off x="2124075" y="1341438"/>
            <a:ext cx="61446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>
                <a:latin typeface="+mj-lt"/>
              </a:rPr>
              <a:t>Центр образовательного менеджмента</a:t>
            </a:r>
          </a:p>
        </p:txBody>
      </p:sp>
      <p:sp>
        <p:nvSpPr>
          <p:cNvPr id="24580" name="Прямоугольник 5"/>
          <p:cNvSpPr>
            <a:spLocks noChangeArrowheads="1"/>
          </p:cNvSpPr>
          <p:nvPr/>
        </p:nvSpPr>
        <p:spPr bwMode="auto">
          <a:xfrm>
            <a:off x="2094431" y="2183169"/>
            <a:ext cx="609917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latin typeface="+mj-lt"/>
              </a:rPr>
              <a:t>Адрес: 150014, </a:t>
            </a:r>
            <a:br>
              <a:rPr lang="ru-RU" altLang="ru-RU" sz="2800" dirty="0">
                <a:latin typeface="+mj-lt"/>
              </a:rPr>
            </a:br>
            <a:r>
              <a:rPr lang="ru-RU" altLang="ru-RU" sz="2800" dirty="0">
                <a:latin typeface="+mj-lt"/>
              </a:rPr>
              <a:t>г. Ярославль, </a:t>
            </a:r>
            <a:br>
              <a:rPr lang="ru-RU" altLang="ru-RU" sz="2800" dirty="0">
                <a:latin typeface="+mj-lt"/>
              </a:rPr>
            </a:br>
            <a:r>
              <a:rPr lang="ru-RU" altLang="ru-RU" sz="2800" dirty="0">
                <a:latin typeface="+mj-lt"/>
              </a:rPr>
              <a:t>ул. Богдановича, 16</a:t>
            </a:r>
            <a:br>
              <a:rPr lang="ru-RU" altLang="ru-RU" sz="2800" dirty="0">
                <a:latin typeface="+mj-lt"/>
              </a:rPr>
            </a:br>
            <a:r>
              <a:rPr lang="ru-RU" altLang="ru-RU" sz="2800" dirty="0" err="1">
                <a:latin typeface="+mj-lt"/>
              </a:rPr>
              <a:t>каб</a:t>
            </a:r>
            <a:r>
              <a:rPr lang="ru-RU" altLang="ru-RU" sz="2800" dirty="0">
                <a:latin typeface="+mj-lt"/>
              </a:rPr>
              <a:t>. 208</a:t>
            </a:r>
            <a:br>
              <a:rPr lang="ru-RU" altLang="ru-RU" sz="2800" dirty="0">
                <a:latin typeface="+mj-lt"/>
              </a:rPr>
            </a:br>
            <a:r>
              <a:rPr lang="ru-RU" altLang="ru-RU" sz="2800" dirty="0">
                <a:latin typeface="+mj-lt"/>
              </a:rPr>
              <a:t>Тел.: (8-4852) 23-05-79</a:t>
            </a:r>
            <a:br>
              <a:rPr lang="ru-RU" altLang="ru-RU" sz="2800" dirty="0">
                <a:latin typeface="+mj-lt"/>
              </a:rPr>
            </a:br>
            <a:r>
              <a:rPr lang="ru-RU" altLang="ru-RU" sz="2800" dirty="0">
                <a:latin typeface="+mj-lt"/>
              </a:rPr>
              <a:t>E-</a:t>
            </a:r>
            <a:r>
              <a:rPr lang="ru-RU" altLang="ru-RU" sz="2800" dirty="0" err="1">
                <a:latin typeface="+mj-lt"/>
              </a:rPr>
              <a:t>mail</a:t>
            </a:r>
            <a:r>
              <a:rPr lang="ru-RU" altLang="ru-RU" sz="2800" dirty="0">
                <a:latin typeface="+mj-lt"/>
              </a:rPr>
              <a:t>:  </a:t>
            </a:r>
            <a:r>
              <a:rPr lang="ru-RU" altLang="ru-RU" sz="2800" dirty="0">
                <a:latin typeface="+mj-lt"/>
                <a:hlinkClick r:id="rId3"/>
              </a:rPr>
              <a:t>mng@iro.yar.ru</a:t>
            </a:r>
            <a:endParaRPr lang="ru-RU" altLang="ru-RU" sz="2800" dirty="0">
              <a:latin typeface="+mj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+mj-lt"/>
              </a:rPr>
              <a:t>Руководитель центра:</a:t>
            </a:r>
            <a:br>
              <a:rPr lang="ru-RU" altLang="ru-RU" sz="2800" b="1" dirty="0">
                <a:latin typeface="+mj-lt"/>
              </a:rPr>
            </a:br>
            <a:r>
              <a:rPr lang="ru-RU" altLang="ru-RU" sz="2800" dirty="0" err="1">
                <a:latin typeface="+mj-lt"/>
              </a:rPr>
              <a:t>Шляхтина</a:t>
            </a:r>
            <a:r>
              <a:rPr lang="ru-RU" altLang="ru-RU" sz="2800" dirty="0">
                <a:latin typeface="+mj-lt"/>
              </a:rPr>
              <a:t>  Наталья  Владимировна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2800" dirty="0">
                <a:latin typeface="+mj-lt"/>
              </a:rPr>
              <a:t> </a:t>
            </a:r>
            <a:r>
              <a:rPr lang="en-US" altLang="ru-RU" sz="2800" dirty="0">
                <a:latin typeface="+mj-lt"/>
                <a:hlinkClick r:id="rId4"/>
              </a:rPr>
              <a:t>shlyahtina@iro.yar.ru</a:t>
            </a:r>
            <a:r>
              <a:rPr lang="en-US" altLang="ru-RU" sz="2800" dirty="0">
                <a:latin typeface="+mj-lt"/>
              </a:rPr>
              <a:t> </a:t>
            </a:r>
            <a:endParaRPr lang="ru-RU" altLang="ru-RU" sz="2800" dirty="0">
              <a:latin typeface="+mj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dirty="0">
              <a:latin typeface="+mj-lt"/>
            </a:endParaRPr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4669" y="260350"/>
            <a:ext cx="1229762" cy="122976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0557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2165358"/>
            <a:ext cx="514350" cy="638175"/>
          </a:xfrm>
          <a:custGeom>
            <a:avLst/>
            <a:gdLst/>
            <a:ahLst/>
            <a:cxnLst/>
            <a:rect l="l" t="t" r="r" b="b"/>
            <a:pathLst>
              <a:path w="1028700" h="1276350">
                <a:moveTo>
                  <a:pt x="0" y="0"/>
                </a:moveTo>
                <a:lnTo>
                  <a:pt x="1028699" y="0"/>
                </a:lnTo>
                <a:lnTo>
                  <a:pt x="1028699" y="1276349"/>
                </a:lnTo>
                <a:lnTo>
                  <a:pt x="0" y="1276349"/>
                </a:lnTo>
                <a:lnTo>
                  <a:pt x="0" y="0"/>
                </a:lnTo>
                <a:close/>
              </a:path>
            </a:pathLst>
          </a:custGeom>
          <a:solidFill>
            <a:srgbClr val="31DEDB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497840" y="1238258"/>
            <a:ext cx="4435475" cy="3101490"/>
          </a:xfrm>
          <a:prstGeom prst="rect">
            <a:avLst/>
          </a:prstGeom>
          <a:solidFill>
            <a:srgbClr val="EBF0F1"/>
          </a:solidFill>
          <a:ln w="9525">
            <a:solidFill>
              <a:srgbClr val="251D2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spcBef>
                <a:spcPts val="5"/>
              </a:spcBef>
            </a:pPr>
            <a:endParaRPr sz="3900" dirty="0">
              <a:latin typeface="Times New Roman"/>
              <a:cs typeface="Times New Roman"/>
            </a:endParaRPr>
          </a:p>
          <a:p>
            <a:pPr marL="322898" marR="447040">
              <a:lnSpc>
                <a:spcPts val="3935"/>
              </a:lnSpc>
            </a:pPr>
            <a:r>
              <a:rPr sz="3600" b="1" spc="80" dirty="0">
                <a:solidFill>
                  <a:srgbClr val="251D20"/>
                </a:solidFill>
                <a:latin typeface="Trebuchet MS"/>
                <a:cs typeface="Trebuchet MS"/>
              </a:rPr>
              <a:t>МЕНЯЙСЯ</a:t>
            </a:r>
            <a:r>
              <a:rPr sz="3600" b="1" spc="-75" dirty="0">
                <a:solidFill>
                  <a:srgbClr val="251D20"/>
                </a:solidFill>
                <a:latin typeface="Trebuchet MS"/>
                <a:cs typeface="Trebuchet MS"/>
              </a:rPr>
              <a:t> </a:t>
            </a:r>
            <a:r>
              <a:rPr sz="3600" b="1" spc="60" dirty="0">
                <a:solidFill>
                  <a:srgbClr val="251D20"/>
                </a:solidFill>
                <a:latin typeface="Trebuchet MS"/>
                <a:cs typeface="Trebuchet MS"/>
              </a:rPr>
              <a:t>ИЛИ…  </a:t>
            </a:r>
            <a:r>
              <a:rPr sz="3600" b="1" spc="113" dirty="0">
                <a:solidFill>
                  <a:srgbClr val="251D20"/>
                </a:solidFill>
                <a:latin typeface="Trebuchet MS"/>
                <a:cs typeface="Trebuchet MS"/>
              </a:rPr>
              <a:t>БУДУЩЕЕ  </a:t>
            </a:r>
            <a:r>
              <a:rPr sz="3600" b="1" spc="110" dirty="0">
                <a:solidFill>
                  <a:srgbClr val="251D20"/>
                </a:solidFill>
                <a:latin typeface="Trebuchet MS"/>
                <a:cs typeface="Trebuchet MS"/>
              </a:rPr>
              <a:t>СВЕРШИТСЯ  </a:t>
            </a:r>
            <a:r>
              <a:rPr sz="3600" b="1" spc="135" dirty="0">
                <a:solidFill>
                  <a:srgbClr val="251D20"/>
                </a:solidFill>
                <a:latin typeface="Trebuchet MS"/>
                <a:cs typeface="Trebuchet MS"/>
              </a:rPr>
              <a:t>БЕЗ</a:t>
            </a:r>
            <a:r>
              <a:rPr sz="3600" b="1" spc="-50" dirty="0">
                <a:solidFill>
                  <a:srgbClr val="251D20"/>
                </a:solidFill>
                <a:latin typeface="Trebuchet MS"/>
                <a:cs typeface="Trebuchet MS"/>
              </a:rPr>
              <a:t> </a:t>
            </a:r>
            <a:r>
              <a:rPr sz="3600" b="1" spc="-3" dirty="0" smtClean="0">
                <a:solidFill>
                  <a:srgbClr val="251D20"/>
                </a:solidFill>
                <a:latin typeface="Trebuchet MS"/>
                <a:cs typeface="Trebuchet MS"/>
              </a:rPr>
              <a:t>ТЕБЯ</a:t>
            </a:r>
            <a:endParaRPr lang="ru-RU" sz="3600" b="1" spc="-3" dirty="0" smtClean="0">
              <a:solidFill>
                <a:srgbClr val="251D20"/>
              </a:solidFill>
              <a:latin typeface="Trebuchet MS"/>
              <a:cs typeface="Trebuchet MS"/>
            </a:endParaRPr>
          </a:p>
          <a:p>
            <a:pPr marL="322898" marR="447040">
              <a:lnSpc>
                <a:spcPts val="3935"/>
              </a:lnSpc>
            </a:pPr>
            <a:endParaRPr sz="36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000" y="5228622"/>
            <a:ext cx="3096895" cy="2526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1600" b="1" spc="183" dirty="0">
                <a:solidFill>
                  <a:srgbClr val="251D20"/>
                </a:solidFill>
                <a:latin typeface="Trebuchet MS"/>
                <a:cs typeface="Trebuchet MS"/>
              </a:rPr>
              <a:t>ВЫЗОВЫ</a:t>
            </a:r>
            <a:r>
              <a:rPr sz="1600" b="1" spc="220" dirty="0">
                <a:solidFill>
                  <a:srgbClr val="251D20"/>
                </a:solidFill>
                <a:latin typeface="Trebuchet MS"/>
                <a:cs typeface="Trebuchet MS"/>
              </a:rPr>
              <a:t> </a:t>
            </a:r>
            <a:r>
              <a:rPr sz="1600" b="1" spc="173" dirty="0">
                <a:solidFill>
                  <a:srgbClr val="251D20"/>
                </a:solidFill>
                <a:latin typeface="Trebuchet MS"/>
                <a:cs typeface="Trebuchet MS"/>
              </a:rPr>
              <a:t>СОВРЕМЕННОСТИ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40966" y="1359215"/>
            <a:ext cx="3095308" cy="2505814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 marR="2540" indent="600393" algn="r">
              <a:lnSpc>
                <a:spcPct val="116100"/>
              </a:lnSpc>
              <a:spcBef>
                <a:spcPts val="50"/>
              </a:spcBef>
            </a:pPr>
            <a:r>
              <a:rPr sz="1400" spc="43" dirty="0">
                <a:solidFill>
                  <a:srgbClr val="251D20"/>
                </a:solidFill>
                <a:latin typeface="Arial"/>
                <a:cs typeface="Arial"/>
              </a:rPr>
              <a:t>Новые </a:t>
            </a:r>
            <a:r>
              <a:rPr sz="1400" spc="35" dirty="0">
                <a:solidFill>
                  <a:srgbClr val="251D20"/>
                </a:solidFill>
                <a:latin typeface="Arial"/>
                <a:cs typeface="Arial"/>
              </a:rPr>
              <a:t>отрасли</a:t>
            </a:r>
            <a:r>
              <a:rPr sz="1400" spc="-30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25" dirty="0">
                <a:solidFill>
                  <a:srgbClr val="251D20"/>
                </a:solidFill>
                <a:latin typeface="Arial"/>
                <a:cs typeface="Arial"/>
              </a:rPr>
              <a:t>и</a:t>
            </a:r>
            <a:r>
              <a:rPr sz="1400" spc="8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25" dirty="0">
                <a:solidFill>
                  <a:srgbClr val="251D20"/>
                </a:solidFill>
                <a:latin typeface="Arial"/>
                <a:cs typeface="Arial"/>
              </a:rPr>
              <a:t>профессии </a:t>
            </a:r>
            <a:r>
              <a:rPr sz="1400" spc="13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18" dirty="0">
                <a:solidFill>
                  <a:srgbClr val="251D20"/>
                </a:solidFill>
                <a:latin typeface="Arial"/>
                <a:cs typeface="Arial"/>
              </a:rPr>
              <a:t>Растущие </a:t>
            </a:r>
            <a:r>
              <a:rPr sz="1400" spc="35" dirty="0">
                <a:solidFill>
                  <a:srgbClr val="251D20"/>
                </a:solidFill>
                <a:latin typeface="Arial"/>
                <a:cs typeface="Arial"/>
              </a:rPr>
              <a:t>требования</a:t>
            </a:r>
            <a:r>
              <a:rPr sz="1400" spc="-13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143" dirty="0">
                <a:solidFill>
                  <a:srgbClr val="251D20"/>
                </a:solidFill>
                <a:latin typeface="Arial"/>
                <a:cs typeface="Arial"/>
              </a:rPr>
              <a:t>к</a:t>
            </a:r>
            <a:r>
              <a:rPr sz="1400" spc="3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кадрам </a:t>
            </a:r>
            <a:r>
              <a:rPr sz="1400" spc="30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23" dirty="0">
                <a:solidFill>
                  <a:srgbClr val="251D20"/>
                </a:solidFill>
                <a:latin typeface="Arial"/>
                <a:cs typeface="Arial"/>
              </a:rPr>
              <a:t>Ориентация </a:t>
            </a:r>
            <a:r>
              <a:rPr sz="1400" spc="20" dirty="0">
                <a:solidFill>
                  <a:srgbClr val="251D20"/>
                </a:solidFill>
                <a:latin typeface="Arial"/>
                <a:cs typeface="Arial"/>
              </a:rPr>
              <a:t>на</a:t>
            </a:r>
            <a:r>
              <a:rPr sz="1400" spc="-18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251D20"/>
                </a:solidFill>
                <a:latin typeface="Arial"/>
                <a:cs typeface="Arial"/>
              </a:rPr>
              <a:t>личностный</a:t>
            </a:r>
            <a:r>
              <a:rPr sz="1400" spc="3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подход </a:t>
            </a:r>
            <a:r>
              <a:rPr sz="1400" spc="13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Эмоциональный</a:t>
            </a:r>
            <a:r>
              <a:rPr sz="1400" spc="8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43" dirty="0">
                <a:solidFill>
                  <a:srgbClr val="251D20"/>
                </a:solidFill>
                <a:latin typeface="Arial"/>
                <a:cs typeface="Arial"/>
              </a:rPr>
              <a:t>интеллект</a:t>
            </a:r>
            <a:endParaRPr sz="1400">
              <a:latin typeface="Arial"/>
              <a:cs typeface="Arial"/>
            </a:endParaRPr>
          </a:p>
          <a:p>
            <a:pPr marL="919798" marR="2540" indent="498793" algn="r">
              <a:lnSpc>
                <a:spcPct val="116100"/>
              </a:lnSpc>
            </a:pPr>
            <a:r>
              <a:rPr sz="1400" spc="-60" dirty="0">
                <a:solidFill>
                  <a:srgbClr val="251D20"/>
                </a:solidFill>
                <a:latin typeface="Arial"/>
                <a:cs typeface="Arial"/>
              </a:rPr>
              <a:t>VS</a:t>
            </a:r>
            <a:r>
              <a:rPr sz="1400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48" dirty="0">
                <a:solidFill>
                  <a:srgbClr val="251D20"/>
                </a:solidFill>
                <a:latin typeface="Arial"/>
                <a:cs typeface="Arial"/>
              </a:rPr>
              <a:t>простые</a:t>
            </a:r>
            <a:r>
              <a:rPr sz="1400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48" dirty="0">
                <a:solidFill>
                  <a:srgbClr val="251D20"/>
                </a:solidFill>
                <a:latin typeface="Arial"/>
                <a:cs typeface="Arial"/>
              </a:rPr>
              <a:t>знания </a:t>
            </a:r>
            <a:r>
              <a:rPr sz="1400" spc="5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110" dirty="0">
                <a:solidFill>
                  <a:srgbClr val="251D20"/>
                </a:solidFill>
                <a:latin typeface="Arial"/>
                <a:cs typeface="Arial"/>
              </a:rPr>
              <a:t>К</a:t>
            </a: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о</a:t>
            </a:r>
            <a:r>
              <a:rPr sz="1400" spc="60" dirty="0">
                <a:solidFill>
                  <a:srgbClr val="251D20"/>
                </a:solidFill>
                <a:latin typeface="Arial"/>
                <a:cs typeface="Arial"/>
              </a:rPr>
              <a:t>н</a:t>
            </a:r>
            <a:r>
              <a:rPr sz="1400" spc="170" dirty="0">
                <a:solidFill>
                  <a:srgbClr val="251D20"/>
                </a:solidFill>
                <a:latin typeface="Arial"/>
                <a:cs typeface="Arial"/>
              </a:rPr>
              <a:t>к</a:t>
            </a:r>
            <a:r>
              <a:rPr sz="1400" spc="-13" dirty="0">
                <a:solidFill>
                  <a:srgbClr val="251D20"/>
                </a:solidFill>
                <a:latin typeface="Arial"/>
                <a:cs typeface="Arial"/>
              </a:rPr>
              <a:t>у</a:t>
            </a:r>
            <a:r>
              <a:rPr sz="1400" spc="33" dirty="0">
                <a:solidFill>
                  <a:srgbClr val="251D20"/>
                </a:solidFill>
                <a:latin typeface="Arial"/>
                <a:cs typeface="Arial"/>
              </a:rPr>
              <a:t>р</a:t>
            </a:r>
            <a:r>
              <a:rPr sz="1400" spc="-10" dirty="0">
                <a:solidFill>
                  <a:srgbClr val="251D20"/>
                </a:solidFill>
                <a:latin typeface="Arial"/>
                <a:cs typeface="Arial"/>
              </a:rPr>
              <a:t>е</a:t>
            </a:r>
            <a:r>
              <a:rPr sz="1400" spc="60" dirty="0">
                <a:solidFill>
                  <a:srgbClr val="251D20"/>
                </a:solidFill>
                <a:latin typeface="Arial"/>
                <a:cs typeface="Arial"/>
              </a:rPr>
              <a:t>н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т</a:t>
            </a: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о</a:t>
            </a:r>
            <a:r>
              <a:rPr sz="1400" spc="60" dirty="0">
                <a:solidFill>
                  <a:srgbClr val="251D20"/>
                </a:solidFill>
                <a:latin typeface="Arial"/>
                <a:cs typeface="Arial"/>
              </a:rPr>
              <a:t>с</a:t>
            </a:r>
            <a:r>
              <a:rPr sz="1400" spc="75" dirty="0">
                <a:solidFill>
                  <a:srgbClr val="251D20"/>
                </a:solidFill>
                <a:latin typeface="Arial"/>
                <a:cs typeface="Arial"/>
              </a:rPr>
              <a:t>п</a:t>
            </a: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о</a:t>
            </a:r>
            <a:r>
              <a:rPr sz="1400" spc="60" dirty="0">
                <a:solidFill>
                  <a:srgbClr val="251D20"/>
                </a:solidFill>
                <a:latin typeface="Arial"/>
                <a:cs typeface="Arial"/>
              </a:rPr>
              <a:t>с</a:t>
            </a: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о</a:t>
            </a:r>
            <a:r>
              <a:rPr sz="1400" spc="-3" dirty="0">
                <a:solidFill>
                  <a:srgbClr val="251D20"/>
                </a:solidFill>
                <a:latin typeface="Arial"/>
                <a:cs typeface="Arial"/>
              </a:rPr>
              <a:t>б</a:t>
            </a:r>
            <a:r>
              <a:rPr sz="1400" spc="60" dirty="0">
                <a:solidFill>
                  <a:srgbClr val="251D20"/>
                </a:solidFill>
                <a:latin typeface="Arial"/>
                <a:cs typeface="Arial"/>
              </a:rPr>
              <a:t>н</a:t>
            </a: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о</a:t>
            </a:r>
            <a:r>
              <a:rPr sz="1400" spc="60" dirty="0">
                <a:solidFill>
                  <a:srgbClr val="251D20"/>
                </a:solidFill>
                <a:latin typeface="Arial"/>
                <a:cs typeface="Arial"/>
              </a:rPr>
              <a:t>с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т</a:t>
            </a:r>
            <a:r>
              <a:rPr sz="1400" spc="30" dirty="0">
                <a:solidFill>
                  <a:srgbClr val="251D20"/>
                </a:solidFill>
                <a:latin typeface="Arial"/>
                <a:cs typeface="Arial"/>
              </a:rPr>
              <a:t>ь</a:t>
            </a:r>
            <a:endParaRPr sz="1400">
              <a:latin typeface="Arial"/>
              <a:cs typeface="Arial"/>
            </a:endParaRPr>
          </a:p>
          <a:p>
            <a:pPr marL="567055" marR="2540" indent="1204595" algn="r">
              <a:lnSpc>
                <a:spcPct val="116100"/>
              </a:lnSpc>
            </a:pPr>
            <a:r>
              <a:rPr sz="1400" spc="48" dirty="0">
                <a:solidFill>
                  <a:srgbClr val="251D20"/>
                </a:solidFill>
                <a:latin typeface="Arial"/>
                <a:cs typeface="Arial"/>
              </a:rPr>
              <a:t>Гибкие</a:t>
            </a:r>
            <a:r>
              <a:rPr sz="1400" spc="-25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75" dirty="0">
                <a:solidFill>
                  <a:srgbClr val="251D20"/>
                </a:solidFill>
                <a:latin typeface="Arial"/>
                <a:cs typeface="Arial"/>
              </a:rPr>
              <a:t>навыки </a:t>
            </a:r>
            <a:r>
              <a:rPr sz="1400" spc="13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28" dirty="0">
                <a:solidFill>
                  <a:srgbClr val="251D20"/>
                </a:solidFill>
                <a:latin typeface="Arial"/>
                <a:cs typeface="Arial"/>
              </a:rPr>
              <a:t>Рост</a:t>
            </a:r>
            <a:r>
              <a:rPr sz="1400" spc="-20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78" dirty="0">
                <a:solidFill>
                  <a:srgbClr val="251D20"/>
                </a:solidFill>
                <a:latin typeface="Arial"/>
                <a:cs typeface="Arial"/>
              </a:rPr>
              <a:t>рынков </a:t>
            </a:r>
            <a:r>
              <a:rPr sz="1400" spc="28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40" dirty="0">
                <a:solidFill>
                  <a:srgbClr val="251D20"/>
                </a:solidFill>
                <a:latin typeface="Arial"/>
                <a:cs typeface="Arial"/>
              </a:rPr>
              <a:t>Необходимость</a:t>
            </a:r>
            <a:r>
              <a:rPr sz="1400" spc="-10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251D20"/>
                </a:solidFill>
                <a:latin typeface="Arial"/>
                <a:cs typeface="Arial"/>
              </a:rPr>
              <a:t>постоянного </a:t>
            </a:r>
            <a:r>
              <a:rPr sz="1400" spc="8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50" dirty="0">
                <a:solidFill>
                  <a:srgbClr val="251D20"/>
                </a:solidFill>
                <a:latin typeface="Arial"/>
                <a:cs typeface="Arial"/>
              </a:rPr>
              <a:t>повышения</a:t>
            </a:r>
            <a:r>
              <a:rPr sz="1400" spc="8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48" dirty="0">
                <a:solidFill>
                  <a:srgbClr val="251D20"/>
                </a:solidFill>
                <a:latin typeface="Arial"/>
                <a:cs typeface="Arial"/>
              </a:rPr>
              <a:t>квалификации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17555" y="5260341"/>
            <a:ext cx="2052638" cy="191078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1200" spc="-20" dirty="0">
                <a:solidFill>
                  <a:srgbClr val="251D20"/>
                </a:solidFill>
                <a:latin typeface="Arial"/>
                <a:cs typeface="Arial"/>
              </a:rPr>
              <a:t>А </a:t>
            </a:r>
            <a:r>
              <a:rPr sz="1200" spc="93" dirty="0">
                <a:solidFill>
                  <a:srgbClr val="251D20"/>
                </a:solidFill>
                <a:latin typeface="Arial"/>
                <a:cs typeface="Arial"/>
              </a:rPr>
              <a:t>вы </a:t>
            </a:r>
            <a:r>
              <a:rPr sz="1200" spc="98" dirty="0">
                <a:solidFill>
                  <a:srgbClr val="251D20"/>
                </a:solidFill>
                <a:latin typeface="Arial"/>
                <a:cs typeface="Arial"/>
              </a:rPr>
              <a:t>готовы </a:t>
            </a:r>
            <a:r>
              <a:rPr sz="1200" spc="123" dirty="0">
                <a:solidFill>
                  <a:srgbClr val="251D20"/>
                </a:solidFill>
                <a:latin typeface="Arial"/>
                <a:cs typeface="Arial"/>
              </a:rPr>
              <a:t>к</a:t>
            </a:r>
            <a:r>
              <a:rPr sz="1200" spc="-73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200" spc="43" dirty="0">
                <a:solidFill>
                  <a:srgbClr val="251D20"/>
                </a:solidFill>
                <a:latin typeface="Arial"/>
                <a:cs typeface="Arial"/>
              </a:rPr>
              <a:t>будущему?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766709" y="4953000"/>
            <a:ext cx="114300" cy="1047750"/>
          </a:xfrm>
          <a:custGeom>
            <a:avLst/>
            <a:gdLst/>
            <a:ahLst/>
            <a:cxnLst/>
            <a:rect l="l" t="t" r="r" b="b"/>
            <a:pathLst>
              <a:path w="228600" h="2095500">
                <a:moveTo>
                  <a:pt x="0" y="0"/>
                </a:moveTo>
                <a:lnTo>
                  <a:pt x="228598" y="0"/>
                </a:lnTo>
                <a:lnTo>
                  <a:pt x="228598" y="2095499"/>
                </a:lnTo>
                <a:lnTo>
                  <a:pt x="0" y="2095499"/>
                </a:lnTo>
                <a:lnTo>
                  <a:pt x="0" y="0"/>
                </a:lnTo>
                <a:close/>
              </a:path>
            </a:pathLst>
          </a:custGeom>
          <a:solidFill>
            <a:srgbClr val="31DEDB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</p:spTree>
    <p:extLst>
      <p:ext uri="{BB962C8B-B14F-4D97-AF65-F5344CB8AC3E}">
        <p14:creationId xmlns:p14="http://schemas.microsoft.com/office/powerpoint/2010/main" xmlns="" val="379175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532562" y="1359107"/>
            <a:ext cx="4645025" cy="1902509"/>
          </a:xfrm>
          <a:prstGeom prst="rect">
            <a:avLst/>
          </a:prstGeom>
          <a:solidFill>
            <a:srgbClr val="EBF0F1"/>
          </a:solidFill>
          <a:ln w="9525">
            <a:solidFill>
              <a:srgbClr val="251D20"/>
            </a:solidFill>
          </a:ln>
        </p:spPr>
        <p:txBody>
          <a:bodyPr vert="horz" wrap="square" lIns="0" tIns="953" rIns="0" bIns="0" rtlCol="0">
            <a:spAutoFit/>
          </a:bodyPr>
          <a:lstStyle/>
          <a:p>
            <a:pPr>
              <a:spcBef>
                <a:spcPts val="8"/>
              </a:spcBef>
            </a:pPr>
            <a:endParaRPr sz="1725" dirty="0">
              <a:latin typeface="Times New Roman"/>
              <a:cs typeface="Times New Roman"/>
            </a:endParaRPr>
          </a:p>
          <a:p>
            <a:pPr marL="408305"/>
            <a:r>
              <a:rPr sz="1600" b="1" spc="138" dirty="0">
                <a:solidFill>
                  <a:srgbClr val="251D20"/>
                </a:solidFill>
                <a:latin typeface="Trebuchet MS"/>
                <a:cs typeface="Trebuchet MS"/>
              </a:rPr>
              <a:t>БЫТЬ</a:t>
            </a:r>
            <a:r>
              <a:rPr sz="1600" b="1" spc="233" dirty="0">
                <a:solidFill>
                  <a:srgbClr val="251D20"/>
                </a:solidFill>
                <a:latin typeface="Trebuchet MS"/>
                <a:cs typeface="Trebuchet MS"/>
              </a:rPr>
              <a:t> </a:t>
            </a:r>
            <a:r>
              <a:rPr sz="1600" b="1" spc="190" dirty="0">
                <a:solidFill>
                  <a:srgbClr val="251D20"/>
                </a:solidFill>
                <a:latin typeface="Trebuchet MS"/>
                <a:cs typeface="Trebuchet MS"/>
              </a:rPr>
              <a:t>УСПЕШНЫМ</a:t>
            </a:r>
            <a:endParaRPr sz="1600" dirty="0">
              <a:latin typeface="Trebuchet MS"/>
              <a:cs typeface="Trebuchet MS"/>
            </a:endParaRPr>
          </a:p>
          <a:p>
            <a:pPr marL="408305">
              <a:spcBef>
                <a:spcPts val="1308"/>
              </a:spcBef>
            </a:pPr>
            <a:r>
              <a:rPr sz="1400" spc="45" dirty="0">
                <a:solidFill>
                  <a:srgbClr val="251D20"/>
                </a:solidFill>
                <a:latin typeface="Arial"/>
                <a:cs typeface="Arial"/>
              </a:rPr>
              <a:t>Быть </a:t>
            </a:r>
            <a:r>
              <a:rPr sz="1400" spc="40" dirty="0">
                <a:solidFill>
                  <a:srgbClr val="251D20"/>
                </a:solidFill>
                <a:latin typeface="Arial"/>
                <a:cs typeface="Arial"/>
              </a:rPr>
              <a:t>эффективным</a:t>
            </a:r>
            <a:r>
              <a:rPr sz="1400" spc="-23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сотрудником</a:t>
            </a:r>
            <a:endParaRPr sz="1400" dirty="0">
              <a:latin typeface="Arial"/>
              <a:cs typeface="Arial"/>
            </a:endParaRPr>
          </a:p>
          <a:p>
            <a:pPr marL="408305" marR="460693">
              <a:lnSpc>
                <a:spcPct val="116100"/>
              </a:lnSpc>
            </a:pPr>
            <a:r>
              <a:rPr sz="1400" spc="33" dirty="0">
                <a:solidFill>
                  <a:srgbClr val="251D20"/>
                </a:solidFill>
                <a:latin typeface="Arial"/>
                <a:cs typeface="Arial"/>
              </a:rPr>
              <a:t>с </a:t>
            </a:r>
            <a:r>
              <a:rPr sz="1400" spc="78" dirty="0">
                <a:solidFill>
                  <a:srgbClr val="251D20"/>
                </a:solidFill>
                <a:latin typeface="Arial"/>
                <a:cs typeface="Arial"/>
              </a:rPr>
              <a:t>высокой </a:t>
            </a:r>
            <a:r>
              <a:rPr sz="1400" spc="28" dirty="0">
                <a:solidFill>
                  <a:srgbClr val="251D20"/>
                </a:solidFill>
                <a:latin typeface="Arial"/>
                <a:cs typeface="Arial"/>
              </a:rPr>
              <a:t>зарплатой, </a:t>
            </a:r>
            <a:r>
              <a:rPr sz="1400" spc="68" dirty="0">
                <a:solidFill>
                  <a:srgbClr val="251D20"/>
                </a:solidFill>
                <a:latin typeface="Arial"/>
                <a:cs typeface="Arial"/>
              </a:rPr>
              <a:t>престижным</a:t>
            </a:r>
            <a:r>
              <a:rPr sz="1400" spc="-102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251D20"/>
                </a:solidFill>
                <a:latin typeface="Arial"/>
                <a:cs typeface="Arial"/>
              </a:rPr>
              <a:t>местом  </a:t>
            </a:r>
            <a:r>
              <a:rPr sz="1400" spc="20" dirty="0">
                <a:solidFill>
                  <a:srgbClr val="251D20"/>
                </a:solidFill>
                <a:latin typeface="Arial"/>
                <a:cs typeface="Arial"/>
              </a:rPr>
              <a:t>работы, </a:t>
            </a:r>
            <a:r>
              <a:rPr sz="1400" spc="80" dirty="0">
                <a:solidFill>
                  <a:srgbClr val="251D20"/>
                </a:solidFill>
                <a:latin typeface="Arial"/>
                <a:cs typeface="Arial"/>
              </a:rPr>
              <a:t>высокими</a:t>
            </a:r>
            <a:r>
              <a:rPr sz="1400" spc="3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53" dirty="0">
                <a:solidFill>
                  <a:srgbClr val="251D20"/>
                </a:solidFill>
                <a:latin typeface="Arial"/>
                <a:cs typeface="Arial"/>
              </a:rPr>
              <a:t>показателями</a:t>
            </a:r>
            <a:endParaRPr sz="1400" dirty="0">
              <a:latin typeface="Arial"/>
              <a:cs typeface="Arial"/>
            </a:endParaRPr>
          </a:p>
          <a:p>
            <a:pPr marL="408305">
              <a:spcBef>
                <a:spcPts val="270"/>
              </a:spcBef>
            </a:pPr>
            <a:r>
              <a:rPr sz="1400" spc="25" dirty="0">
                <a:solidFill>
                  <a:srgbClr val="251D20"/>
                </a:solidFill>
                <a:latin typeface="Arial"/>
                <a:cs typeface="Arial"/>
              </a:rPr>
              <a:t>и </a:t>
            </a:r>
            <a:r>
              <a:rPr sz="1400" spc="48" dirty="0">
                <a:solidFill>
                  <a:srgbClr val="251D20"/>
                </a:solidFill>
                <a:latin typeface="Arial"/>
                <a:cs typeface="Arial"/>
              </a:rPr>
              <a:t>общественным</a:t>
            </a:r>
            <a:r>
              <a:rPr sz="1400" spc="-3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33" dirty="0" err="1">
                <a:solidFill>
                  <a:srgbClr val="251D20"/>
                </a:solidFill>
                <a:latin typeface="Arial"/>
                <a:cs typeface="Arial"/>
              </a:rPr>
              <a:t>весом</a:t>
            </a:r>
            <a:r>
              <a:rPr sz="1400" spc="33" dirty="0" smtClean="0">
                <a:solidFill>
                  <a:srgbClr val="251D20"/>
                </a:solidFill>
                <a:latin typeface="Arial"/>
                <a:cs typeface="Arial"/>
              </a:rPr>
              <a:t>...</a:t>
            </a:r>
            <a:endParaRPr lang="ru-RU" sz="1400" spc="33" dirty="0" smtClean="0">
              <a:solidFill>
                <a:srgbClr val="251D20"/>
              </a:solidFill>
              <a:latin typeface="Arial"/>
              <a:cs typeface="Arial"/>
            </a:endParaRPr>
          </a:p>
          <a:p>
            <a:pPr marL="408305">
              <a:spcBef>
                <a:spcPts val="270"/>
              </a:spcBef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286750" y="4648334"/>
            <a:ext cx="857250" cy="638175"/>
          </a:xfrm>
          <a:custGeom>
            <a:avLst/>
            <a:gdLst/>
            <a:ahLst/>
            <a:cxnLst/>
            <a:rect l="l" t="t" r="r" b="b"/>
            <a:pathLst>
              <a:path w="1714500" h="1276350">
                <a:moveTo>
                  <a:pt x="0" y="0"/>
                </a:moveTo>
                <a:lnTo>
                  <a:pt x="1714499" y="0"/>
                </a:lnTo>
                <a:lnTo>
                  <a:pt x="1714499" y="1276349"/>
                </a:lnTo>
                <a:lnTo>
                  <a:pt x="0" y="1276349"/>
                </a:lnTo>
                <a:lnTo>
                  <a:pt x="0" y="0"/>
                </a:lnTo>
                <a:close/>
              </a:path>
            </a:pathLst>
          </a:custGeom>
          <a:solidFill>
            <a:srgbClr val="31DEDB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7" name="object 7"/>
          <p:cNvSpPr/>
          <p:nvPr/>
        </p:nvSpPr>
        <p:spPr>
          <a:xfrm>
            <a:off x="5638800" y="857251"/>
            <a:ext cx="2800350" cy="3395662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8" name="object 8"/>
          <p:cNvSpPr/>
          <p:nvPr/>
        </p:nvSpPr>
        <p:spPr>
          <a:xfrm>
            <a:off x="5638800" y="4300538"/>
            <a:ext cx="2800350" cy="1700212"/>
          </a:xfrm>
          <a:prstGeom prst="rect">
            <a:avLst/>
          </a:prstGeom>
          <a:blipFill>
            <a:blip r:embed="rId4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9" name="object 9"/>
          <p:cNvSpPr txBox="1"/>
          <p:nvPr/>
        </p:nvSpPr>
        <p:spPr>
          <a:xfrm>
            <a:off x="532563" y="3575640"/>
            <a:ext cx="4645025" cy="1872950"/>
          </a:xfrm>
          <a:prstGeom prst="rect">
            <a:avLst/>
          </a:prstGeom>
          <a:solidFill>
            <a:srgbClr val="EBF0F1"/>
          </a:solidFill>
          <a:ln w="9525">
            <a:solidFill>
              <a:srgbClr val="251D20"/>
            </a:solidFill>
          </a:ln>
        </p:spPr>
        <p:txBody>
          <a:bodyPr vert="horz" wrap="square" lIns="0" tIns="953" rIns="0" bIns="0" rtlCol="0">
            <a:spAutoFit/>
          </a:bodyPr>
          <a:lstStyle/>
          <a:p>
            <a:pPr>
              <a:spcBef>
                <a:spcPts val="8"/>
              </a:spcBef>
            </a:pPr>
            <a:endParaRPr sz="1725" dirty="0">
              <a:latin typeface="Times New Roman"/>
              <a:cs typeface="Times New Roman"/>
            </a:endParaRPr>
          </a:p>
          <a:p>
            <a:pPr marL="408305"/>
            <a:r>
              <a:rPr sz="1600" b="1" spc="138" dirty="0">
                <a:solidFill>
                  <a:srgbClr val="251D20"/>
                </a:solidFill>
                <a:latin typeface="Trebuchet MS"/>
                <a:cs typeface="Trebuchet MS"/>
              </a:rPr>
              <a:t>БЫТЬ</a:t>
            </a:r>
            <a:r>
              <a:rPr sz="1600" b="1" spc="233" dirty="0">
                <a:solidFill>
                  <a:srgbClr val="251D20"/>
                </a:solidFill>
                <a:latin typeface="Trebuchet MS"/>
                <a:cs typeface="Trebuchet MS"/>
              </a:rPr>
              <a:t> </a:t>
            </a:r>
            <a:r>
              <a:rPr sz="1600" b="1" spc="193" dirty="0">
                <a:solidFill>
                  <a:srgbClr val="251D20"/>
                </a:solidFill>
                <a:latin typeface="Trebuchet MS"/>
                <a:cs typeface="Trebuchet MS"/>
              </a:rPr>
              <a:t>СЧАСТЛИВЫМ</a:t>
            </a:r>
            <a:endParaRPr sz="1600" dirty="0">
              <a:latin typeface="Trebuchet MS"/>
              <a:cs typeface="Trebuchet MS"/>
            </a:endParaRPr>
          </a:p>
          <a:p>
            <a:pPr marL="408305">
              <a:spcBef>
                <a:spcPts val="1308"/>
              </a:spcBef>
            </a:pPr>
            <a:r>
              <a:rPr sz="1400" spc="28" dirty="0">
                <a:solidFill>
                  <a:srgbClr val="251D20"/>
                </a:solidFill>
                <a:latin typeface="Arial"/>
                <a:cs typeface="Arial"/>
              </a:rPr>
              <a:t>Самореализоваться, </a:t>
            </a:r>
            <a:r>
              <a:rPr sz="1400" spc="48" dirty="0">
                <a:solidFill>
                  <a:srgbClr val="251D20"/>
                </a:solidFill>
                <a:latin typeface="Arial"/>
                <a:cs typeface="Arial"/>
              </a:rPr>
              <a:t>быть </a:t>
            </a:r>
            <a:r>
              <a:rPr sz="1400" spc="55" dirty="0">
                <a:solidFill>
                  <a:srgbClr val="251D20"/>
                </a:solidFill>
                <a:latin typeface="Arial"/>
                <a:cs typeface="Arial"/>
              </a:rPr>
              <a:t>в</a:t>
            </a:r>
            <a:r>
              <a:rPr sz="1400" spc="-38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251D20"/>
                </a:solidFill>
                <a:latin typeface="Arial"/>
                <a:cs typeface="Arial"/>
              </a:rPr>
              <a:t>гармонии</a:t>
            </a:r>
            <a:endParaRPr sz="1400" dirty="0">
              <a:latin typeface="Arial"/>
              <a:cs typeface="Arial"/>
            </a:endParaRPr>
          </a:p>
          <a:p>
            <a:pPr marL="408305" marR="637540">
              <a:lnSpc>
                <a:spcPct val="116100"/>
              </a:lnSpc>
            </a:pPr>
            <a:r>
              <a:rPr sz="1400" spc="33" dirty="0">
                <a:solidFill>
                  <a:srgbClr val="251D20"/>
                </a:solidFill>
                <a:latin typeface="Arial"/>
                <a:cs typeface="Arial"/>
              </a:rPr>
              <a:t>с </a:t>
            </a:r>
            <a:r>
              <a:rPr sz="1400" spc="35" dirty="0">
                <a:solidFill>
                  <a:srgbClr val="251D20"/>
                </a:solidFill>
                <a:latin typeface="Arial"/>
                <a:cs typeface="Arial"/>
              </a:rPr>
              <a:t>собой </a:t>
            </a:r>
            <a:r>
              <a:rPr sz="1400" spc="25" dirty="0">
                <a:solidFill>
                  <a:srgbClr val="251D20"/>
                </a:solidFill>
                <a:latin typeface="Arial"/>
                <a:cs typeface="Arial"/>
              </a:rPr>
              <a:t>и </a:t>
            </a:r>
            <a:r>
              <a:rPr sz="1400" spc="38" dirty="0">
                <a:solidFill>
                  <a:srgbClr val="251D20"/>
                </a:solidFill>
                <a:latin typeface="Arial"/>
                <a:cs typeface="Arial"/>
              </a:rPr>
              <a:t>миром, </a:t>
            </a:r>
            <a:r>
              <a:rPr sz="1400" spc="40" dirty="0">
                <a:solidFill>
                  <a:srgbClr val="251D20"/>
                </a:solidFill>
                <a:latin typeface="Arial"/>
                <a:cs typeface="Arial"/>
              </a:rPr>
              <a:t>найти </a:t>
            </a:r>
            <a:r>
              <a:rPr sz="1400" spc="70" dirty="0">
                <a:solidFill>
                  <a:srgbClr val="251D20"/>
                </a:solidFill>
                <a:latin typeface="Arial"/>
                <a:cs typeface="Arial"/>
              </a:rPr>
              <a:t>свою </a:t>
            </a:r>
            <a:r>
              <a:rPr sz="1400" dirty="0">
                <a:solidFill>
                  <a:srgbClr val="251D20"/>
                </a:solidFill>
                <a:latin typeface="Arial"/>
                <a:cs typeface="Arial"/>
              </a:rPr>
              <a:t>цель,</a:t>
            </a:r>
            <a:r>
              <a:rPr sz="1400" spc="-160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33" dirty="0">
                <a:solidFill>
                  <a:srgbClr val="251D20"/>
                </a:solidFill>
                <a:latin typeface="Arial"/>
                <a:cs typeface="Arial"/>
              </a:rPr>
              <a:t>уметь  </a:t>
            </a:r>
            <a:r>
              <a:rPr sz="1400" spc="43" dirty="0">
                <a:solidFill>
                  <a:srgbClr val="251D20"/>
                </a:solidFill>
                <a:latin typeface="Arial"/>
                <a:cs typeface="Arial"/>
              </a:rPr>
              <a:t>планировать </a:t>
            </a:r>
            <a:r>
              <a:rPr sz="1400" spc="25" dirty="0">
                <a:solidFill>
                  <a:srgbClr val="251D20"/>
                </a:solidFill>
                <a:latin typeface="Arial"/>
                <a:cs typeface="Arial"/>
              </a:rPr>
              <a:t>и </a:t>
            </a:r>
            <a:r>
              <a:rPr sz="1400" spc="43" dirty="0">
                <a:solidFill>
                  <a:srgbClr val="251D20"/>
                </a:solidFill>
                <a:latin typeface="Arial"/>
                <a:cs typeface="Arial"/>
              </a:rPr>
              <a:t>добиваться </a:t>
            </a:r>
            <a:r>
              <a:rPr sz="1400" spc="30" dirty="0">
                <a:solidFill>
                  <a:srgbClr val="251D20"/>
                </a:solidFill>
                <a:latin typeface="Arial"/>
                <a:cs typeface="Arial"/>
              </a:rPr>
              <a:t>своего,  </a:t>
            </a:r>
            <a:r>
              <a:rPr sz="1400" spc="20" dirty="0">
                <a:solidFill>
                  <a:srgbClr val="251D20"/>
                </a:solidFill>
                <a:latin typeface="Arial"/>
                <a:cs typeface="Arial"/>
              </a:rPr>
              <a:t>общаться, </a:t>
            </a:r>
            <a:r>
              <a:rPr sz="1400" spc="57" dirty="0">
                <a:solidFill>
                  <a:srgbClr val="251D20"/>
                </a:solidFill>
                <a:latin typeface="Arial"/>
                <a:cs typeface="Arial"/>
              </a:rPr>
              <a:t>помогать</a:t>
            </a:r>
            <a:r>
              <a:rPr sz="1400" spc="5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35" dirty="0" err="1">
                <a:solidFill>
                  <a:srgbClr val="251D20"/>
                </a:solidFill>
                <a:latin typeface="Arial"/>
                <a:cs typeface="Arial"/>
              </a:rPr>
              <a:t>другим</a:t>
            </a:r>
            <a:r>
              <a:rPr sz="1400" spc="35" dirty="0" smtClean="0">
                <a:solidFill>
                  <a:srgbClr val="251D20"/>
                </a:solidFill>
                <a:latin typeface="Arial"/>
                <a:cs typeface="Arial"/>
              </a:rPr>
              <a:t>...</a:t>
            </a:r>
            <a:endParaRPr lang="ru-RU" sz="1400" spc="35" dirty="0" smtClean="0">
              <a:solidFill>
                <a:srgbClr val="251D20"/>
              </a:solidFill>
              <a:latin typeface="Arial"/>
              <a:cs typeface="Arial"/>
            </a:endParaRPr>
          </a:p>
          <a:p>
            <a:pPr marL="408305" marR="637540">
              <a:lnSpc>
                <a:spcPct val="116100"/>
              </a:lnSpc>
            </a:pP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44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НОВАЯ ПРОГРАММА «СЕРВИСНОЕ ЛИДЕРСТВО в VUCA-МИРЕ» ОТ АНЕТЫ КОРОБКИНОЙ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32584" y="284254"/>
            <a:ext cx="4362126" cy="201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/>
          <p:cNvSpPr/>
          <p:nvPr/>
        </p:nvSpPr>
        <p:spPr>
          <a:xfrm>
            <a:off x="998034" y="2303919"/>
            <a:ext cx="5420995" cy="37035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4" name="object 11"/>
          <p:cNvSpPr txBox="1">
            <a:spLocks/>
          </p:cNvSpPr>
          <p:nvPr/>
        </p:nvSpPr>
        <p:spPr>
          <a:xfrm>
            <a:off x="998034" y="2541308"/>
            <a:ext cx="5420995" cy="33305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ts val="3190"/>
              </a:lnSpc>
              <a:spcBef>
                <a:spcPts val="100"/>
              </a:spcBef>
            </a:pPr>
            <a:r>
              <a:rPr lang="ru-RU" sz="3000" spc="80" dirty="0" smtClean="0"/>
              <a:t>Наставничество</a:t>
            </a:r>
            <a:r>
              <a:rPr lang="ru-RU" sz="3000" spc="130" dirty="0" smtClean="0"/>
              <a:t> </a:t>
            </a:r>
            <a:r>
              <a:rPr lang="ru-RU" sz="3000" spc="-735" dirty="0" smtClean="0"/>
              <a:t>—</a:t>
            </a:r>
            <a:endParaRPr lang="ru-RU" sz="3000" dirty="0" smtClean="0"/>
          </a:p>
          <a:p>
            <a:pPr marL="13335" marR="5080" indent="4445">
              <a:lnSpc>
                <a:spcPct val="79600"/>
              </a:lnSpc>
              <a:spcBef>
                <a:spcPts val="325"/>
              </a:spcBef>
              <a:tabLst>
                <a:tab pos="2153920" algn="l"/>
                <a:tab pos="2404110" algn="l"/>
                <a:tab pos="2603500" algn="l"/>
                <a:tab pos="3282950" algn="l"/>
              </a:tabLst>
            </a:pPr>
            <a:r>
              <a:rPr lang="ru-RU" sz="3000" spc="60" dirty="0" smtClean="0"/>
              <a:t>это</a:t>
            </a:r>
            <a:r>
              <a:rPr lang="ru-RU" sz="3000" spc="185" dirty="0" smtClean="0"/>
              <a:t> </a:t>
            </a:r>
            <a:r>
              <a:rPr lang="ru-RU" sz="3000" spc="10" dirty="0" smtClean="0"/>
              <a:t>универсальная	</a:t>
            </a:r>
            <a:r>
              <a:rPr lang="ru-RU" sz="3000" spc="5" dirty="0" smtClean="0"/>
              <a:t>технология  </a:t>
            </a:r>
            <a:r>
              <a:rPr lang="ru-RU" sz="2950" spc="10" dirty="0" smtClean="0"/>
              <a:t>передачи </a:t>
            </a:r>
            <a:r>
              <a:rPr lang="ru-RU" sz="2950" spc="35" dirty="0" smtClean="0"/>
              <a:t>опыта, </a:t>
            </a:r>
            <a:r>
              <a:rPr lang="ru-RU" sz="2950" spc="-5" dirty="0" smtClean="0"/>
              <a:t>знаний,  </a:t>
            </a:r>
            <a:r>
              <a:rPr lang="ru-RU" sz="2950" spc="10" dirty="0" smtClean="0"/>
              <a:t>формирования	</a:t>
            </a:r>
            <a:r>
              <a:rPr lang="ru-RU" sz="2950" spc="50" dirty="0" smtClean="0"/>
              <a:t>навыков,  </a:t>
            </a:r>
            <a:r>
              <a:rPr lang="ru-RU" sz="2900" spc="25" dirty="0" smtClean="0"/>
              <a:t>компетенций</a:t>
            </a:r>
            <a:r>
              <a:rPr lang="ru-RU" sz="2900" spc="10" dirty="0" smtClean="0"/>
              <a:t>,</a:t>
            </a:r>
            <a:r>
              <a:rPr lang="ru-RU" sz="2900" dirty="0" smtClean="0"/>
              <a:t>	</a:t>
            </a:r>
            <a:r>
              <a:rPr lang="ru-RU" sz="2900" spc="65" dirty="0" err="1" smtClean="0"/>
              <a:t>метакомпетенций</a:t>
            </a:r>
            <a:r>
              <a:rPr lang="ru-RU" sz="2900" spc="65" dirty="0" smtClean="0"/>
              <a:t>  </a:t>
            </a:r>
            <a:r>
              <a:rPr lang="ru-RU" sz="2950" spc="-65" dirty="0" smtClean="0"/>
              <a:t>и</a:t>
            </a:r>
            <a:r>
              <a:rPr lang="ru-RU" sz="2950" spc="130" dirty="0" smtClean="0"/>
              <a:t> </a:t>
            </a:r>
            <a:r>
              <a:rPr lang="ru-RU" sz="2950" spc="25" dirty="0" smtClean="0"/>
              <a:t>ценностей	</a:t>
            </a:r>
            <a:r>
              <a:rPr lang="ru-RU" sz="2950" spc="5" dirty="0" smtClean="0"/>
              <a:t>через  </a:t>
            </a:r>
            <a:r>
              <a:rPr lang="ru-RU" sz="2950" spc="10" dirty="0" smtClean="0"/>
              <a:t>неформальное  </a:t>
            </a:r>
            <a:r>
              <a:rPr lang="ru-RU" sz="2950" spc="60" dirty="0" err="1" smtClean="0"/>
              <a:t>взаимообогащающее</a:t>
            </a:r>
            <a:r>
              <a:rPr lang="ru-RU" sz="2950" spc="60" dirty="0" smtClean="0"/>
              <a:t> </a:t>
            </a:r>
            <a:r>
              <a:rPr lang="ru-RU" sz="2950" spc="-40" dirty="0" smtClean="0"/>
              <a:t>общение,  </a:t>
            </a:r>
            <a:r>
              <a:rPr lang="ru-RU" sz="2900" spc="50" dirty="0" smtClean="0"/>
              <a:t>основанное </a:t>
            </a:r>
            <a:r>
              <a:rPr lang="ru-RU" sz="2900" spc="70" dirty="0" smtClean="0"/>
              <a:t>на</a:t>
            </a:r>
            <a:r>
              <a:rPr lang="ru-RU" sz="2900" spc="-300" dirty="0" smtClean="0"/>
              <a:t> </a:t>
            </a:r>
            <a:r>
              <a:rPr lang="ru-RU" sz="2900" spc="10" dirty="0" smtClean="0"/>
              <a:t>доверии</a:t>
            </a:r>
            <a:endParaRPr lang="ru-RU" sz="29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23650" y="6244876"/>
            <a:ext cx="5590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з а и м о </a:t>
            </a:r>
            <a:r>
              <a:rPr lang="ru-RU" dirty="0" err="1"/>
              <a:t>о</a:t>
            </a:r>
            <a:r>
              <a:rPr lang="ru-RU" dirty="0"/>
              <a:t> б о г а щ е н и </a:t>
            </a:r>
            <a:r>
              <a:rPr lang="ru-RU" dirty="0" smtClean="0"/>
              <a:t>е    </a:t>
            </a:r>
            <a:r>
              <a:rPr lang="ru-RU" dirty="0"/>
              <a:t>к а к </a:t>
            </a:r>
            <a:r>
              <a:rPr lang="ru-RU" dirty="0" smtClean="0"/>
              <a:t>    м </a:t>
            </a:r>
            <a:r>
              <a:rPr lang="ru-RU" dirty="0"/>
              <a:t>о т и в а ц и я</a:t>
            </a:r>
          </a:p>
        </p:txBody>
      </p:sp>
    </p:spTree>
    <p:extLst>
      <p:ext uri="{BB962C8B-B14F-4D97-AF65-F5344CB8AC3E}">
        <p14:creationId xmlns:p14="http://schemas.microsoft.com/office/powerpoint/2010/main" xmlns="" val="399565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3100" y="1132460"/>
            <a:ext cx="3896678" cy="1524776"/>
          </a:xfrm>
          <a:prstGeom prst="rect">
            <a:avLst/>
          </a:prstGeom>
        </p:spPr>
        <p:txBody>
          <a:bodyPr vert="horz" wrap="square" lIns="0" tIns="62230" rIns="0" bIns="0" rtlCol="0" anchor="ctr">
            <a:spAutoFit/>
          </a:bodyPr>
          <a:lstStyle/>
          <a:p>
            <a:pPr marL="6350" marR="2540">
              <a:lnSpc>
                <a:spcPts val="3825"/>
              </a:lnSpc>
              <a:spcBef>
                <a:spcPts val="490"/>
              </a:spcBef>
            </a:pPr>
            <a:r>
              <a:rPr sz="3500" b="1" spc="145" dirty="0">
                <a:latin typeface="Trebuchet MS"/>
                <a:cs typeface="Trebuchet MS"/>
              </a:rPr>
              <a:t>Н</a:t>
            </a:r>
            <a:r>
              <a:rPr sz="3500" b="1" spc="190" dirty="0">
                <a:latin typeface="Trebuchet MS"/>
                <a:cs typeface="Trebuchet MS"/>
              </a:rPr>
              <a:t>А</a:t>
            </a:r>
            <a:r>
              <a:rPr sz="3500" b="1" spc="343" dirty="0">
                <a:latin typeface="Trebuchet MS"/>
                <a:cs typeface="Trebuchet MS"/>
              </a:rPr>
              <a:t>Ц</a:t>
            </a:r>
            <a:r>
              <a:rPr sz="3500" b="1" spc="60" dirty="0">
                <a:latin typeface="Trebuchet MS"/>
                <a:cs typeface="Trebuchet MS"/>
              </a:rPr>
              <a:t>И</a:t>
            </a:r>
            <a:r>
              <a:rPr sz="3500" b="1" spc="23" dirty="0">
                <a:latin typeface="Trebuchet MS"/>
                <a:cs typeface="Trebuchet MS"/>
              </a:rPr>
              <a:t>О</a:t>
            </a:r>
            <a:r>
              <a:rPr sz="3500" b="1" spc="145" dirty="0">
                <a:latin typeface="Trebuchet MS"/>
                <a:cs typeface="Trebuchet MS"/>
              </a:rPr>
              <a:t>Н</a:t>
            </a:r>
            <a:r>
              <a:rPr sz="3500" b="1" spc="190" dirty="0">
                <a:latin typeface="Trebuchet MS"/>
                <a:cs typeface="Trebuchet MS"/>
              </a:rPr>
              <a:t>А</a:t>
            </a:r>
            <a:r>
              <a:rPr sz="3500" b="1" spc="93" dirty="0">
                <a:latin typeface="Trebuchet MS"/>
                <a:cs typeface="Trebuchet MS"/>
              </a:rPr>
              <a:t>Л</a:t>
            </a:r>
            <a:r>
              <a:rPr sz="3500" b="1" spc="135" dirty="0">
                <a:latin typeface="Trebuchet MS"/>
                <a:cs typeface="Trebuchet MS"/>
              </a:rPr>
              <a:t>Ь</a:t>
            </a:r>
            <a:r>
              <a:rPr sz="3500" b="1" spc="145" dirty="0">
                <a:latin typeface="Trebuchet MS"/>
                <a:cs typeface="Trebuchet MS"/>
              </a:rPr>
              <a:t>Н</a:t>
            </a:r>
            <a:r>
              <a:rPr sz="3500" b="1" spc="180" dirty="0">
                <a:latin typeface="Trebuchet MS"/>
                <a:cs typeface="Trebuchet MS"/>
              </a:rPr>
              <a:t>Ы</a:t>
            </a:r>
            <a:r>
              <a:rPr sz="3500" b="1" spc="-43" dirty="0">
                <a:latin typeface="Trebuchet MS"/>
                <a:cs typeface="Trebuchet MS"/>
              </a:rPr>
              <a:t>Й  </a:t>
            </a:r>
            <a:r>
              <a:rPr sz="3500" b="1" spc="83" dirty="0">
                <a:latin typeface="Trebuchet MS"/>
                <a:cs typeface="Trebuchet MS"/>
              </a:rPr>
              <a:t>ПРОЕКТ  </a:t>
            </a:r>
            <a:r>
              <a:rPr sz="3500" b="1" spc="100" dirty="0">
                <a:latin typeface="Trebuchet MS"/>
                <a:cs typeface="Trebuchet MS"/>
              </a:rPr>
              <a:t>"ОБРАЗОВАНИЕ"</a:t>
            </a:r>
            <a:endParaRPr sz="35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4350" y="857250"/>
            <a:ext cx="114300" cy="1560830"/>
          </a:xfrm>
          <a:custGeom>
            <a:avLst/>
            <a:gdLst/>
            <a:ahLst/>
            <a:cxnLst/>
            <a:rect l="l" t="t" r="r" b="b"/>
            <a:pathLst>
              <a:path w="228600" h="3121660">
                <a:moveTo>
                  <a:pt x="0" y="3121270"/>
                </a:moveTo>
                <a:lnTo>
                  <a:pt x="0" y="0"/>
                </a:lnTo>
                <a:lnTo>
                  <a:pt x="228599" y="0"/>
                </a:lnTo>
                <a:lnTo>
                  <a:pt x="228599" y="3121270"/>
                </a:lnTo>
                <a:lnTo>
                  <a:pt x="0" y="3121270"/>
                </a:lnTo>
                <a:close/>
              </a:path>
            </a:pathLst>
          </a:custGeom>
          <a:solidFill>
            <a:srgbClr val="251D20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1070610" y="2808629"/>
            <a:ext cx="4344988" cy="1312539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6350" algn="ctr">
              <a:spcBef>
                <a:spcPts val="915"/>
              </a:spcBef>
            </a:pPr>
            <a:r>
              <a:rPr sz="1600" b="1" spc="155" dirty="0">
                <a:solidFill>
                  <a:srgbClr val="31DEDB"/>
                </a:solidFill>
                <a:latin typeface="Trebuchet MS"/>
                <a:cs typeface="Trebuchet MS"/>
              </a:rPr>
              <a:t>ЦЕЛЬ</a:t>
            </a:r>
            <a:r>
              <a:rPr sz="1600" b="1" spc="233" dirty="0">
                <a:solidFill>
                  <a:srgbClr val="31DEDB"/>
                </a:solidFill>
                <a:latin typeface="Trebuchet MS"/>
                <a:cs typeface="Trebuchet MS"/>
              </a:rPr>
              <a:t> </a:t>
            </a:r>
            <a:r>
              <a:rPr sz="1600" b="1" spc="-20" dirty="0">
                <a:solidFill>
                  <a:srgbClr val="31DEDB"/>
                </a:solidFill>
                <a:latin typeface="Trebuchet MS"/>
                <a:cs typeface="Trebuchet MS"/>
              </a:rPr>
              <a:t>1</a:t>
            </a:r>
            <a:endParaRPr sz="1600" dirty="0">
              <a:latin typeface="Trebuchet MS"/>
              <a:cs typeface="Trebuchet MS"/>
            </a:endParaRPr>
          </a:p>
          <a:p>
            <a:pPr marL="6350" marR="2540" algn="ctr">
              <a:lnSpc>
                <a:spcPct val="114999"/>
              </a:lnSpc>
              <a:spcBef>
                <a:spcPts val="450"/>
              </a:spcBef>
            </a:pPr>
            <a:r>
              <a:rPr sz="1250" spc="10" dirty="0">
                <a:solidFill>
                  <a:srgbClr val="251D20"/>
                </a:solidFill>
                <a:latin typeface="Arial"/>
                <a:cs typeface="Arial"/>
              </a:rPr>
              <a:t>Обеспечение </a:t>
            </a:r>
            <a:r>
              <a:rPr sz="1250" b="1" spc="-3" dirty="0">
                <a:solidFill>
                  <a:srgbClr val="251D20"/>
                </a:solidFill>
                <a:latin typeface="Trebuchet MS"/>
                <a:cs typeface="Trebuchet MS"/>
              </a:rPr>
              <a:t>глобальной </a:t>
            </a:r>
            <a:r>
              <a:rPr sz="1250" b="1" spc="10" dirty="0">
                <a:solidFill>
                  <a:srgbClr val="251D20"/>
                </a:solidFill>
                <a:latin typeface="Trebuchet MS"/>
                <a:cs typeface="Trebuchet MS"/>
              </a:rPr>
              <a:t>конкурентоспособности  </a:t>
            </a:r>
            <a:r>
              <a:rPr sz="1250" spc="55" dirty="0">
                <a:solidFill>
                  <a:srgbClr val="251D20"/>
                </a:solidFill>
                <a:latin typeface="Arial"/>
                <a:cs typeface="Arial"/>
              </a:rPr>
              <a:t>российского </a:t>
            </a:r>
            <a:r>
              <a:rPr sz="1250" spc="35" dirty="0">
                <a:solidFill>
                  <a:srgbClr val="251D20"/>
                </a:solidFill>
                <a:latin typeface="Arial"/>
                <a:cs typeface="Arial"/>
              </a:rPr>
              <a:t>образования </a:t>
            </a:r>
            <a:r>
              <a:rPr sz="1250" spc="23" dirty="0">
                <a:solidFill>
                  <a:srgbClr val="251D20"/>
                </a:solidFill>
                <a:latin typeface="Arial"/>
                <a:cs typeface="Arial"/>
              </a:rPr>
              <a:t>и </a:t>
            </a:r>
            <a:r>
              <a:rPr sz="1250" spc="40" dirty="0">
                <a:solidFill>
                  <a:srgbClr val="251D20"/>
                </a:solidFill>
                <a:latin typeface="Arial"/>
                <a:cs typeface="Arial"/>
              </a:rPr>
              <a:t>вхождение </a:t>
            </a:r>
            <a:r>
              <a:rPr sz="1250" spc="48" dirty="0">
                <a:solidFill>
                  <a:srgbClr val="251D20"/>
                </a:solidFill>
                <a:latin typeface="Arial"/>
                <a:cs typeface="Arial"/>
              </a:rPr>
              <a:t>Российской  </a:t>
            </a:r>
            <a:r>
              <a:rPr sz="1250" spc="23" dirty="0">
                <a:solidFill>
                  <a:srgbClr val="251D20"/>
                </a:solidFill>
                <a:latin typeface="Arial"/>
                <a:cs typeface="Arial"/>
              </a:rPr>
              <a:t>Федерации </a:t>
            </a:r>
            <a:r>
              <a:rPr sz="1250" spc="50" dirty="0">
                <a:solidFill>
                  <a:srgbClr val="251D20"/>
                </a:solidFill>
                <a:latin typeface="Arial"/>
                <a:cs typeface="Arial"/>
              </a:rPr>
              <a:t>в </a:t>
            </a:r>
            <a:r>
              <a:rPr sz="1250" spc="35" dirty="0">
                <a:solidFill>
                  <a:srgbClr val="251D20"/>
                </a:solidFill>
                <a:latin typeface="Arial"/>
                <a:cs typeface="Arial"/>
              </a:rPr>
              <a:t>число </a:t>
            </a:r>
            <a:r>
              <a:rPr sz="1250" spc="18" dirty="0">
                <a:solidFill>
                  <a:srgbClr val="251D20"/>
                </a:solidFill>
                <a:latin typeface="Arial"/>
                <a:cs typeface="Arial"/>
              </a:rPr>
              <a:t>10 </a:t>
            </a:r>
            <a:r>
              <a:rPr sz="1250" spc="23" dirty="0">
                <a:solidFill>
                  <a:srgbClr val="251D20"/>
                </a:solidFill>
                <a:latin typeface="Arial"/>
                <a:cs typeface="Arial"/>
              </a:rPr>
              <a:t>ведущих </a:t>
            </a:r>
            <a:r>
              <a:rPr sz="1250" spc="33" dirty="0">
                <a:solidFill>
                  <a:srgbClr val="251D20"/>
                </a:solidFill>
                <a:latin typeface="Arial"/>
                <a:cs typeface="Arial"/>
              </a:rPr>
              <a:t>стран </a:t>
            </a:r>
            <a:r>
              <a:rPr sz="1250" spc="35" dirty="0">
                <a:solidFill>
                  <a:srgbClr val="251D20"/>
                </a:solidFill>
                <a:latin typeface="Arial"/>
                <a:cs typeface="Arial"/>
              </a:rPr>
              <a:t>мира </a:t>
            </a:r>
            <a:r>
              <a:rPr sz="1250" spc="40" dirty="0">
                <a:solidFill>
                  <a:srgbClr val="251D20"/>
                </a:solidFill>
                <a:latin typeface="Arial"/>
                <a:cs typeface="Arial"/>
              </a:rPr>
              <a:t>по</a:t>
            </a:r>
            <a:r>
              <a:rPr sz="1250" spc="-118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250" spc="40" dirty="0">
                <a:solidFill>
                  <a:srgbClr val="251D20"/>
                </a:solidFill>
                <a:latin typeface="Arial"/>
                <a:cs typeface="Arial"/>
              </a:rPr>
              <a:t>качеству  </a:t>
            </a:r>
            <a:r>
              <a:rPr sz="1250" spc="25" dirty="0">
                <a:solidFill>
                  <a:srgbClr val="251D20"/>
                </a:solidFill>
                <a:latin typeface="Arial"/>
                <a:cs typeface="Arial"/>
              </a:rPr>
              <a:t>общего</a:t>
            </a:r>
            <a:r>
              <a:rPr sz="1250" spc="8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250" spc="33" dirty="0">
                <a:solidFill>
                  <a:srgbClr val="251D20"/>
                </a:solidFill>
                <a:latin typeface="Arial"/>
                <a:cs typeface="Arial"/>
              </a:rPr>
              <a:t>образования.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701284" y="857250"/>
            <a:ext cx="2928937" cy="4229100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9" name="object 9"/>
          <p:cNvSpPr/>
          <p:nvPr/>
        </p:nvSpPr>
        <p:spPr>
          <a:xfrm>
            <a:off x="8629650" y="3964469"/>
            <a:ext cx="514350" cy="638175"/>
          </a:xfrm>
          <a:custGeom>
            <a:avLst/>
            <a:gdLst/>
            <a:ahLst/>
            <a:cxnLst/>
            <a:rect l="l" t="t" r="r" b="b"/>
            <a:pathLst>
              <a:path w="1028700" h="1276350">
                <a:moveTo>
                  <a:pt x="1028699" y="1276349"/>
                </a:moveTo>
                <a:lnTo>
                  <a:pt x="0" y="1276349"/>
                </a:lnTo>
                <a:lnTo>
                  <a:pt x="0" y="0"/>
                </a:lnTo>
                <a:lnTo>
                  <a:pt x="1028699" y="0"/>
                </a:lnTo>
                <a:lnTo>
                  <a:pt x="1028699" y="1276349"/>
                </a:lnTo>
                <a:close/>
              </a:path>
            </a:pathLst>
          </a:custGeom>
          <a:solidFill>
            <a:srgbClr val="31DEDB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0" name="object 10"/>
          <p:cNvSpPr txBox="1"/>
          <p:nvPr/>
        </p:nvSpPr>
        <p:spPr>
          <a:xfrm>
            <a:off x="1525714" y="4250937"/>
            <a:ext cx="3889884" cy="148951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6350" algn="ctr">
              <a:spcBef>
                <a:spcPts val="770"/>
              </a:spcBef>
            </a:pPr>
            <a:r>
              <a:rPr sz="1600" b="1" spc="155" dirty="0">
                <a:solidFill>
                  <a:srgbClr val="31DEDB"/>
                </a:solidFill>
                <a:latin typeface="Trebuchet MS"/>
                <a:cs typeface="Trebuchet MS"/>
              </a:rPr>
              <a:t>ЦЕЛЬ</a:t>
            </a:r>
            <a:r>
              <a:rPr sz="1600" b="1" spc="233" dirty="0">
                <a:solidFill>
                  <a:srgbClr val="31DEDB"/>
                </a:solidFill>
                <a:latin typeface="Trebuchet MS"/>
                <a:cs typeface="Trebuchet MS"/>
              </a:rPr>
              <a:t> </a:t>
            </a:r>
            <a:r>
              <a:rPr sz="1600" b="1" spc="-20" dirty="0">
                <a:solidFill>
                  <a:srgbClr val="31DEDB"/>
                </a:solidFill>
                <a:latin typeface="Trebuchet MS"/>
                <a:cs typeface="Trebuchet MS"/>
              </a:rPr>
              <a:t>2</a:t>
            </a:r>
            <a:endParaRPr sz="1600" dirty="0">
              <a:latin typeface="Trebuchet MS"/>
              <a:cs typeface="Trebuchet MS"/>
            </a:endParaRPr>
          </a:p>
          <a:p>
            <a:pPr marL="6350" marR="2540" algn="ctr">
              <a:lnSpc>
                <a:spcPct val="114999"/>
              </a:lnSpc>
              <a:spcBef>
                <a:spcPts val="335"/>
              </a:spcBef>
            </a:pPr>
            <a:r>
              <a:rPr sz="1250" b="1" spc="10" dirty="0">
                <a:solidFill>
                  <a:srgbClr val="251D20"/>
                </a:solidFill>
                <a:latin typeface="Trebuchet MS"/>
                <a:cs typeface="Trebuchet MS"/>
              </a:rPr>
              <a:t>Воспитание </a:t>
            </a:r>
            <a:r>
              <a:rPr sz="1250" b="1" spc="3" dirty="0">
                <a:solidFill>
                  <a:srgbClr val="251D20"/>
                </a:solidFill>
                <a:latin typeface="Trebuchet MS"/>
                <a:cs typeface="Trebuchet MS"/>
              </a:rPr>
              <a:t>гармонично </a:t>
            </a:r>
            <a:r>
              <a:rPr sz="1250" b="1" spc="15" dirty="0">
                <a:solidFill>
                  <a:srgbClr val="251D20"/>
                </a:solidFill>
                <a:latin typeface="Trebuchet MS"/>
                <a:cs typeface="Trebuchet MS"/>
              </a:rPr>
              <a:t>развитой </a:t>
            </a:r>
            <a:r>
              <a:rPr sz="1250" b="1" spc="-43" dirty="0">
                <a:solidFill>
                  <a:srgbClr val="251D20"/>
                </a:solidFill>
                <a:latin typeface="Trebuchet MS"/>
                <a:cs typeface="Trebuchet MS"/>
              </a:rPr>
              <a:t>и </a:t>
            </a:r>
            <a:r>
              <a:rPr sz="1250" b="1" spc="15" dirty="0">
                <a:solidFill>
                  <a:srgbClr val="251D20"/>
                </a:solidFill>
                <a:latin typeface="Trebuchet MS"/>
                <a:cs typeface="Trebuchet MS"/>
              </a:rPr>
              <a:t>социально-ответственной  </a:t>
            </a:r>
            <a:r>
              <a:rPr sz="1250" spc="40" dirty="0">
                <a:solidFill>
                  <a:srgbClr val="251D20"/>
                </a:solidFill>
                <a:latin typeface="Arial"/>
                <a:cs typeface="Arial"/>
              </a:rPr>
              <a:t>личности </a:t>
            </a:r>
            <a:r>
              <a:rPr sz="1250" spc="18" dirty="0">
                <a:solidFill>
                  <a:srgbClr val="251D20"/>
                </a:solidFill>
                <a:latin typeface="Arial"/>
                <a:cs typeface="Arial"/>
              </a:rPr>
              <a:t>на </a:t>
            </a:r>
            <a:r>
              <a:rPr sz="1250" spc="35" dirty="0">
                <a:solidFill>
                  <a:srgbClr val="251D20"/>
                </a:solidFill>
                <a:latin typeface="Arial"/>
                <a:cs typeface="Arial"/>
              </a:rPr>
              <a:t>основе духовно-нравственных </a:t>
            </a:r>
            <a:r>
              <a:rPr sz="1250" spc="33" dirty="0">
                <a:solidFill>
                  <a:srgbClr val="251D20"/>
                </a:solidFill>
                <a:latin typeface="Arial"/>
                <a:cs typeface="Arial"/>
              </a:rPr>
              <a:t>ценностей  </a:t>
            </a:r>
            <a:r>
              <a:rPr sz="1250" spc="38" dirty="0">
                <a:solidFill>
                  <a:srgbClr val="251D20"/>
                </a:solidFill>
                <a:latin typeface="Arial"/>
                <a:cs typeface="Arial"/>
              </a:rPr>
              <a:t>народов </a:t>
            </a:r>
            <a:r>
              <a:rPr sz="1250" spc="48" dirty="0">
                <a:solidFill>
                  <a:srgbClr val="251D20"/>
                </a:solidFill>
                <a:latin typeface="Arial"/>
                <a:cs typeface="Arial"/>
              </a:rPr>
              <a:t>Российской </a:t>
            </a:r>
            <a:r>
              <a:rPr sz="1250" spc="13" dirty="0">
                <a:solidFill>
                  <a:srgbClr val="251D20"/>
                </a:solidFill>
                <a:latin typeface="Arial"/>
                <a:cs typeface="Arial"/>
              </a:rPr>
              <a:t>Федерации, </a:t>
            </a:r>
            <a:r>
              <a:rPr sz="1250" spc="45" dirty="0">
                <a:solidFill>
                  <a:srgbClr val="251D20"/>
                </a:solidFill>
                <a:latin typeface="Arial"/>
                <a:cs typeface="Arial"/>
              </a:rPr>
              <a:t>исторических </a:t>
            </a:r>
            <a:r>
              <a:rPr sz="1250" spc="23" dirty="0">
                <a:solidFill>
                  <a:srgbClr val="251D20"/>
                </a:solidFill>
                <a:latin typeface="Arial"/>
                <a:cs typeface="Arial"/>
              </a:rPr>
              <a:t>и нациально-  </a:t>
            </a:r>
            <a:r>
              <a:rPr sz="1250" spc="40" dirty="0">
                <a:solidFill>
                  <a:srgbClr val="251D20"/>
                </a:solidFill>
                <a:latin typeface="Arial"/>
                <a:cs typeface="Arial"/>
              </a:rPr>
              <a:t>культурных</a:t>
            </a:r>
            <a:r>
              <a:rPr sz="1250" spc="8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250" spc="33" dirty="0">
                <a:solidFill>
                  <a:srgbClr val="251D20"/>
                </a:solidFill>
                <a:latin typeface="Arial"/>
                <a:cs typeface="Arial"/>
              </a:rPr>
              <a:t>традиций.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37980" y="5365896"/>
            <a:ext cx="1692275" cy="428322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R="2540" algn="r">
              <a:spcBef>
                <a:spcPts val="260"/>
              </a:spcBef>
            </a:pPr>
            <a:r>
              <a:rPr sz="1200" b="1" spc="50" dirty="0">
                <a:solidFill>
                  <a:srgbClr val="251D20"/>
                </a:solidFill>
                <a:latin typeface="Trebuchet MS"/>
                <a:cs typeface="Trebuchet MS"/>
              </a:rPr>
              <a:t>Только</a:t>
            </a:r>
            <a:r>
              <a:rPr sz="1200" b="1" spc="63" dirty="0">
                <a:solidFill>
                  <a:srgbClr val="251D20"/>
                </a:solidFill>
                <a:latin typeface="Trebuchet MS"/>
                <a:cs typeface="Trebuchet MS"/>
              </a:rPr>
              <a:t> </a:t>
            </a:r>
            <a:r>
              <a:rPr sz="1200" b="1" spc="57" dirty="0">
                <a:solidFill>
                  <a:srgbClr val="251D20"/>
                </a:solidFill>
                <a:latin typeface="Trebuchet MS"/>
                <a:cs typeface="Trebuchet MS"/>
              </a:rPr>
              <a:t>комплексная</a:t>
            </a:r>
            <a:endParaRPr sz="1200">
              <a:latin typeface="Trebuchet MS"/>
              <a:cs typeface="Trebuchet MS"/>
            </a:endParaRPr>
          </a:p>
          <a:p>
            <a:pPr marR="2540" algn="r">
              <a:spcBef>
                <a:spcPts val="210"/>
              </a:spcBef>
            </a:pPr>
            <a:r>
              <a:rPr sz="1200" b="1" spc="43" dirty="0">
                <a:solidFill>
                  <a:srgbClr val="251D20"/>
                </a:solidFill>
                <a:latin typeface="Trebuchet MS"/>
                <a:cs typeface="Trebuchet MS"/>
              </a:rPr>
              <a:t>р</a:t>
            </a:r>
            <a:r>
              <a:rPr sz="1200" b="1" spc="23" dirty="0">
                <a:solidFill>
                  <a:srgbClr val="251D20"/>
                </a:solidFill>
                <a:latin typeface="Trebuchet MS"/>
                <a:cs typeface="Trebuchet MS"/>
              </a:rPr>
              <a:t>е</a:t>
            </a:r>
            <a:r>
              <a:rPr sz="1200" b="1" spc="70" dirty="0">
                <a:solidFill>
                  <a:srgbClr val="251D20"/>
                </a:solidFill>
                <a:latin typeface="Trebuchet MS"/>
                <a:cs typeface="Trebuchet MS"/>
              </a:rPr>
              <a:t>а</a:t>
            </a:r>
            <a:r>
              <a:rPr sz="1200" b="1" spc="33" dirty="0">
                <a:solidFill>
                  <a:srgbClr val="251D20"/>
                </a:solidFill>
                <a:latin typeface="Trebuchet MS"/>
                <a:cs typeface="Trebuchet MS"/>
              </a:rPr>
              <a:t>л</a:t>
            </a:r>
            <a:r>
              <a:rPr sz="1200" b="1" spc="28" dirty="0">
                <a:solidFill>
                  <a:srgbClr val="251D20"/>
                </a:solidFill>
                <a:latin typeface="Trebuchet MS"/>
                <a:cs typeface="Trebuchet MS"/>
              </a:rPr>
              <a:t>и</a:t>
            </a:r>
            <a:r>
              <a:rPr sz="1200" b="1" spc="105" dirty="0">
                <a:solidFill>
                  <a:srgbClr val="251D20"/>
                </a:solidFill>
                <a:latin typeface="Trebuchet MS"/>
                <a:cs typeface="Trebuchet MS"/>
              </a:rPr>
              <a:t>з</a:t>
            </a:r>
            <a:r>
              <a:rPr sz="1200" b="1" spc="70" dirty="0">
                <a:solidFill>
                  <a:srgbClr val="251D20"/>
                </a:solidFill>
                <a:latin typeface="Trebuchet MS"/>
                <a:cs typeface="Trebuchet MS"/>
              </a:rPr>
              <a:t>а</a:t>
            </a:r>
            <a:r>
              <a:rPr sz="1200" b="1" spc="78" dirty="0">
                <a:solidFill>
                  <a:srgbClr val="251D20"/>
                </a:solidFill>
                <a:latin typeface="Trebuchet MS"/>
                <a:cs typeface="Trebuchet MS"/>
              </a:rPr>
              <a:t>ц</a:t>
            </a:r>
            <a:r>
              <a:rPr sz="1200" b="1" spc="28" dirty="0">
                <a:solidFill>
                  <a:srgbClr val="251D20"/>
                </a:solidFill>
                <a:latin typeface="Trebuchet MS"/>
                <a:cs typeface="Trebuchet MS"/>
              </a:rPr>
              <a:t>и</a:t>
            </a:r>
            <a:r>
              <a:rPr sz="1200" b="1" spc="-3" dirty="0">
                <a:solidFill>
                  <a:srgbClr val="251D20"/>
                </a:solidFill>
                <a:latin typeface="Trebuchet MS"/>
                <a:cs typeface="Trebuchet MS"/>
              </a:rPr>
              <a:t>я</a:t>
            </a:r>
            <a:endParaRPr sz="120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927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93083" y="809624"/>
            <a:ext cx="8030776" cy="724237"/>
          </a:xfrm>
          <a:prstGeom prst="rect">
            <a:avLst/>
          </a:prstGeom>
        </p:spPr>
        <p:txBody>
          <a:bodyPr vert="horz" wrap="square" lIns="0" tIns="6033" rIns="0" bIns="0" rtlCol="0" anchor="ctr">
            <a:spAutoFit/>
          </a:bodyPr>
          <a:lstStyle/>
          <a:p>
            <a:pPr marL="1837690" marR="2540">
              <a:lnSpc>
                <a:spcPts val="2815"/>
              </a:lnSpc>
              <a:spcBef>
                <a:spcPts val="48"/>
              </a:spcBef>
            </a:pPr>
            <a:r>
              <a:rPr sz="2250" b="1" spc="45" dirty="0">
                <a:latin typeface="Trebuchet MS"/>
                <a:cs typeface="Trebuchet MS"/>
              </a:rPr>
              <a:t>Общие </a:t>
            </a:r>
            <a:r>
              <a:rPr sz="2250" b="1" spc="35" dirty="0">
                <a:latin typeface="Trebuchet MS"/>
                <a:cs typeface="Trebuchet MS"/>
              </a:rPr>
              <a:t>планируемые </a:t>
            </a:r>
            <a:r>
              <a:rPr sz="2250" b="1" spc="70" dirty="0">
                <a:latin typeface="Trebuchet MS"/>
                <a:cs typeface="Trebuchet MS"/>
              </a:rPr>
              <a:t>результаты  </a:t>
            </a:r>
            <a:r>
              <a:rPr sz="2250" b="1" spc="25" dirty="0">
                <a:latin typeface="Trebuchet MS"/>
                <a:cs typeface="Trebuchet MS"/>
              </a:rPr>
              <a:t>реализации </a:t>
            </a:r>
            <a:r>
              <a:rPr sz="2250" b="1" spc="73" dirty="0">
                <a:latin typeface="Trebuchet MS"/>
                <a:cs typeface="Trebuchet MS"/>
              </a:rPr>
              <a:t>программы</a:t>
            </a:r>
            <a:r>
              <a:rPr sz="2250" b="1" spc="-15" dirty="0">
                <a:latin typeface="Trebuchet MS"/>
                <a:cs typeface="Trebuchet MS"/>
              </a:rPr>
              <a:t> </a:t>
            </a:r>
            <a:r>
              <a:rPr sz="2250" b="1" spc="57" dirty="0">
                <a:latin typeface="Trebuchet MS"/>
                <a:cs typeface="Trebuchet MS"/>
              </a:rPr>
              <a:t>наставничества</a:t>
            </a:r>
            <a:endParaRPr sz="225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39522" y="2142288"/>
            <a:ext cx="6212840" cy="3714094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 marR="469900">
              <a:lnSpc>
                <a:spcPct val="115399"/>
              </a:lnSpc>
              <a:spcBef>
                <a:spcPts val="50"/>
              </a:spcBef>
              <a:buAutoNum type="arabicPeriod"/>
              <a:tabLst>
                <a:tab pos="201930" algn="l"/>
              </a:tabLst>
            </a:pPr>
            <a:r>
              <a:rPr sz="1300" spc="60" dirty="0">
                <a:solidFill>
                  <a:srgbClr val="251D20"/>
                </a:solidFill>
                <a:latin typeface="Arial"/>
                <a:cs typeface="Arial"/>
              </a:rPr>
              <a:t>Измеримое </a:t>
            </a:r>
            <a:r>
              <a:rPr sz="1300" b="1" spc="8" dirty="0">
                <a:solidFill>
                  <a:srgbClr val="251D20"/>
                </a:solidFill>
                <a:latin typeface="Trebuchet MS"/>
                <a:cs typeface="Trebuchet MS"/>
              </a:rPr>
              <a:t>улучшение </a:t>
            </a:r>
            <a:r>
              <a:rPr sz="1300" b="1" spc="33" dirty="0">
                <a:solidFill>
                  <a:srgbClr val="251D20"/>
                </a:solidFill>
                <a:latin typeface="Trebuchet MS"/>
                <a:cs typeface="Trebuchet MS"/>
              </a:rPr>
              <a:t>показателей </a:t>
            </a:r>
            <a:r>
              <a:rPr sz="1300" spc="80" dirty="0">
                <a:solidFill>
                  <a:srgbClr val="251D20"/>
                </a:solidFill>
                <a:latin typeface="Arial"/>
                <a:cs typeface="Arial"/>
              </a:rPr>
              <a:t>конкретной </a:t>
            </a:r>
            <a:r>
              <a:rPr sz="1300" spc="55" dirty="0">
                <a:solidFill>
                  <a:srgbClr val="251D20"/>
                </a:solidFill>
                <a:latin typeface="Arial"/>
                <a:cs typeface="Arial"/>
              </a:rPr>
              <a:t>образовательной  </a:t>
            </a:r>
            <a:r>
              <a:rPr sz="1300" spc="60" dirty="0">
                <a:solidFill>
                  <a:srgbClr val="251D20"/>
                </a:solidFill>
                <a:latin typeface="Arial"/>
                <a:cs typeface="Arial"/>
              </a:rPr>
              <a:t>организации: </a:t>
            </a:r>
            <a:r>
              <a:rPr sz="1300" spc="50" dirty="0">
                <a:solidFill>
                  <a:srgbClr val="251D20"/>
                </a:solidFill>
                <a:latin typeface="Arial"/>
                <a:cs typeface="Arial"/>
              </a:rPr>
              <a:t>образовательных, </a:t>
            </a:r>
            <a:r>
              <a:rPr sz="1300" spc="60" dirty="0">
                <a:solidFill>
                  <a:srgbClr val="251D20"/>
                </a:solidFill>
                <a:latin typeface="Arial"/>
                <a:cs typeface="Arial"/>
              </a:rPr>
              <a:t>спортивных, </a:t>
            </a:r>
            <a:r>
              <a:rPr sz="1300" spc="63" dirty="0">
                <a:solidFill>
                  <a:srgbClr val="251D20"/>
                </a:solidFill>
                <a:latin typeface="Arial"/>
                <a:cs typeface="Arial"/>
              </a:rPr>
              <a:t>культурных </a:t>
            </a:r>
            <a:r>
              <a:rPr sz="1300" spc="23" dirty="0">
                <a:solidFill>
                  <a:srgbClr val="251D20"/>
                </a:solidFill>
                <a:latin typeface="Arial"/>
                <a:cs typeface="Arial"/>
              </a:rPr>
              <a:t>и</a:t>
            </a:r>
            <a:r>
              <a:rPr sz="1300" spc="55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300" spc="38" dirty="0">
                <a:solidFill>
                  <a:srgbClr val="251D20"/>
                </a:solidFill>
                <a:latin typeface="Arial"/>
                <a:cs typeface="Arial"/>
              </a:rPr>
              <a:t>т.д.</a:t>
            </a:r>
            <a:endParaRPr sz="1300">
              <a:latin typeface="Arial"/>
              <a:cs typeface="Arial"/>
            </a:endParaRPr>
          </a:p>
          <a:p>
            <a:pPr>
              <a:spcBef>
                <a:spcPts val="28"/>
              </a:spcBef>
              <a:buClr>
                <a:srgbClr val="251D20"/>
              </a:buClr>
              <a:buFont typeface="Arial"/>
              <a:buAutoNum type="arabicPeriod"/>
            </a:pPr>
            <a:endParaRPr sz="1750">
              <a:latin typeface="Times New Roman"/>
              <a:cs typeface="Times New Roman"/>
            </a:endParaRPr>
          </a:p>
          <a:p>
            <a:pPr marL="201613" indent="-195580">
              <a:buAutoNum type="arabicPeriod"/>
              <a:tabLst>
                <a:tab pos="201930" algn="l"/>
              </a:tabLst>
            </a:pPr>
            <a:r>
              <a:rPr sz="1300" spc="43" dirty="0">
                <a:solidFill>
                  <a:srgbClr val="251D20"/>
                </a:solidFill>
                <a:latin typeface="Arial"/>
                <a:cs typeface="Arial"/>
              </a:rPr>
              <a:t>Рост </a:t>
            </a:r>
            <a:r>
              <a:rPr sz="1300" spc="50" dirty="0">
                <a:solidFill>
                  <a:srgbClr val="251D20"/>
                </a:solidFill>
                <a:latin typeface="Arial"/>
                <a:cs typeface="Arial"/>
              </a:rPr>
              <a:t>числа </a:t>
            </a:r>
            <a:r>
              <a:rPr sz="1300" spc="43" dirty="0">
                <a:solidFill>
                  <a:srgbClr val="251D20"/>
                </a:solidFill>
                <a:latin typeface="Arial"/>
                <a:cs typeface="Arial"/>
              </a:rPr>
              <a:t>обучающихся, </a:t>
            </a:r>
            <a:r>
              <a:rPr sz="1300" spc="65" dirty="0">
                <a:solidFill>
                  <a:srgbClr val="251D20"/>
                </a:solidFill>
                <a:latin typeface="Arial"/>
                <a:cs typeface="Arial"/>
              </a:rPr>
              <a:t>способных </a:t>
            </a:r>
            <a:r>
              <a:rPr sz="1300" b="1" spc="43" dirty="0">
                <a:solidFill>
                  <a:srgbClr val="251D20"/>
                </a:solidFill>
                <a:latin typeface="Trebuchet MS"/>
                <a:cs typeface="Trebuchet MS"/>
              </a:rPr>
              <a:t>самостоятельно</a:t>
            </a:r>
            <a:r>
              <a:rPr sz="1300" b="1" spc="55" dirty="0">
                <a:solidFill>
                  <a:srgbClr val="251D20"/>
                </a:solidFill>
                <a:latin typeface="Trebuchet MS"/>
                <a:cs typeface="Trebuchet MS"/>
              </a:rPr>
              <a:t> </a:t>
            </a:r>
            <a:r>
              <a:rPr sz="1300" spc="63" dirty="0">
                <a:solidFill>
                  <a:srgbClr val="251D20"/>
                </a:solidFill>
                <a:latin typeface="Arial"/>
                <a:cs typeface="Arial"/>
              </a:rPr>
              <a:t>строить</a:t>
            </a:r>
            <a:endParaRPr sz="1300">
              <a:latin typeface="Arial"/>
              <a:cs typeface="Arial"/>
            </a:endParaRPr>
          </a:p>
          <a:p>
            <a:pPr marL="6350">
              <a:spcBef>
                <a:spcPts val="240"/>
              </a:spcBef>
            </a:pPr>
            <a:r>
              <a:rPr sz="1300" b="1" spc="33" dirty="0">
                <a:solidFill>
                  <a:srgbClr val="251D20"/>
                </a:solidFill>
                <a:latin typeface="Trebuchet MS"/>
                <a:cs typeface="Trebuchet MS"/>
              </a:rPr>
              <a:t>индивидуальные </a:t>
            </a:r>
            <a:r>
              <a:rPr sz="1300" b="1" spc="43" dirty="0">
                <a:solidFill>
                  <a:srgbClr val="251D20"/>
                </a:solidFill>
                <a:latin typeface="Trebuchet MS"/>
                <a:cs typeface="Trebuchet MS"/>
              </a:rPr>
              <a:t>образовательные/карьерные</a:t>
            </a:r>
            <a:r>
              <a:rPr sz="1300" b="1" spc="20" dirty="0">
                <a:solidFill>
                  <a:srgbClr val="251D20"/>
                </a:solidFill>
                <a:latin typeface="Trebuchet MS"/>
                <a:cs typeface="Trebuchet MS"/>
              </a:rPr>
              <a:t> </a:t>
            </a:r>
            <a:r>
              <a:rPr sz="1300" b="1" spc="30" dirty="0">
                <a:solidFill>
                  <a:srgbClr val="251D20"/>
                </a:solidFill>
                <a:latin typeface="Trebuchet MS"/>
                <a:cs typeface="Trebuchet MS"/>
              </a:rPr>
              <a:t>траектории</a:t>
            </a:r>
            <a:endParaRPr sz="1300">
              <a:latin typeface="Trebuchet MS"/>
              <a:cs typeface="Trebuchet MS"/>
            </a:endParaRPr>
          </a:p>
          <a:p>
            <a:pPr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6350" marR="2540">
              <a:lnSpc>
                <a:spcPct val="115399"/>
              </a:lnSpc>
              <a:spcBef>
                <a:spcPts val="3"/>
              </a:spcBef>
              <a:buAutoNum type="arabicPeriod" startAt="3"/>
              <a:tabLst>
                <a:tab pos="201930" algn="l"/>
              </a:tabLst>
            </a:pPr>
            <a:r>
              <a:rPr sz="1300" spc="38" dirty="0">
                <a:solidFill>
                  <a:srgbClr val="251D20"/>
                </a:solidFill>
                <a:latin typeface="Arial"/>
                <a:cs typeface="Arial"/>
              </a:rPr>
              <a:t>Улучшение </a:t>
            </a:r>
            <a:r>
              <a:rPr sz="1300" b="1" spc="20" dirty="0">
                <a:solidFill>
                  <a:srgbClr val="251D20"/>
                </a:solidFill>
                <a:latin typeface="Trebuchet MS"/>
                <a:cs typeface="Trebuchet MS"/>
              </a:rPr>
              <a:t>психологического </a:t>
            </a:r>
            <a:r>
              <a:rPr sz="1300" b="1" spc="43" dirty="0">
                <a:solidFill>
                  <a:srgbClr val="251D20"/>
                </a:solidFill>
                <a:latin typeface="Trebuchet MS"/>
                <a:cs typeface="Trebuchet MS"/>
              </a:rPr>
              <a:t>климата </a:t>
            </a:r>
            <a:r>
              <a:rPr sz="1300" spc="50" dirty="0">
                <a:solidFill>
                  <a:srgbClr val="251D20"/>
                </a:solidFill>
                <a:latin typeface="Arial"/>
                <a:cs typeface="Arial"/>
              </a:rPr>
              <a:t>в </a:t>
            </a:r>
            <a:r>
              <a:rPr sz="1300" spc="60" dirty="0">
                <a:solidFill>
                  <a:srgbClr val="251D20"/>
                </a:solidFill>
                <a:latin typeface="Arial"/>
                <a:cs typeface="Arial"/>
              </a:rPr>
              <a:t>образовательном </a:t>
            </a:r>
            <a:r>
              <a:rPr sz="1300" spc="48" dirty="0">
                <a:solidFill>
                  <a:srgbClr val="251D20"/>
                </a:solidFill>
                <a:latin typeface="Arial"/>
                <a:cs typeface="Arial"/>
              </a:rPr>
              <a:t>учреждении,  </a:t>
            </a:r>
            <a:r>
              <a:rPr sz="1300" spc="57" dirty="0">
                <a:solidFill>
                  <a:srgbClr val="251D20"/>
                </a:solidFill>
                <a:latin typeface="Arial"/>
                <a:cs typeface="Arial"/>
              </a:rPr>
              <a:t>создание</a:t>
            </a:r>
            <a:r>
              <a:rPr sz="1300" spc="53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300" b="1" spc="50" dirty="0">
                <a:solidFill>
                  <a:srgbClr val="251D20"/>
                </a:solidFill>
                <a:latin typeface="Trebuchet MS"/>
                <a:cs typeface="Trebuchet MS"/>
              </a:rPr>
              <a:t>сообщества</a:t>
            </a:r>
            <a:endParaRPr sz="1300"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buClr>
                <a:srgbClr val="251D20"/>
              </a:buClr>
              <a:buFont typeface="Arial"/>
              <a:buAutoNum type="arabicPeriod" startAt="3"/>
            </a:pPr>
            <a:endParaRPr sz="1550">
              <a:latin typeface="Times New Roman"/>
              <a:cs typeface="Times New Roman"/>
            </a:endParaRPr>
          </a:p>
          <a:p>
            <a:pPr marL="6350" marR="123825">
              <a:lnSpc>
                <a:spcPct val="115399"/>
              </a:lnSpc>
              <a:spcBef>
                <a:spcPts val="3"/>
              </a:spcBef>
              <a:buAutoNum type="arabicPeriod" startAt="3"/>
              <a:tabLst>
                <a:tab pos="201930" algn="l"/>
              </a:tabLst>
            </a:pPr>
            <a:r>
              <a:rPr sz="1300" spc="60" dirty="0">
                <a:solidFill>
                  <a:srgbClr val="251D20"/>
                </a:solidFill>
                <a:latin typeface="Arial"/>
                <a:cs typeface="Arial"/>
              </a:rPr>
              <a:t>Измеримое </a:t>
            </a:r>
            <a:r>
              <a:rPr sz="1300" spc="35" dirty="0">
                <a:solidFill>
                  <a:srgbClr val="251D20"/>
                </a:solidFill>
                <a:latin typeface="Arial"/>
                <a:cs typeface="Arial"/>
              </a:rPr>
              <a:t>улучшение </a:t>
            </a:r>
            <a:r>
              <a:rPr sz="1300" b="1" spc="33" dirty="0">
                <a:solidFill>
                  <a:srgbClr val="251D20"/>
                </a:solidFill>
                <a:latin typeface="Trebuchet MS"/>
                <a:cs typeface="Trebuchet MS"/>
              </a:rPr>
              <a:t>показателей </a:t>
            </a:r>
            <a:r>
              <a:rPr sz="1300" b="1" spc="8" dirty="0">
                <a:solidFill>
                  <a:srgbClr val="251D20"/>
                </a:solidFill>
                <a:latin typeface="Trebuchet MS"/>
                <a:cs typeface="Trebuchet MS"/>
              </a:rPr>
              <a:t>личной </a:t>
            </a:r>
            <a:r>
              <a:rPr sz="1300" b="1" spc="25" dirty="0">
                <a:solidFill>
                  <a:srgbClr val="251D20"/>
                </a:solidFill>
                <a:latin typeface="Trebuchet MS"/>
                <a:cs typeface="Trebuchet MS"/>
              </a:rPr>
              <a:t>эффективности </a:t>
            </a:r>
            <a:r>
              <a:rPr sz="1300" spc="35" dirty="0">
                <a:solidFill>
                  <a:srgbClr val="251D20"/>
                </a:solidFill>
                <a:latin typeface="Arial"/>
                <a:cs typeface="Arial"/>
              </a:rPr>
              <a:t>учащихся,  </a:t>
            </a:r>
            <a:r>
              <a:rPr sz="1300" spc="70" dirty="0">
                <a:solidFill>
                  <a:srgbClr val="251D20"/>
                </a:solidFill>
                <a:latin typeface="Arial"/>
                <a:cs typeface="Arial"/>
              </a:rPr>
              <a:t>педагогов </a:t>
            </a:r>
            <a:r>
              <a:rPr sz="1300" spc="23" dirty="0">
                <a:solidFill>
                  <a:srgbClr val="251D20"/>
                </a:solidFill>
                <a:latin typeface="Arial"/>
                <a:cs typeface="Arial"/>
              </a:rPr>
              <a:t>и </a:t>
            </a:r>
            <a:r>
              <a:rPr sz="1300" spc="73" dirty="0">
                <a:solidFill>
                  <a:srgbClr val="251D20"/>
                </a:solidFill>
                <a:latin typeface="Arial"/>
                <a:cs typeface="Arial"/>
              </a:rPr>
              <a:t>сотрудников </a:t>
            </a:r>
            <a:r>
              <a:rPr sz="1300" spc="60" dirty="0">
                <a:solidFill>
                  <a:srgbClr val="251D20"/>
                </a:solidFill>
                <a:latin typeface="Arial"/>
                <a:cs typeface="Arial"/>
              </a:rPr>
              <a:t>региональных </a:t>
            </a:r>
            <a:r>
              <a:rPr sz="1300" spc="50" dirty="0">
                <a:solidFill>
                  <a:srgbClr val="251D20"/>
                </a:solidFill>
                <a:latin typeface="Arial"/>
                <a:cs typeface="Arial"/>
              </a:rPr>
              <a:t>предприятий,</a:t>
            </a:r>
            <a:r>
              <a:rPr sz="1300" spc="55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300" spc="63" dirty="0">
                <a:solidFill>
                  <a:srgbClr val="251D20"/>
                </a:solidFill>
                <a:latin typeface="Arial"/>
                <a:cs typeface="Arial"/>
              </a:rPr>
              <a:t>связанное</a:t>
            </a:r>
            <a:endParaRPr sz="1300">
              <a:latin typeface="Arial"/>
              <a:cs typeface="Arial"/>
            </a:endParaRPr>
          </a:p>
          <a:p>
            <a:pPr marL="6350">
              <a:spcBef>
                <a:spcPts val="240"/>
              </a:spcBef>
            </a:pPr>
            <a:r>
              <a:rPr sz="1300" spc="30" dirty="0">
                <a:solidFill>
                  <a:srgbClr val="251D20"/>
                </a:solidFill>
                <a:latin typeface="Arial"/>
                <a:cs typeface="Arial"/>
              </a:rPr>
              <a:t>с </a:t>
            </a:r>
            <a:r>
              <a:rPr sz="1300" spc="65" dirty="0">
                <a:solidFill>
                  <a:srgbClr val="251D20"/>
                </a:solidFill>
                <a:latin typeface="Arial"/>
                <a:cs typeface="Arial"/>
              </a:rPr>
              <a:t>развитием </a:t>
            </a:r>
            <a:r>
              <a:rPr sz="1300" b="1" spc="38" dirty="0">
                <a:solidFill>
                  <a:srgbClr val="251D20"/>
                </a:solidFill>
                <a:latin typeface="Trebuchet MS"/>
                <a:cs typeface="Trebuchet MS"/>
              </a:rPr>
              <a:t>soft</a:t>
            </a:r>
            <a:r>
              <a:rPr sz="1300" b="1" spc="40" dirty="0">
                <a:solidFill>
                  <a:srgbClr val="251D20"/>
                </a:solidFill>
                <a:latin typeface="Trebuchet MS"/>
                <a:cs typeface="Trebuchet MS"/>
              </a:rPr>
              <a:t> </a:t>
            </a:r>
            <a:r>
              <a:rPr sz="1300" b="1" spc="53" dirty="0">
                <a:solidFill>
                  <a:srgbClr val="251D20"/>
                </a:solidFill>
                <a:latin typeface="Trebuchet MS"/>
                <a:cs typeface="Trebuchet MS"/>
              </a:rPr>
              <a:t>skills</a:t>
            </a:r>
            <a:endParaRPr sz="1300">
              <a:latin typeface="Trebuchet MS"/>
              <a:cs typeface="Trebuchet MS"/>
            </a:endParaRPr>
          </a:p>
          <a:p>
            <a:pPr>
              <a:spcBef>
                <a:spcPts val="25"/>
              </a:spcBef>
            </a:pPr>
            <a:endParaRPr sz="1750">
              <a:latin typeface="Times New Roman"/>
              <a:cs typeface="Times New Roman"/>
            </a:endParaRPr>
          </a:p>
          <a:p>
            <a:pPr marL="201613" indent="-195580">
              <a:spcBef>
                <a:spcPts val="3"/>
              </a:spcBef>
              <a:buAutoNum type="arabicPeriod" startAt="5"/>
              <a:tabLst>
                <a:tab pos="201930" algn="l"/>
              </a:tabLst>
            </a:pPr>
            <a:r>
              <a:rPr sz="1300" spc="48" dirty="0">
                <a:solidFill>
                  <a:srgbClr val="251D20"/>
                </a:solidFill>
                <a:latin typeface="Arial"/>
                <a:cs typeface="Arial"/>
              </a:rPr>
              <a:t>Привлечение </a:t>
            </a:r>
            <a:r>
              <a:rPr sz="1300" b="1" spc="30" dirty="0">
                <a:solidFill>
                  <a:srgbClr val="251D20"/>
                </a:solidFill>
                <a:latin typeface="Trebuchet MS"/>
                <a:cs typeface="Trebuchet MS"/>
              </a:rPr>
              <a:t>дополнительных </a:t>
            </a:r>
            <a:r>
              <a:rPr sz="1300" b="1" spc="25" dirty="0">
                <a:solidFill>
                  <a:srgbClr val="251D20"/>
                </a:solidFill>
                <a:latin typeface="Trebuchet MS"/>
                <a:cs typeface="Trebuchet MS"/>
              </a:rPr>
              <a:t>ресурсов </a:t>
            </a:r>
            <a:r>
              <a:rPr sz="1300" spc="23" dirty="0">
                <a:solidFill>
                  <a:srgbClr val="251D20"/>
                </a:solidFill>
                <a:latin typeface="Arial"/>
                <a:cs typeface="Arial"/>
              </a:rPr>
              <a:t>и </a:t>
            </a:r>
            <a:r>
              <a:rPr sz="1300" spc="63" dirty="0">
                <a:solidFill>
                  <a:srgbClr val="251D20"/>
                </a:solidFill>
                <a:latin typeface="Arial"/>
                <a:cs typeface="Arial"/>
              </a:rPr>
              <a:t>сторонних</a:t>
            </a:r>
            <a:r>
              <a:rPr sz="1300" spc="93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300" spc="65" dirty="0">
                <a:solidFill>
                  <a:srgbClr val="251D20"/>
                </a:solidFill>
                <a:latin typeface="Arial"/>
                <a:cs typeface="Arial"/>
              </a:rPr>
              <a:t>инвестиций</a:t>
            </a:r>
            <a:endParaRPr sz="1300">
              <a:latin typeface="Arial"/>
              <a:cs typeface="Arial"/>
            </a:endParaRPr>
          </a:p>
          <a:p>
            <a:pPr marL="6350" marR="307658">
              <a:lnSpc>
                <a:spcPct val="115399"/>
              </a:lnSpc>
            </a:pPr>
            <a:r>
              <a:rPr sz="1300" spc="50" dirty="0">
                <a:solidFill>
                  <a:srgbClr val="251D20"/>
                </a:solidFill>
                <a:latin typeface="Arial"/>
                <a:cs typeface="Arial"/>
              </a:rPr>
              <a:t>в </a:t>
            </a:r>
            <a:r>
              <a:rPr sz="1300" spc="60" dirty="0">
                <a:solidFill>
                  <a:srgbClr val="251D20"/>
                </a:solidFill>
                <a:latin typeface="Arial"/>
                <a:cs typeface="Arial"/>
              </a:rPr>
              <a:t>развитие </a:t>
            </a:r>
            <a:r>
              <a:rPr sz="1300" spc="70" dirty="0">
                <a:solidFill>
                  <a:srgbClr val="251D20"/>
                </a:solidFill>
                <a:latin typeface="Arial"/>
                <a:cs typeface="Arial"/>
              </a:rPr>
              <a:t>инновационных </a:t>
            </a:r>
            <a:r>
              <a:rPr sz="1300" spc="57" dirty="0">
                <a:solidFill>
                  <a:srgbClr val="251D20"/>
                </a:solidFill>
                <a:latin typeface="Arial"/>
                <a:cs typeface="Arial"/>
              </a:rPr>
              <a:t>образовательных </a:t>
            </a:r>
            <a:r>
              <a:rPr sz="1300" spc="23" dirty="0">
                <a:solidFill>
                  <a:srgbClr val="251D20"/>
                </a:solidFill>
                <a:latin typeface="Arial"/>
                <a:cs typeface="Arial"/>
              </a:rPr>
              <a:t>и </a:t>
            </a:r>
            <a:r>
              <a:rPr sz="1300" spc="63" dirty="0">
                <a:solidFill>
                  <a:srgbClr val="251D20"/>
                </a:solidFill>
                <a:latin typeface="Arial"/>
                <a:cs typeface="Arial"/>
              </a:rPr>
              <a:t>социальных </a:t>
            </a:r>
            <a:r>
              <a:rPr sz="1300" spc="75" dirty="0">
                <a:solidFill>
                  <a:srgbClr val="251D20"/>
                </a:solidFill>
                <a:latin typeface="Arial"/>
                <a:cs typeface="Arial"/>
              </a:rPr>
              <a:t>программ  </a:t>
            </a:r>
            <a:r>
              <a:rPr sz="1300" spc="55" dirty="0">
                <a:solidFill>
                  <a:srgbClr val="251D20"/>
                </a:solidFill>
                <a:latin typeface="Arial"/>
                <a:cs typeface="Arial"/>
              </a:rPr>
              <a:t>региона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4350" y="857250"/>
            <a:ext cx="1533525" cy="1681162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8" name="object 8"/>
          <p:cNvSpPr/>
          <p:nvPr/>
        </p:nvSpPr>
        <p:spPr>
          <a:xfrm>
            <a:off x="514350" y="2586038"/>
            <a:ext cx="1533525" cy="1685925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9" name="object 9"/>
          <p:cNvSpPr/>
          <p:nvPr/>
        </p:nvSpPr>
        <p:spPr>
          <a:xfrm>
            <a:off x="514350" y="4319588"/>
            <a:ext cx="1533525" cy="1681162"/>
          </a:xfrm>
          <a:prstGeom prst="rect">
            <a:avLst/>
          </a:prstGeom>
          <a:blipFill>
            <a:blip r:embed="rId4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0" name="object 10"/>
          <p:cNvSpPr/>
          <p:nvPr/>
        </p:nvSpPr>
        <p:spPr>
          <a:xfrm>
            <a:off x="0" y="1371600"/>
            <a:ext cx="514350" cy="638175"/>
          </a:xfrm>
          <a:custGeom>
            <a:avLst/>
            <a:gdLst/>
            <a:ahLst/>
            <a:cxnLst/>
            <a:rect l="l" t="t" r="r" b="b"/>
            <a:pathLst>
              <a:path w="1028700" h="1276350">
                <a:moveTo>
                  <a:pt x="0" y="0"/>
                </a:moveTo>
                <a:lnTo>
                  <a:pt x="1028699" y="0"/>
                </a:lnTo>
                <a:lnTo>
                  <a:pt x="1028699" y="1276349"/>
                </a:lnTo>
                <a:lnTo>
                  <a:pt x="0" y="1276349"/>
                </a:lnTo>
                <a:lnTo>
                  <a:pt x="0" y="0"/>
                </a:lnTo>
                <a:close/>
              </a:path>
            </a:pathLst>
          </a:custGeom>
          <a:solidFill>
            <a:srgbClr val="31DEDB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1" name="object 11"/>
          <p:cNvSpPr/>
          <p:nvPr/>
        </p:nvSpPr>
        <p:spPr>
          <a:xfrm>
            <a:off x="8766709" y="4953000"/>
            <a:ext cx="114300" cy="1047750"/>
          </a:xfrm>
          <a:custGeom>
            <a:avLst/>
            <a:gdLst/>
            <a:ahLst/>
            <a:cxnLst/>
            <a:rect l="l" t="t" r="r" b="b"/>
            <a:pathLst>
              <a:path w="228600" h="2095500">
                <a:moveTo>
                  <a:pt x="0" y="0"/>
                </a:moveTo>
                <a:lnTo>
                  <a:pt x="228598" y="0"/>
                </a:lnTo>
                <a:lnTo>
                  <a:pt x="228598" y="2095499"/>
                </a:lnTo>
                <a:lnTo>
                  <a:pt x="0" y="2095499"/>
                </a:lnTo>
                <a:lnTo>
                  <a:pt x="0" y="0"/>
                </a:lnTo>
                <a:close/>
              </a:path>
            </a:pathLst>
          </a:custGeom>
          <a:solidFill>
            <a:srgbClr val="31DEDB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</p:spTree>
    <p:extLst>
      <p:ext uri="{BB962C8B-B14F-4D97-AF65-F5344CB8AC3E}">
        <p14:creationId xmlns:p14="http://schemas.microsoft.com/office/powerpoint/2010/main" xmlns="" val="122759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33172" y="4756041"/>
            <a:ext cx="810895" cy="638175"/>
          </a:xfrm>
          <a:custGeom>
            <a:avLst/>
            <a:gdLst/>
            <a:ahLst/>
            <a:cxnLst/>
            <a:rect l="l" t="t" r="r" b="b"/>
            <a:pathLst>
              <a:path w="1621790" h="1276350">
                <a:moveTo>
                  <a:pt x="0" y="0"/>
                </a:moveTo>
                <a:lnTo>
                  <a:pt x="1621655" y="0"/>
                </a:lnTo>
                <a:lnTo>
                  <a:pt x="1621655" y="1276349"/>
                </a:lnTo>
                <a:lnTo>
                  <a:pt x="0" y="1276349"/>
                </a:lnTo>
                <a:lnTo>
                  <a:pt x="0" y="0"/>
                </a:lnTo>
                <a:close/>
              </a:path>
            </a:pathLst>
          </a:custGeom>
          <a:solidFill>
            <a:srgbClr val="31DEDB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6" name="object 6"/>
          <p:cNvSpPr txBox="1"/>
          <p:nvPr/>
        </p:nvSpPr>
        <p:spPr>
          <a:xfrm>
            <a:off x="508000" y="4080119"/>
            <a:ext cx="2045335" cy="1323760"/>
          </a:xfrm>
          <a:prstGeom prst="rect">
            <a:avLst/>
          </a:prstGeom>
        </p:spPr>
        <p:txBody>
          <a:bodyPr vert="horz" wrap="square" lIns="0" tIns="6033" rIns="0" bIns="0" rtlCol="0">
            <a:spAutoFit/>
          </a:bodyPr>
          <a:lstStyle/>
          <a:p>
            <a:pPr marL="6350" marR="66040">
              <a:lnSpc>
                <a:spcPct val="127000"/>
              </a:lnSpc>
              <a:spcBef>
                <a:spcPts val="48"/>
              </a:spcBef>
            </a:pPr>
            <a:r>
              <a:rPr sz="1600" b="1" spc="45" dirty="0">
                <a:solidFill>
                  <a:srgbClr val="251D20"/>
                </a:solidFill>
                <a:latin typeface="Trebuchet MS"/>
                <a:cs typeface="Trebuchet MS"/>
              </a:rPr>
              <a:t>НАСТАВНИЧЕСТВО  </a:t>
            </a:r>
            <a:r>
              <a:rPr sz="1600" b="1" spc="55" dirty="0">
                <a:solidFill>
                  <a:srgbClr val="251D20"/>
                </a:solidFill>
                <a:latin typeface="Trebuchet MS"/>
                <a:cs typeface="Trebuchet MS"/>
              </a:rPr>
              <a:t>НА</a:t>
            </a:r>
            <a:r>
              <a:rPr sz="1600" b="1" spc="-83" dirty="0">
                <a:solidFill>
                  <a:srgbClr val="251D20"/>
                </a:solidFill>
                <a:latin typeface="Trebuchet MS"/>
                <a:cs typeface="Trebuchet MS"/>
              </a:rPr>
              <a:t> </a:t>
            </a:r>
            <a:r>
              <a:rPr sz="1600" b="1" spc="45" dirty="0">
                <a:solidFill>
                  <a:srgbClr val="251D20"/>
                </a:solidFill>
                <a:latin typeface="Trebuchet MS"/>
                <a:cs typeface="Trebuchet MS"/>
              </a:rPr>
              <a:t>ПРОИЗВОДСТВЕ</a:t>
            </a:r>
            <a:endParaRPr sz="1600">
              <a:latin typeface="Trebuchet MS"/>
              <a:cs typeface="Trebuchet MS"/>
            </a:endParaRPr>
          </a:p>
          <a:p>
            <a:pPr marL="6350" marR="2540">
              <a:lnSpc>
                <a:spcPct val="116100"/>
              </a:lnSpc>
              <a:spcBef>
                <a:spcPts val="1463"/>
              </a:spcBef>
            </a:pPr>
            <a:r>
              <a:rPr sz="1400" spc="-33" dirty="0">
                <a:solidFill>
                  <a:srgbClr val="251D20"/>
                </a:solidFill>
                <a:latin typeface="Arial"/>
                <a:cs typeface="Arial"/>
              </a:rPr>
              <a:t>СОВРЕМЕННЫЙ </a:t>
            </a:r>
            <a:r>
              <a:rPr sz="1400" spc="-3" dirty="0">
                <a:solidFill>
                  <a:srgbClr val="251D20"/>
                </a:solidFill>
                <a:latin typeface="Arial"/>
                <a:cs typeface="Arial"/>
              </a:rPr>
              <a:t>ТРЕНД  </a:t>
            </a:r>
            <a:r>
              <a:rPr sz="1400" spc="35" dirty="0">
                <a:solidFill>
                  <a:srgbClr val="251D20"/>
                </a:solidFill>
                <a:latin typeface="Arial"/>
                <a:cs typeface="Arial"/>
              </a:rPr>
              <a:t>ИЛИ</a:t>
            </a:r>
            <a:r>
              <a:rPr sz="1400" spc="8" dirty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251D20"/>
                </a:solidFill>
                <a:latin typeface="Arial"/>
                <a:cs typeface="Arial"/>
              </a:rPr>
              <a:t>КЛАССИКА?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4350" y="857250"/>
            <a:ext cx="114300" cy="1207770"/>
          </a:xfrm>
          <a:custGeom>
            <a:avLst/>
            <a:gdLst/>
            <a:ahLst/>
            <a:cxnLst/>
            <a:rect l="l" t="t" r="r" b="b"/>
            <a:pathLst>
              <a:path w="228600" h="2415540">
                <a:moveTo>
                  <a:pt x="0" y="2415539"/>
                </a:moveTo>
                <a:lnTo>
                  <a:pt x="0" y="0"/>
                </a:lnTo>
                <a:lnTo>
                  <a:pt x="228599" y="0"/>
                </a:lnTo>
                <a:lnTo>
                  <a:pt x="228599" y="2415539"/>
                </a:lnTo>
                <a:lnTo>
                  <a:pt x="0" y="2415539"/>
                </a:lnTo>
                <a:close/>
              </a:path>
            </a:pathLst>
          </a:custGeom>
          <a:solidFill>
            <a:srgbClr val="31DEDB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8" name="object 8"/>
          <p:cNvSpPr txBox="1"/>
          <p:nvPr/>
        </p:nvSpPr>
        <p:spPr>
          <a:xfrm>
            <a:off x="708648" y="1157748"/>
            <a:ext cx="2227580" cy="137986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6350" marR="2540">
              <a:lnSpc>
                <a:spcPts val="2550"/>
              </a:lnSpc>
              <a:spcBef>
                <a:spcPts val="360"/>
              </a:spcBef>
            </a:pPr>
            <a:r>
              <a:rPr sz="2350" b="1" spc="70" dirty="0">
                <a:solidFill>
                  <a:srgbClr val="251D20"/>
                </a:solidFill>
                <a:latin typeface="Trebuchet MS"/>
                <a:cs typeface="Trebuchet MS"/>
              </a:rPr>
              <a:t>СРЕДНЕЕ  </a:t>
            </a:r>
            <a:r>
              <a:rPr sz="2350" b="1" spc="85" dirty="0">
                <a:solidFill>
                  <a:srgbClr val="251D20"/>
                </a:solidFill>
                <a:latin typeface="Trebuchet MS"/>
                <a:cs typeface="Trebuchet MS"/>
              </a:rPr>
              <a:t>ПРОФЕССИО-  </a:t>
            </a:r>
            <a:r>
              <a:rPr sz="2350" b="1" spc="65" dirty="0">
                <a:solidFill>
                  <a:srgbClr val="251D20"/>
                </a:solidFill>
                <a:latin typeface="Trebuchet MS"/>
                <a:cs typeface="Trebuchet MS"/>
              </a:rPr>
              <a:t>НАЛЬНОЕ  </a:t>
            </a:r>
            <a:r>
              <a:rPr sz="2350" b="1" spc="15" dirty="0">
                <a:solidFill>
                  <a:srgbClr val="251D20"/>
                </a:solidFill>
                <a:latin typeface="Trebuchet MS"/>
                <a:cs typeface="Trebuchet MS"/>
              </a:rPr>
              <a:t>О</a:t>
            </a:r>
            <a:r>
              <a:rPr sz="2350" b="1" spc="110" dirty="0">
                <a:solidFill>
                  <a:srgbClr val="251D20"/>
                </a:solidFill>
                <a:latin typeface="Trebuchet MS"/>
                <a:cs typeface="Trebuchet MS"/>
              </a:rPr>
              <a:t>Б</a:t>
            </a:r>
            <a:r>
              <a:rPr sz="2350" b="1" spc="175" dirty="0">
                <a:solidFill>
                  <a:srgbClr val="251D20"/>
                </a:solidFill>
                <a:latin typeface="Trebuchet MS"/>
                <a:cs typeface="Trebuchet MS"/>
              </a:rPr>
              <a:t>Р</a:t>
            </a:r>
            <a:r>
              <a:rPr sz="2350" b="1" spc="127" dirty="0">
                <a:solidFill>
                  <a:srgbClr val="251D20"/>
                </a:solidFill>
                <a:latin typeface="Trebuchet MS"/>
                <a:cs typeface="Trebuchet MS"/>
              </a:rPr>
              <a:t>А</a:t>
            </a:r>
            <a:r>
              <a:rPr sz="2350" b="1" spc="185" dirty="0">
                <a:solidFill>
                  <a:srgbClr val="251D20"/>
                </a:solidFill>
                <a:latin typeface="Trebuchet MS"/>
                <a:cs typeface="Trebuchet MS"/>
              </a:rPr>
              <a:t>З</a:t>
            </a:r>
            <a:r>
              <a:rPr sz="2350" b="1" spc="15" dirty="0">
                <a:solidFill>
                  <a:srgbClr val="251D20"/>
                </a:solidFill>
                <a:latin typeface="Trebuchet MS"/>
                <a:cs typeface="Trebuchet MS"/>
              </a:rPr>
              <a:t>О</a:t>
            </a:r>
            <a:r>
              <a:rPr sz="2350" b="1" spc="140" dirty="0">
                <a:solidFill>
                  <a:srgbClr val="251D20"/>
                </a:solidFill>
                <a:latin typeface="Trebuchet MS"/>
                <a:cs typeface="Trebuchet MS"/>
              </a:rPr>
              <a:t>В</a:t>
            </a:r>
            <a:r>
              <a:rPr sz="2350" b="1" spc="127" dirty="0">
                <a:solidFill>
                  <a:srgbClr val="251D20"/>
                </a:solidFill>
                <a:latin typeface="Trebuchet MS"/>
                <a:cs typeface="Trebuchet MS"/>
              </a:rPr>
              <a:t>А</a:t>
            </a:r>
            <a:r>
              <a:rPr sz="2350" b="1" spc="98" dirty="0">
                <a:solidFill>
                  <a:srgbClr val="251D20"/>
                </a:solidFill>
                <a:latin typeface="Trebuchet MS"/>
                <a:cs typeface="Trebuchet MS"/>
              </a:rPr>
              <a:t>Н</a:t>
            </a:r>
            <a:r>
              <a:rPr sz="2350" b="1" spc="40" dirty="0">
                <a:solidFill>
                  <a:srgbClr val="251D20"/>
                </a:solidFill>
                <a:latin typeface="Trebuchet MS"/>
                <a:cs typeface="Trebuchet MS"/>
              </a:rPr>
              <a:t>И</a:t>
            </a:r>
            <a:r>
              <a:rPr sz="2350" b="1" spc="-33" dirty="0">
                <a:solidFill>
                  <a:srgbClr val="251D20"/>
                </a:solidFill>
                <a:latin typeface="Trebuchet MS"/>
                <a:cs typeface="Trebuchet MS"/>
              </a:rPr>
              <a:t>Е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57390" y="857250"/>
            <a:ext cx="3490912" cy="5143500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0" name="object 10"/>
          <p:cNvSpPr/>
          <p:nvPr/>
        </p:nvSpPr>
        <p:spPr>
          <a:xfrm>
            <a:off x="6795926" y="857250"/>
            <a:ext cx="1747837" cy="2547937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1" name="object 11"/>
          <p:cNvSpPr/>
          <p:nvPr/>
        </p:nvSpPr>
        <p:spPr>
          <a:xfrm>
            <a:off x="6795926" y="3452813"/>
            <a:ext cx="1747837" cy="2547937"/>
          </a:xfrm>
          <a:prstGeom prst="rect">
            <a:avLst/>
          </a:prstGeom>
          <a:blipFill>
            <a:blip r:embed="rId4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</p:spTree>
    <p:extLst>
      <p:ext uri="{BB962C8B-B14F-4D97-AF65-F5344CB8AC3E}">
        <p14:creationId xmlns:p14="http://schemas.microsoft.com/office/powerpoint/2010/main" xmlns="" val="75698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33172" y="4756044"/>
            <a:ext cx="810895" cy="638175"/>
          </a:xfrm>
          <a:custGeom>
            <a:avLst/>
            <a:gdLst/>
            <a:ahLst/>
            <a:cxnLst/>
            <a:rect l="l" t="t" r="r" b="b"/>
            <a:pathLst>
              <a:path w="1621790" h="1276350">
                <a:moveTo>
                  <a:pt x="0" y="0"/>
                </a:moveTo>
                <a:lnTo>
                  <a:pt x="1621655" y="0"/>
                </a:lnTo>
                <a:lnTo>
                  <a:pt x="1621655" y="1276349"/>
                </a:lnTo>
                <a:lnTo>
                  <a:pt x="0" y="1276349"/>
                </a:lnTo>
                <a:lnTo>
                  <a:pt x="0" y="0"/>
                </a:lnTo>
                <a:close/>
              </a:path>
            </a:pathLst>
          </a:custGeom>
          <a:solidFill>
            <a:srgbClr val="31DEDB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6" name="object 6"/>
          <p:cNvSpPr txBox="1"/>
          <p:nvPr/>
        </p:nvSpPr>
        <p:spPr>
          <a:xfrm>
            <a:off x="832015" y="2807783"/>
            <a:ext cx="2287905" cy="1365567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 algn="ctr">
              <a:spcBef>
                <a:spcPts val="50"/>
              </a:spcBef>
            </a:pPr>
            <a:r>
              <a:rPr sz="1600" b="1" spc="45" dirty="0">
                <a:solidFill>
                  <a:srgbClr val="251D20"/>
                </a:solidFill>
                <a:latin typeface="Trebuchet MS"/>
                <a:cs typeface="Trebuchet MS"/>
              </a:rPr>
              <a:t>НАСТАВНИЧЕСТВО</a:t>
            </a:r>
            <a:endParaRPr sz="1600" dirty="0">
              <a:latin typeface="Trebuchet MS"/>
              <a:cs typeface="Trebuchet MS"/>
            </a:endParaRPr>
          </a:p>
          <a:p>
            <a:pPr marL="6350" marR="2540" algn="ctr">
              <a:lnSpc>
                <a:spcPct val="116100"/>
              </a:lnSpc>
              <a:spcBef>
                <a:spcPts val="1460"/>
              </a:spcBef>
            </a:pPr>
            <a:r>
              <a:rPr sz="1400" spc="20" dirty="0">
                <a:solidFill>
                  <a:srgbClr val="251D20"/>
                </a:solidFill>
                <a:latin typeface="Arial"/>
                <a:cs typeface="Arial"/>
              </a:rPr>
              <a:t>КАКИЕ </a:t>
            </a:r>
            <a:r>
              <a:rPr sz="1400" spc="-10" dirty="0">
                <a:solidFill>
                  <a:srgbClr val="251D20"/>
                </a:solidFill>
                <a:latin typeface="Arial"/>
                <a:cs typeface="Arial"/>
              </a:rPr>
              <a:t>ПРОБЛЕМЫ  </a:t>
            </a:r>
            <a:r>
              <a:rPr sz="1400" spc="-25" dirty="0">
                <a:solidFill>
                  <a:srgbClr val="251D20"/>
                </a:solidFill>
                <a:latin typeface="Arial"/>
                <a:cs typeface="Arial"/>
              </a:rPr>
              <a:t>МОЖНО </a:t>
            </a:r>
            <a:r>
              <a:rPr sz="1400" spc="-28" dirty="0">
                <a:solidFill>
                  <a:srgbClr val="251D20"/>
                </a:solidFill>
                <a:latin typeface="Arial"/>
                <a:cs typeface="Arial"/>
              </a:rPr>
              <a:t>РЕШИТЬ</a:t>
            </a:r>
            <a:r>
              <a:rPr sz="1400" spc="-28" dirty="0" smtClean="0">
                <a:solidFill>
                  <a:srgbClr val="251D20"/>
                </a:solidFill>
                <a:latin typeface="Arial"/>
                <a:cs typeface="Arial"/>
              </a:rPr>
              <a:t>?</a:t>
            </a:r>
            <a:endParaRPr lang="ru-RU" sz="1400" spc="-28" dirty="0" smtClean="0">
              <a:solidFill>
                <a:srgbClr val="251D20"/>
              </a:solidFill>
              <a:latin typeface="Arial"/>
              <a:cs typeface="Arial"/>
            </a:endParaRPr>
          </a:p>
          <a:p>
            <a:pPr marL="6350" marR="2540" algn="ctr">
              <a:lnSpc>
                <a:spcPct val="116100"/>
              </a:lnSpc>
              <a:spcBef>
                <a:spcPts val="1460"/>
              </a:spcBef>
            </a:pPr>
            <a:r>
              <a:rPr sz="1400" spc="-28" dirty="0" smtClean="0">
                <a:solidFill>
                  <a:srgbClr val="251D20"/>
                </a:solidFill>
                <a:latin typeface="Arial"/>
                <a:cs typeface="Arial"/>
              </a:rPr>
              <a:t> </a:t>
            </a:r>
            <a:r>
              <a:rPr sz="1400" spc="60" dirty="0">
                <a:solidFill>
                  <a:srgbClr val="251D20"/>
                </a:solidFill>
                <a:latin typeface="Arial"/>
                <a:cs typeface="Arial"/>
              </a:rPr>
              <a:t>КАКИМ  </a:t>
            </a:r>
            <a:r>
              <a:rPr sz="1400" spc="-33" dirty="0">
                <a:solidFill>
                  <a:srgbClr val="251D20"/>
                </a:solidFill>
                <a:latin typeface="Arial"/>
                <a:cs typeface="Arial"/>
              </a:rPr>
              <a:t>ОБРАЗОМ?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4350" y="857253"/>
            <a:ext cx="114300" cy="1207770"/>
          </a:xfrm>
          <a:custGeom>
            <a:avLst/>
            <a:gdLst/>
            <a:ahLst/>
            <a:cxnLst/>
            <a:rect l="l" t="t" r="r" b="b"/>
            <a:pathLst>
              <a:path w="228600" h="2415540">
                <a:moveTo>
                  <a:pt x="0" y="2415533"/>
                </a:moveTo>
                <a:lnTo>
                  <a:pt x="0" y="0"/>
                </a:lnTo>
                <a:lnTo>
                  <a:pt x="228599" y="0"/>
                </a:lnTo>
                <a:lnTo>
                  <a:pt x="228599" y="2415533"/>
                </a:lnTo>
                <a:lnTo>
                  <a:pt x="0" y="2415533"/>
                </a:lnTo>
                <a:close/>
              </a:path>
            </a:pathLst>
          </a:custGeom>
          <a:solidFill>
            <a:srgbClr val="31DEDB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8" name="object 8"/>
          <p:cNvSpPr/>
          <p:nvPr/>
        </p:nvSpPr>
        <p:spPr>
          <a:xfrm>
            <a:off x="3257390" y="857253"/>
            <a:ext cx="3490912" cy="5143497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9" name="object 9"/>
          <p:cNvSpPr/>
          <p:nvPr/>
        </p:nvSpPr>
        <p:spPr>
          <a:xfrm>
            <a:off x="6795926" y="857253"/>
            <a:ext cx="1747837" cy="2547937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0" name="object 10"/>
          <p:cNvSpPr/>
          <p:nvPr/>
        </p:nvSpPr>
        <p:spPr>
          <a:xfrm>
            <a:off x="6795926" y="3452816"/>
            <a:ext cx="1747837" cy="2547934"/>
          </a:xfrm>
          <a:prstGeom prst="rect">
            <a:avLst/>
          </a:prstGeom>
          <a:blipFill>
            <a:blip r:embed="rId4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26296" y="1328607"/>
            <a:ext cx="2256155" cy="1046440"/>
          </a:xfrm>
          <a:prstGeom prst="rect">
            <a:avLst/>
          </a:prstGeom>
        </p:spPr>
        <p:txBody>
          <a:bodyPr vert="horz" wrap="square" lIns="0" tIns="45720" rIns="0" bIns="0" rtlCol="0" anchor="ctr">
            <a:spAutoFit/>
          </a:bodyPr>
          <a:lstStyle/>
          <a:p>
            <a:pPr marL="6350" marR="2540">
              <a:lnSpc>
                <a:spcPts val="2550"/>
              </a:lnSpc>
              <a:spcBef>
                <a:spcPts val="360"/>
              </a:spcBef>
            </a:pPr>
            <a:r>
              <a:rPr sz="2350" b="1" spc="90" dirty="0">
                <a:latin typeface="Trebuchet MS"/>
                <a:cs typeface="Trebuchet MS"/>
              </a:rPr>
              <a:t>ОБЩЕОБРАЗО-  </a:t>
            </a:r>
            <a:r>
              <a:rPr sz="2350" b="1" spc="57" dirty="0">
                <a:latin typeface="Trebuchet MS"/>
                <a:cs typeface="Trebuchet MS"/>
              </a:rPr>
              <a:t>ВАТЕЛЬНАЯ  </a:t>
            </a:r>
            <a:r>
              <a:rPr sz="2350" b="1" spc="15" dirty="0">
                <a:latin typeface="Trebuchet MS"/>
                <a:cs typeface="Trebuchet MS"/>
              </a:rPr>
              <a:t>О</a:t>
            </a:r>
            <a:r>
              <a:rPr sz="2350" b="1" spc="175" dirty="0">
                <a:latin typeface="Trebuchet MS"/>
                <a:cs typeface="Trebuchet MS"/>
              </a:rPr>
              <a:t>Р</a:t>
            </a:r>
            <a:r>
              <a:rPr sz="2350" b="1" spc="60" dirty="0">
                <a:latin typeface="Trebuchet MS"/>
                <a:cs typeface="Trebuchet MS"/>
              </a:rPr>
              <a:t>Г</a:t>
            </a:r>
            <a:r>
              <a:rPr sz="2350" b="1" spc="127" dirty="0">
                <a:latin typeface="Trebuchet MS"/>
                <a:cs typeface="Trebuchet MS"/>
              </a:rPr>
              <a:t>А</a:t>
            </a:r>
            <a:r>
              <a:rPr sz="2350" b="1" spc="98" dirty="0">
                <a:latin typeface="Trebuchet MS"/>
                <a:cs typeface="Trebuchet MS"/>
              </a:rPr>
              <a:t>Н</a:t>
            </a:r>
            <a:r>
              <a:rPr sz="2350" b="1" spc="40" dirty="0">
                <a:latin typeface="Trebuchet MS"/>
                <a:cs typeface="Trebuchet MS"/>
              </a:rPr>
              <a:t>И</a:t>
            </a:r>
            <a:r>
              <a:rPr sz="2350" b="1" spc="185" dirty="0">
                <a:latin typeface="Trebuchet MS"/>
                <a:cs typeface="Trebuchet MS"/>
              </a:rPr>
              <a:t>З</a:t>
            </a:r>
            <a:r>
              <a:rPr sz="2350" b="1" spc="127" dirty="0">
                <a:latin typeface="Trebuchet MS"/>
                <a:cs typeface="Trebuchet MS"/>
              </a:rPr>
              <a:t>А</a:t>
            </a:r>
            <a:r>
              <a:rPr sz="2350" b="1" spc="228" dirty="0">
                <a:latin typeface="Trebuchet MS"/>
                <a:cs typeface="Trebuchet MS"/>
              </a:rPr>
              <a:t>Ц</a:t>
            </a:r>
            <a:r>
              <a:rPr sz="2350" b="1" spc="40" dirty="0">
                <a:latin typeface="Trebuchet MS"/>
                <a:cs typeface="Trebuchet MS"/>
              </a:rPr>
              <a:t>И</a:t>
            </a:r>
            <a:r>
              <a:rPr sz="2350" b="1" spc="-102" dirty="0">
                <a:latin typeface="Trebuchet MS"/>
                <a:cs typeface="Trebuchet MS"/>
              </a:rPr>
              <a:t>Я</a:t>
            </a:r>
            <a:endParaRPr sz="235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105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33172" y="4756044"/>
            <a:ext cx="810895" cy="638175"/>
          </a:xfrm>
          <a:custGeom>
            <a:avLst/>
            <a:gdLst/>
            <a:ahLst/>
            <a:cxnLst/>
            <a:rect l="l" t="t" r="r" b="b"/>
            <a:pathLst>
              <a:path w="1621790" h="1276350">
                <a:moveTo>
                  <a:pt x="0" y="0"/>
                </a:moveTo>
                <a:lnTo>
                  <a:pt x="1621655" y="0"/>
                </a:lnTo>
                <a:lnTo>
                  <a:pt x="1621655" y="1276349"/>
                </a:lnTo>
                <a:lnTo>
                  <a:pt x="0" y="1276349"/>
                </a:lnTo>
                <a:lnTo>
                  <a:pt x="0" y="0"/>
                </a:lnTo>
                <a:close/>
              </a:path>
            </a:pathLst>
          </a:custGeom>
          <a:solidFill>
            <a:srgbClr val="31DEDB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6" name="object 6"/>
          <p:cNvSpPr txBox="1"/>
          <p:nvPr/>
        </p:nvSpPr>
        <p:spPr>
          <a:xfrm>
            <a:off x="921646" y="3141526"/>
            <a:ext cx="2229803" cy="1194814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 algn="ctr">
              <a:spcBef>
                <a:spcPts val="50"/>
              </a:spcBef>
            </a:pPr>
            <a:r>
              <a:rPr sz="1600" b="1" spc="45" dirty="0">
                <a:solidFill>
                  <a:srgbClr val="251D20"/>
                </a:solidFill>
                <a:latin typeface="Trebuchet MS"/>
                <a:cs typeface="Trebuchet MS"/>
              </a:rPr>
              <a:t>НАСТАВНИЧЕСТВО</a:t>
            </a:r>
            <a:endParaRPr sz="1600" dirty="0">
              <a:latin typeface="Trebuchet MS"/>
              <a:cs typeface="Trebuchet MS"/>
            </a:endParaRPr>
          </a:p>
          <a:p>
            <a:pPr marL="6350" marR="2540" algn="ctr">
              <a:lnSpc>
                <a:spcPct val="116100"/>
              </a:lnSpc>
              <a:spcBef>
                <a:spcPts val="1460"/>
              </a:spcBef>
            </a:pPr>
            <a:r>
              <a:rPr sz="1400" spc="35" dirty="0">
                <a:solidFill>
                  <a:srgbClr val="251D20"/>
                </a:solidFill>
                <a:latin typeface="Arial"/>
                <a:cs typeface="Arial"/>
              </a:rPr>
              <a:t>ДЛЯ </a:t>
            </a:r>
            <a:r>
              <a:rPr sz="1400" spc="-35" dirty="0">
                <a:solidFill>
                  <a:srgbClr val="251D20"/>
                </a:solidFill>
                <a:latin typeface="Arial"/>
                <a:cs typeface="Arial"/>
              </a:rPr>
              <a:t>ЧЕГО  </a:t>
            </a:r>
            <a:r>
              <a:rPr sz="1400" spc="-18" dirty="0">
                <a:solidFill>
                  <a:srgbClr val="251D20"/>
                </a:solidFill>
                <a:latin typeface="Arial"/>
                <a:cs typeface="Arial"/>
              </a:rPr>
              <a:t>ИНТЕГРИРОВАТЬ </a:t>
            </a:r>
            <a:r>
              <a:rPr sz="1400" spc="-10" dirty="0">
                <a:solidFill>
                  <a:srgbClr val="251D20"/>
                </a:solidFill>
                <a:latin typeface="Arial"/>
                <a:cs typeface="Arial"/>
              </a:rPr>
              <a:t>И </a:t>
            </a:r>
            <a:r>
              <a:rPr sz="1400" spc="-18" dirty="0">
                <a:solidFill>
                  <a:srgbClr val="251D20"/>
                </a:solidFill>
                <a:latin typeface="Arial"/>
                <a:cs typeface="Arial"/>
              </a:rPr>
              <a:t>КОГО  </a:t>
            </a:r>
            <a:r>
              <a:rPr sz="1400" spc="-5" dirty="0">
                <a:solidFill>
                  <a:srgbClr val="251D20"/>
                </a:solidFill>
                <a:latin typeface="Arial"/>
                <a:cs typeface="Arial"/>
              </a:rPr>
              <a:t>ПРИВЛЕКАТЬ?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4350" y="857253"/>
            <a:ext cx="114300" cy="1207770"/>
          </a:xfrm>
          <a:custGeom>
            <a:avLst/>
            <a:gdLst/>
            <a:ahLst/>
            <a:cxnLst/>
            <a:rect l="l" t="t" r="r" b="b"/>
            <a:pathLst>
              <a:path w="228600" h="2415540">
                <a:moveTo>
                  <a:pt x="0" y="2415533"/>
                </a:moveTo>
                <a:lnTo>
                  <a:pt x="0" y="0"/>
                </a:lnTo>
                <a:lnTo>
                  <a:pt x="228599" y="0"/>
                </a:lnTo>
                <a:lnTo>
                  <a:pt x="228599" y="2415533"/>
                </a:lnTo>
                <a:lnTo>
                  <a:pt x="0" y="2415533"/>
                </a:lnTo>
                <a:close/>
              </a:path>
            </a:pathLst>
          </a:custGeom>
          <a:solidFill>
            <a:srgbClr val="31DEDB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866000" y="1461138"/>
            <a:ext cx="2227580" cy="1046440"/>
          </a:xfrm>
          <a:prstGeom prst="rect">
            <a:avLst/>
          </a:prstGeom>
        </p:spPr>
        <p:txBody>
          <a:bodyPr vert="horz" wrap="square" lIns="0" tIns="45720" rIns="0" bIns="0" rtlCol="0" anchor="ctr">
            <a:spAutoFit/>
          </a:bodyPr>
          <a:lstStyle/>
          <a:p>
            <a:pPr marL="6350" marR="2540">
              <a:lnSpc>
                <a:spcPts val="2550"/>
              </a:lnSpc>
              <a:spcBef>
                <a:spcPts val="360"/>
              </a:spcBef>
            </a:pPr>
            <a:r>
              <a:rPr sz="2350" b="1" spc="63" dirty="0">
                <a:latin typeface="Trebuchet MS"/>
                <a:cs typeface="Trebuchet MS"/>
              </a:rPr>
              <a:t>ДОПОЛНИ-  </a:t>
            </a:r>
            <a:r>
              <a:rPr sz="2350" b="1" spc="30" dirty="0">
                <a:latin typeface="Trebuchet MS"/>
                <a:cs typeface="Trebuchet MS"/>
              </a:rPr>
              <a:t>ТЕЛЬНОЕ  </a:t>
            </a:r>
            <a:r>
              <a:rPr sz="2350" b="1" spc="15" dirty="0">
                <a:latin typeface="Trebuchet MS"/>
                <a:cs typeface="Trebuchet MS"/>
              </a:rPr>
              <a:t>О</a:t>
            </a:r>
            <a:r>
              <a:rPr sz="2350" b="1" spc="110" dirty="0">
                <a:latin typeface="Trebuchet MS"/>
                <a:cs typeface="Trebuchet MS"/>
              </a:rPr>
              <a:t>Б</a:t>
            </a:r>
            <a:r>
              <a:rPr sz="2350" b="1" spc="175" dirty="0">
                <a:latin typeface="Trebuchet MS"/>
                <a:cs typeface="Trebuchet MS"/>
              </a:rPr>
              <a:t>Р</a:t>
            </a:r>
            <a:r>
              <a:rPr sz="2350" b="1" spc="127" dirty="0">
                <a:latin typeface="Trebuchet MS"/>
                <a:cs typeface="Trebuchet MS"/>
              </a:rPr>
              <a:t>А</a:t>
            </a:r>
            <a:r>
              <a:rPr sz="2350" b="1" spc="185" dirty="0">
                <a:latin typeface="Trebuchet MS"/>
                <a:cs typeface="Trebuchet MS"/>
              </a:rPr>
              <a:t>З</a:t>
            </a:r>
            <a:r>
              <a:rPr sz="2350" b="1" spc="15" dirty="0">
                <a:latin typeface="Trebuchet MS"/>
                <a:cs typeface="Trebuchet MS"/>
              </a:rPr>
              <a:t>О</a:t>
            </a:r>
            <a:r>
              <a:rPr sz="2350" b="1" spc="140" dirty="0">
                <a:latin typeface="Trebuchet MS"/>
                <a:cs typeface="Trebuchet MS"/>
              </a:rPr>
              <a:t>В</a:t>
            </a:r>
            <a:r>
              <a:rPr sz="2350" b="1" spc="127" dirty="0">
                <a:latin typeface="Trebuchet MS"/>
                <a:cs typeface="Trebuchet MS"/>
              </a:rPr>
              <a:t>А</a:t>
            </a:r>
            <a:r>
              <a:rPr sz="2350" b="1" spc="98" dirty="0">
                <a:latin typeface="Trebuchet MS"/>
                <a:cs typeface="Trebuchet MS"/>
              </a:rPr>
              <a:t>Н</a:t>
            </a:r>
            <a:r>
              <a:rPr sz="2350" b="1" spc="40" dirty="0">
                <a:latin typeface="Trebuchet MS"/>
                <a:cs typeface="Trebuchet MS"/>
              </a:rPr>
              <a:t>И</a:t>
            </a:r>
            <a:r>
              <a:rPr sz="2350" b="1" spc="-33" dirty="0">
                <a:latin typeface="Trebuchet MS"/>
                <a:cs typeface="Trebuchet MS"/>
              </a:rPr>
              <a:t>Е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09318" y="880396"/>
            <a:ext cx="3524250" cy="5120354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0" name="object 10"/>
          <p:cNvSpPr/>
          <p:nvPr/>
        </p:nvSpPr>
        <p:spPr>
          <a:xfrm>
            <a:off x="6781194" y="880396"/>
            <a:ext cx="1762125" cy="2547937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1" name="object 11"/>
          <p:cNvSpPr/>
          <p:nvPr/>
        </p:nvSpPr>
        <p:spPr>
          <a:xfrm>
            <a:off x="6781194" y="3475958"/>
            <a:ext cx="1762125" cy="2524792"/>
          </a:xfrm>
          <a:prstGeom prst="rect">
            <a:avLst/>
          </a:prstGeom>
          <a:blipFill>
            <a:blip r:embed="rId4" cstate="email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</p:spTree>
    <p:extLst>
      <p:ext uri="{BB962C8B-B14F-4D97-AF65-F5344CB8AC3E}">
        <p14:creationId xmlns:p14="http://schemas.microsoft.com/office/powerpoint/2010/main" xmlns="" val="332567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P_Sovremennaya shkola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FP_Sovremennaya shkola</Template>
  <TotalTime>3766</TotalTime>
  <Words>409</Words>
  <Application>Microsoft Office PowerPoint</Application>
  <PresentationFormat>Экран (4:3)</PresentationFormat>
  <Paragraphs>82</Paragraphs>
  <Slides>12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FP_Sovremennaya shkola</vt:lpstr>
      <vt:lpstr>Наставничество – ключевая задача реализации  регионального проекта «Современная школа» в Ярославской области </vt:lpstr>
      <vt:lpstr>Слайд 2</vt:lpstr>
      <vt:lpstr>Слайд 3</vt:lpstr>
      <vt:lpstr>Слайд 4</vt:lpstr>
      <vt:lpstr>НАЦИОНАЛЬНЫЙ  ПРОЕКТ  "ОБРАЗОВАНИЕ"</vt:lpstr>
      <vt:lpstr>Общие планируемые результаты  реализации программы наставничества</vt:lpstr>
      <vt:lpstr>Слайд 7</vt:lpstr>
      <vt:lpstr>ОБЩЕОБРАЗО-  ВАТЕЛЬНАЯ  ОРГАНИЗАЦИЯ</vt:lpstr>
      <vt:lpstr>ДОПОЛНИ-  ТЕЛЬНОЕ  ОБРАЗОВАНИЕ</vt:lpstr>
      <vt:lpstr>5 ФОРМ НАСТАВНИЧЕСТВА</vt:lpstr>
      <vt:lpstr>МОТИВАЦИЯ НАСТАВНИКОВ</vt:lpstr>
      <vt:lpstr>ГАУ ДПО ЯО  «Институт развития образования»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Сергей</cp:lastModifiedBy>
  <cp:revision>214</cp:revision>
  <cp:lastPrinted>2019-08-23T11:58:58Z</cp:lastPrinted>
  <dcterms:created xsi:type="dcterms:W3CDTF">2016-11-18T14:12:19Z</dcterms:created>
  <dcterms:modified xsi:type="dcterms:W3CDTF">2020-06-10T22:52:21Z</dcterms:modified>
</cp:coreProperties>
</file>